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2" r:id="rId5"/>
    <p:sldId id="282" r:id="rId6"/>
    <p:sldId id="265" r:id="rId7"/>
    <p:sldId id="284" r:id="rId8"/>
    <p:sldId id="285" r:id="rId9"/>
    <p:sldId id="288" r:id="rId10"/>
    <p:sldId id="278" r:id="rId11"/>
    <p:sldId id="281" r:id="rId12"/>
    <p:sldId id="289" r:id="rId13"/>
    <p:sldId id="290" r:id="rId14"/>
    <p:sldId id="291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-414dh-999186\Users\McConnellJ1\Documents\Schools%20MB\Carr's%20Glen%20PS\Carr's%20Glen%20P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Sheet2!$J$2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Sheet2!$K$1:$Q$1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Sheet2!$K$2:$Q$2</c:f>
              <c:numCache>
                <c:formatCode>General</c:formatCode>
                <c:ptCount val="7"/>
                <c:pt idx="0">
                  <c:v>53</c:v>
                </c:pt>
                <c:pt idx="1">
                  <c:v>56</c:v>
                </c:pt>
                <c:pt idx="2">
                  <c:v>49</c:v>
                </c:pt>
                <c:pt idx="3">
                  <c:v>60</c:v>
                </c:pt>
                <c:pt idx="4">
                  <c:v>51</c:v>
                </c:pt>
                <c:pt idx="5">
                  <c:v>59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B-47E7-A8E9-B7A7DAA072B8}"/>
            </c:ext>
          </c:extLst>
        </c:ser>
        <c:ser>
          <c:idx val="1"/>
          <c:order val="1"/>
          <c:tx>
            <c:strRef>
              <c:f>Sheet2!$J$3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Sheet2!$K$1:$Q$1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Sheet2!$K$3:$Q$3</c:f>
              <c:numCache>
                <c:formatCode>General</c:formatCode>
                <c:ptCount val="7"/>
                <c:pt idx="0">
                  <c:v>45</c:v>
                </c:pt>
                <c:pt idx="1">
                  <c:v>48</c:v>
                </c:pt>
                <c:pt idx="2">
                  <c:v>49</c:v>
                </c:pt>
                <c:pt idx="3">
                  <c:v>42</c:v>
                </c:pt>
                <c:pt idx="4">
                  <c:v>54</c:v>
                </c:pt>
                <c:pt idx="5">
                  <c:v>47</c:v>
                </c:pt>
                <c:pt idx="6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0B-47E7-A8E9-B7A7DAA072B8}"/>
            </c:ext>
          </c:extLst>
        </c:ser>
        <c:ser>
          <c:idx val="2"/>
          <c:order val="2"/>
          <c:tx>
            <c:strRef>
              <c:f>Sheet2!$J$4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Sheet2!$K$1:$Q$1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Sheet2!$K$4:$Q$4</c:f>
              <c:numCache>
                <c:formatCode>General</c:formatCode>
                <c:ptCount val="7"/>
                <c:pt idx="0">
                  <c:v>36</c:v>
                </c:pt>
                <c:pt idx="1">
                  <c:v>49</c:v>
                </c:pt>
                <c:pt idx="2">
                  <c:v>48</c:v>
                </c:pt>
                <c:pt idx="3">
                  <c:v>50</c:v>
                </c:pt>
                <c:pt idx="4">
                  <c:v>42</c:v>
                </c:pt>
                <c:pt idx="5">
                  <c:v>55</c:v>
                </c:pt>
                <c:pt idx="6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0B-47E7-A8E9-B7A7DAA072B8}"/>
            </c:ext>
          </c:extLst>
        </c:ser>
        <c:ser>
          <c:idx val="3"/>
          <c:order val="3"/>
          <c:tx>
            <c:strRef>
              <c:f>Sheet2!$J$5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Sheet2!$K$1:$Q$1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Sheet2!$K$5:$Q$5</c:f>
              <c:numCache>
                <c:formatCode>General</c:formatCode>
                <c:ptCount val="7"/>
                <c:pt idx="0">
                  <c:v>56</c:v>
                </c:pt>
                <c:pt idx="1">
                  <c:v>35</c:v>
                </c:pt>
                <c:pt idx="2">
                  <c:v>47</c:v>
                </c:pt>
                <c:pt idx="3">
                  <c:v>48</c:v>
                </c:pt>
                <c:pt idx="4">
                  <c:v>50</c:v>
                </c:pt>
                <c:pt idx="5">
                  <c:v>41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0B-47E7-A8E9-B7A7DAA072B8}"/>
            </c:ext>
          </c:extLst>
        </c:ser>
        <c:ser>
          <c:idx val="4"/>
          <c:order val="4"/>
          <c:tx>
            <c:strRef>
              <c:f>Sheet2!$J$6</c:f>
              <c:strCache>
                <c:ptCount val="1"/>
                <c:pt idx="0">
                  <c:v>2022/23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Sheet2!$K$1:$Q$1</c:f>
              <c:strCache>
                <c:ptCount val="7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</c:strCache>
            </c:strRef>
          </c:cat>
          <c:val>
            <c:numRef>
              <c:f>Sheet2!$K$6:$Q$6</c:f>
              <c:numCache>
                <c:formatCode>General</c:formatCode>
                <c:ptCount val="7"/>
                <c:pt idx="0">
                  <c:v>32</c:v>
                </c:pt>
                <c:pt idx="1">
                  <c:v>54</c:v>
                </c:pt>
                <c:pt idx="2">
                  <c:v>36</c:v>
                </c:pt>
                <c:pt idx="3">
                  <c:v>45</c:v>
                </c:pt>
                <c:pt idx="4">
                  <c:v>49</c:v>
                </c:pt>
                <c:pt idx="5">
                  <c:v>49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0B-47E7-A8E9-B7A7DAA07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0585503"/>
        <c:axId val="1375637199"/>
      </c:barChart>
      <c:catAx>
        <c:axId val="125058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637199"/>
        <c:crosses val="autoZero"/>
        <c:auto val="1"/>
        <c:lblAlgn val="ctr"/>
        <c:lblOffset val="100"/>
        <c:noMultiLvlLbl val="0"/>
      </c:catAx>
      <c:valAx>
        <c:axId val="137563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/>
                  <a:t>Pupil Numbers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5855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Sheet2!$CC$23</c:f>
              <c:strCache>
                <c:ptCount val="1"/>
                <c:pt idx="0">
                  <c:v>DZ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48-4167-A500-BC14BA78CA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D48-4167-A500-BC14BA78CA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Sheet2!$CB$24:$CB$26</c:f>
              <c:strCache>
                <c:ptCount val="3"/>
                <c:pt idx="0">
                  <c:v>0-4yrs</c:v>
                </c:pt>
                <c:pt idx="1">
                  <c:v>5-11yrs</c:v>
                </c:pt>
                <c:pt idx="2">
                  <c:v>12-18yrs</c:v>
                </c:pt>
              </c:strCache>
            </c:strRef>
          </c:cat>
          <c:val>
            <c:numRef>
              <c:f>Sheet2!$CC$24:$CC$26</c:f>
              <c:numCache>
                <c:formatCode>General</c:formatCode>
                <c:ptCount val="3"/>
                <c:pt idx="0">
                  <c:v>29</c:v>
                </c:pt>
                <c:pt idx="1">
                  <c:v>32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8-4167-A500-BC14BA78CA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4544960"/>
        <c:axId val="1305270224"/>
      </c:barChart>
      <c:catAx>
        <c:axId val="1364544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Age</a:t>
                </a:r>
                <a:r>
                  <a:rPr lang="en-GB" sz="1200" baseline="0" dirty="0"/>
                  <a:t> Bands</a:t>
                </a:r>
                <a:endParaRPr lang="en-GB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270224"/>
        <c:crosses val="autoZero"/>
        <c:auto val="1"/>
        <c:lblAlgn val="ctr"/>
        <c:lblOffset val="100"/>
        <c:noMultiLvlLbl val="0"/>
      </c:catAx>
      <c:valAx>
        <c:axId val="13052702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54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Sheet2!$DY$24</c:f>
              <c:strCache>
                <c:ptCount val="1"/>
                <c:pt idx="0">
                  <c:v>0-4yrs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Sheet2!$DZ$23:$ED$23</c:f>
              <c:strCache>
                <c:ptCount val="5"/>
                <c:pt idx="0">
                  <c:v>C2</c:v>
                </c:pt>
                <c:pt idx="1">
                  <c:v>E4</c:v>
                </c:pt>
                <c:pt idx="2">
                  <c:v>E1</c:v>
                </c:pt>
                <c:pt idx="3">
                  <c:v>C1</c:v>
                </c:pt>
                <c:pt idx="4">
                  <c:v>C4</c:v>
                </c:pt>
              </c:strCache>
            </c:strRef>
          </c:cat>
          <c:val>
            <c:numRef>
              <c:f>Sheet2!$DZ$24:$ED$24</c:f>
              <c:numCache>
                <c:formatCode>0</c:formatCode>
                <c:ptCount val="5"/>
                <c:pt idx="0">
                  <c:v>18</c:v>
                </c:pt>
                <c:pt idx="1">
                  <c:v>36</c:v>
                </c:pt>
                <c:pt idx="2">
                  <c:v>25</c:v>
                </c:pt>
                <c:pt idx="3">
                  <c:v>43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3-4BAA-B861-48DE1A53F698}"/>
            </c:ext>
          </c:extLst>
        </c:ser>
        <c:ser>
          <c:idx val="1"/>
          <c:order val="1"/>
          <c:tx>
            <c:strRef>
              <c:f>Sheet2!$DY$25</c:f>
              <c:strCache>
                <c:ptCount val="1"/>
                <c:pt idx="0">
                  <c:v>5-11yrs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Sheet2!$DZ$23:$ED$23</c:f>
              <c:strCache>
                <c:ptCount val="5"/>
                <c:pt idx="0">
                  <c:v>C2</c:v>
                </c:pt>
                <c:pt idx="1">
                  <c:v>E4</c:v>
                </c:pt>
                <c:pt idx="2">
                  <c:v>E1</c:v>
                </c:pt>
                <c:pt idx="3">
                  <c:v>C1</c:v>
                </c:pt>
                <c:pt idx="4">
                  <c:v>C4</c:v>
                </c:pt>
              </c:strCache>
            </c:strRef>
          </c:cat>
          <c:val>
            <c:numRef>
              <c:f>Sheet2!$DZ$25:$ED$25</c:f>
              <c:numCache>
                <c:formatCode>0</c:formatCode>
                <c:ptCount val="5"/>
                <c:pt idx="0">
                  <c:v>28</c:v>
                </c:pt>
                <c:pt idx="1">
                  <c:v>53</c:v>
                </c:pt>
                <c:pt idx="2">
                  <c:v>51</c:v>
                </c:pt>
                <c:pt idx="3">
                  <c:v>33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43-4BAA-B861-48DE1A53F698}"/>
            </c:ext>
          </c:extLst>
        </c:ser>
        <c:ser>
          <c:idx val="2"/>
          <c:order val="2"/>
          <c:tx>
            <c:strRef>
              <c:f>Sheet2!$DY$26</c:f>
              <c:strCache>
                <c:ptCount val="1"/>
                <c:pt idx="0">
                  <c:v>12-18yrs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Sheet2!$DZ$23:$ED$23</c:f>
              <c:strCache>
                <c:ptCount val="5"/>
                <c:pt idx="0">
                  <c:v>C2</c:v>
                </c:pt>
                <c:pt idx="1">
                  <c:v>E4</c:v>
                </c:pt>
                <c:pt idx="2">
                  <c:v>E1</c:v>
                </c:pt>
                <c:pt idx="3">
                  <c:v>C1</c:v>
                </c:pt>
                <c:pt idx="4">
                  <c:v>C4</c:v>
                </c:pt>
              </c:strCache>
            </c:strRef>
          </c:cat>
          <c:val>
            <c:numRef>
              <c:f>Sheet2!$DZ$26:$ED$26</c:f>
              <c:numCache>
                <c:formatCode>0</c:formatCode>
                <c:ptCount val="5"/>
                <c:pt idx="0">
                  <c:v>24</c:v>
                </c:pt>
                <c:pt idx="1">
                  <c:v>56</c:v>
                </c:pt>
                <c:pt idx="2">
                  <c:v>41</c:v>
                </c:pt>
                <c:pt idx="3">
                  <c:v>41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43-4BAA-B861-48DE1A53F6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0870928"/>
        <c:axId val="587482112"/>
      </c:barChart>
      <c:catAx>
        <c:axId val="2110870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Geographical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482112"/>
        <c:crosses val="autoZero"/>
        <c:auto val="1"/>
        <c:lblAlgn val="ctr"/>
        <c:lblOffset val="100"/>
        <c:noMultiLvlLbl val="0"/>
      </c:catAx>
      <c:valAx>
        <c:axId val="58748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Numbers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87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71915542661055"/>
          <c:y val="0.92334477713062446"/>
          <c:w val="0.29888934873475936"/>
          <c:h val="5.9301643693670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Oldpark_C4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Sheet2!$EK$23</c:f>
              <c:strCache>
                <c:ptCount val="1"/>
                <c:pt idx="0">
                  <c:v>C4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FD-438B-9910-617BBCE410E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3FD-438B-9910-617BBCE410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Sheet2!$EJ$24:$EJ$26</c:f>
              <c:strCache>
                <c:ptCount val="3"/>
                <c:pt idx="0">
                  <c:v>0-4yrs</c:v>
                </c:pt>
                <c:pt idx="1">
                  <c:v>5-11yrs</c:v>
                </c:pt>
                <c:pt idx="2">
                  <c:v>12-18yrs</c:v>
                </c:pt>
              </c:strCache>
            </c:strRef>
          </c:cat>
          <c:val>
            <c:numRef>
              <c:f>Sheet2!$EK$24:$EK$26</c:f>
              <c:numCache>
                <c:formatCode>General</c:formatCode>
                <c:ptCount val="3"/>
                <c:pt idx="0">
                  <c:v>29</c:v>
                </c:pt>
                <c:pt idx="1">
                  <c:v>32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D-438B-9910-617BBCE410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6702080"/>
        <c:axId val="462074976"/>
      </c:barChart>
      <c:catAx>
        <c:axId val="586702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Age Bands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074976"/>
        <c:crosses val="autoZero"/>
        <c:auto val="1"/>
        <c:lblAlgn val="ctr"/>
        <c:lblOffset val="100"/>
        <c:noMultiLvlLbl val="0"/>
      </c:catAx>
      <c:valAx>
        <c:axId val="462074976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70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Oldpark_C2, E4, E1, C1, C4 combined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2B-4D51-8443-DB7458663AD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B2B-4D51-8443-DB7458663A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Sheet2!$EU$24:$EU$26</c:f>
              <c:strCache>
                <c:ptCount val="3"/>
                <c:pt idx="0">
                  <c:v>0-4yrs</c:v>
                </c:pt>
                <c:pt idx="1">
                  <c:v>5-11yrs</c:v>
                </c:pt>
                <c:pt idx="2">
                  <c:v>12-18yrs</c:v>
                </c:pt>
              </c:strCache>
            </c:strRef>
          </c:cat>
          <c:val>
            <c:numRef>
              <c:f>Sheet2!$EV$24:$EV$26</c:f>
              <c:numCache>
                <c:formatCode>General</c:formatCode>
                <c:ptCount val="3"/>
                <c:pt idx="0">
                  <c:v>151</c:v>
                </c:pt>
                <c:pt idx="1">
                  <c:v>197</c:v>
                </c:pt>
                <c:pt idx="2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B-4D51-8443-DB7458663A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1211056"/>
        <c:axId val="457386736"/>
      </c:barChart>
      <c:catAx>
        <c:axId val="1491211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Age Bands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386736"/>
        <c:crosses val="autoZero"/>
        <c:auto val="1"/>
        <c:lblAlgn val="ctr"/>
        <c:lblOffset val="100"/>
        <c:noMultiLvlLbl val="0"/>
      </c:catAx>
      <c:valAx>
        <c:axId val="45738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121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Protestant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289</c:v>
                </c:pt>
                <c:pt idx="1">
                  <c:v>248</c:v>
                </c:pt>
                <c:pt idx="2">
                  <c:v>227</c:v>
                </c:pt>
                <c:pt idx="3">
                  <c:v>226</c:v>
                </c:pt>
                <c:pt idx="4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5-4150-B317-4913B003E163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Sheet2!$C$2:$C$6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5-4150-B317-4913B003E163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Sheet2!$A$2:$A$6</c:f>
              <c:strCache>
                <c:ptCount val="5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  <c:pt idx="3">
                  <c:v>2021/22</c:v>
                </c:pt>
                <c:pt idx="4">
                  <c:v>2022/23</c:v>
                </c:pt>
              </c:strCache>
            </c:strRef>
          </c:cat>
          <c:val>
            <c:numRef>
              <c:f>Sheet2!$D$2:$D$6</c:f>
              <c:numCache>
                <c:formatCode>General</c:formatCode>
                <c:ptCount val="5"/>
                <c:pt idx="0">
                  <c:v>125</c:v>
                </c:pt>
                <c:pt idx="1">
                  <c:v>105</c:v>
                </c:pt>
                <c:pt idx="2">
                  <c:v>118</c:v>
                </c:pt>
                <c:pt idx="3">
                  <c:v>122</c:v>
                </c:pt>
                <c:pt idx="4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05-4150-B317-4913B003E1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1148575"/>
        <c:axId val="1375624799"/>
      </c:barChart>
      <c:catAx>
        <c:axId val="137114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624799"/>
        <c:crosses val="autoZero"/>
        <c:auto val="1"/>
        <c:lblAlgn val="ctr"/>
        <c:lblOffset val="100"/>
        <c:noMultiLvlLbl val="0"/>
      </c:catAx>
      <c:valAx>
        <c:axId val="1375624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Pupil</a:t>
                </a:r>
                <a:r>
                  <a:rPr lang="en-GB" sz="1200" baseline="0" dirty="0"/>
                  <a:t> Numbers</a:t>
                </a:r>
                <a:endParaRPr lang="en-GB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14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Sheet2!$T$10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Sheet2!$U$9:$Z$9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Sheet2!$U$10:$Z$10</c:f>
              <c:numCache>
                <c:formatCode>0.0</c:formatCode>
                <c:ptCount val="6"/>
                <c:pt idx="0">
                  <c:v>42.305673414163174</c:v>
                </c:pt>
                <c:pt idx="1">
                  <c:v>36.39280784743621</c:v>
                </c:pt>
                <c:pt idx="2">
                  <c:v>43.462992663960762</c:v>
                </c:pt>
                <c:pt idx="3">
                  <c:v>58.840824406148116</c:v>
                </c:pt>
                <c:pt idx="4">
                  <c:v>9.3093093093093096</c:v>
                </c:pt>
                <c:pt idx="5">
                  <c:v>9.536082474226804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6-4CD0-A8E5-6CC91F2EF937}"/>
            </c:ext>
          </c:extLst>
        </c:ser>
        <c:ser>
          <c:idx val="1"/>
          <c:order val="1"/>
          <c:tx>
            <c:strRef>
              <c:f>Sheet2!$T$11</c:f>
              <c:strCache>
                <c:ptCount val="1"/>
                <c:pt idx="0">
                  <c:v>Protestant and Other Christian (incl Christian-related)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Sheet2!$U$9:$Z$9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Sheet2!$U$11:$Z$11</c:f>
              <c:numCache>
                <c:formatCode>0.0</c:formatCode>
                <c:ptCount val="6"/>
                <c:pt idx="0">
                  <c:v>37.35825659752782</c:v>
                </c:pt>
                <c:pt idx="1">
                  <c:v>40.097279221766222</c:v>
                </c:pt>
                <c:pt idx="2">
                  <c:v>29.738461805696286</c:v>
                </c:pt>
                <c:pt idx="3">
                  <c:v>22.173381462505823</c:v>
                </c:pt>
                <c:pt idx="4">
                  <c:v>57.057057057057058</c:v>
                </c:pt>
                <c:pt idx="5">
                  <c:v>56.443298969072167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A6-4CD0-A8E5-6CC91F2EF937}"/>
            </c:ext>
          </c:extLst>
        </c:ser>
        <c:ser>
          <c:idx val="2"/>
          <c:order val="2"/>
          <c:tx>
            <c:strRef>
              <c:f>Sheet2!$T$12</c:f>
              <c:strCache>
                <c:ptCount val="1"/>
                <c:pt idx="0">
                  <c:v>Other religions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Sheet2!$U$9:$Z$9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Sheet2!$U$12:$Z$12</c:f>
              <c:numCache>
                <c:formatCode>0.0</c:formatCode>
                <c:ptCount val="6"/>
                <c:pt idx="0">
                  <c:v>1.3408646078263955</c:v>
                </c:pt>
                <c:pt idx="1">
                  <c:v>1.8499326752860725</c:v>
                </c:pt>
                <c:pt idx="2">
                  <c:v>2.9639451331430324</c:v>
                </c:pt>
                <c:pt idx="3">
                  <c:v>2.186190032603633</c:v>
                </c:pt>
                <c:pt idx="4">
                  <c:v>2.1021021021021022</c:v>
                </c:pt>
                <c:pt idx="5">
                  <c:v>0.51546391752577314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A6-4CD0-A8E5-6CC91F2EF937}"/>
            </c:ext>
          </c:extLst>
        </c:ser>
        <c:ser>
          <c:idx val="3"/>
          <c:order val="3"/>
          <c:tx>
            <c:strRef>
              <c:f>Sheet2!$T$13</c:f>
              <c:strCache>
                <c:ptCount val="1"/>
                <c:pt idx="0">
                  <c:v>No religion/not stated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Sheet2!$U$9:$Z$9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Sheet2!$U$13:$Z$13</c:f>
              <c:numCache>
                <c:formatCode>0.0</c:formatCode>
                <c:ptCount val="6"/>
                <c:pt idx="0">
                  <c:v>18.995205380482613</c:v>
                </c:pt>
                <c:pt idx="1">
                  <c:v>21.659980255511492</c:v>
                </c:pt>
                <c:pt idx="2">
                  <c:v>23.834600397199914</c:v>
                </c:pt>
                <c:pt idx="3">
                  <c:v>16.799604098742432</c:v>
                </c:pt>
                <c:pt idx="4">
                  <c:v>31.531531531531531</c:v>
                </c:pt>
                <c:pt idx="5">
                  <c:v>33.505154639175252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A6-4CD0-A8E5-6CC91F2EF9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2548239"/>
        <c:axId val="347214448"/>
      </c:barChart>
      <c:catAx>
        <c:axId val="13825482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/>
                  <a:t>Geographic Level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214448"/>
        <c:crosses val="autoZero"/>
        <c:auto val="1"/>
        <c:lblAlgn val="ctr"/>
        <c:lblOffset val="100"/>
        <c:noMultiLvlLbl val="0"/>
      </c:catAx>
      <c:valAx>
        <c:axId val="34721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48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Sheet2!$AC$22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Sheet2!$AD$21:$AI$21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Sheet2!$AD$22:$AI$22</c:f>
              <c:numCache>
                <c:formatCode>0.0</c:formatCode>
                <c:ptCount val="6"/>
                <c:pt idx="0">
                  <c:v>42.305673414163174</c:v>
                </c:pt>
                <c:pt idx="1">
                  <c:v>36.39280784743621</c:v>
                </c:pt>
                <c:pt idx="2">
                  <c:v>43.462992663960762</c:v>
                </c:pt>
                <c:pt idx="3">
                  <c:v>58.840824406148116</c:v>
                </c:pt>
                <c:pt idx="4">
                  <c:v>9.3093093093093096</c:v>
                </c:pt>
                <c:pt idx="5">
                  <c:v>9.536082474226804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0-40A2-B68E-9005F3C31F20}"/>
            </c:ext>
          </c:extLst>
        </c:ser>
        <c:ser>
          <c:idx val="1"/>
          <c:order val="1"/>
          <c:tx>
            <c:strRef>
              <c:f>Sheet2!$AC$23</c:f>
              <c:strCache>
                <c:ptCount val="1"/>
                <c:pt idx="0">
                  <c:v>Protestant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Sheet2!$AD$21:$AI$21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Sheet2!$AD$23:$AI$23</c:f>
              <c:numCache>
                <c:formatCode>0.0</c:formatCode>
                <c:ptCount val="6"/>
                <c:pt idx="0">
                  <c:v>30.507756774863061</c:v>
                </c:pt>
                <c:pt idx="1">
                  <c:v>32.626922823001252</c:v>
                </c:pt>
                <c:pt idx="2">
                  <c:v>23.790885246281317</c:v>
                </c:pt>
                <c:pt idx="3">
                  <c:v>17.623428039124359</c:v>
                </c:pt>
                <c:pt idx="4">
                  <c:v>47.047047047047045</c:v>
                </c:pt>
                <c:pt idx="5">
                  <c:v>49.742268041237111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0-40A2-B68E-9005F3C31F20}"/>
            </c:ext>
          </c:extLst>
        </c:ser>
        <c:ser>
          <c:idx val="2"/>
          <c:order val="2"/>
          <c:tx>
            <c:strRef>
              <c:f>Sheet2!$AC$24</c:f>
              <c:strCache>
                <c:ptCount val="1"/>
                <c:pt idx="0">
                  <c:v>Other Christian (incl Christian-related)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Sheet2!$AD$21:$AI$21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Sheet2!$AD$24:$AI$24</c:f>
              <c:numCache>
                <c:formatCode>0.0</c:formatCode>
                <c:ptCount val="6"/>
                <c:pt idx="0">
                  <c:v>6.8504998226647569</c:v>
                </c:pt>
                <c:pt idx="1">
                  <c:v>7.470356398764971</c:v>
                </c:pt>
                <c:pt idx="2">
                  <c:v>5.9475765594149692</c:v>
                </c:pt>
                <c:pt idx="3">
                  <c:v>4.5499534233814618</c:v>
                </c:pt>
                <c:pt idx="4">
                  <c:v>10.01001001001001</c:v>
                </c:pt>
                <c:pt idx="5">
                  <c:v>6.4432989690721643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0-40A2-B68E-9005F3C31F20}"/>
            </c:ext>
          </c:extLst>
        </c:ser>
        <c:ser>
          <c:idx val="3"/>
          <c:order val="3"/>
          <c:tx>
            <c:strRef>
              <c:f>Sheet2!$AC$25</c:f>
              <c:strCache>
                <c:ptCount val="1"/>
                <c:pt idx="0">
                  <c:v>Other religions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Sheet2!$AD$21:$AI$21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Sheet2!$AD$25:$AI$25</c:f>
              <c:numCache>
                <c:formatCode>0.0</c:formatCode>
                <c:ptCount val="6"/>
                <c:pt idx="0">
                  <c:v>1.3408646078263955</c:v>
                </c:pt>
                <c:pt idx="1">
                  <c:v>1.8499326752860725</c:v>
                </c:pt>
                <c:pt idx="2">
                  <c:v>2.9639451331430324</c:v>
                </c:pt>
                <c:pt idx="3">
                  <c:v>2.186190032603633</c:v>
                </c:pt>
                <c:pt idx="4">
                  <c:v>2.1021021021021022</c:v>
                </c:pt>
                <c:pt idx="5">
                  <c:v>0.51546391752577314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50-40A2-B68E-9005F3C31F20}"/>
            </c:ext>
          </c:extLst>
        </c:ser>
        <c:ser>
          <c:idx val="4"/>
          <c:order val="4"/>
          <c:tx>
            <c:strRef>
              <c:f>Sheet2!$AC$26</c:f>
              <c:strCache>
                <c:ptCount val="1"/>
                <c:pt idx="0">
                  <c:v>No religion/not stated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Sheet2!$AD$21:$AI$21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Sheet2!$AD$26:$AI$26</c:f>
              <c:numCache>
                <c:formatCode>0.0</c:formatCode>
                <c:ptCount val="6"/>
                <c:pt idx="0">
                  <c:v>18.995205380482613</c:v>
                </c:pt>
                <c:pt idx="1">
                  <c:v>21.659980255511492</c:v>
                </c:pt>
                <c:pt idx="2">
                  <c:v>23.834600397199914</c:v>
                </c:pt>
                <c:pt idx="3">
                  <c:v>16.799604098742432</c:v>
                </c:pt>
                <c:pt idx="4">
                  <c:v>31.531531531531531</c:v>
                </c:pt>
                <c:pt idx="5">
                  <c:v>33.762886597938149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50-40A2-B68E-9005F3C31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2700271"/>
        <c:axId val="1288398607"/>
      </c:barChart>
      <c:catAx>
        <c:axId val="1162700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398607"/>
        <c:crosses val="autoZero"/>
        <c:auto val="1"/>
        <c:lblAlgn val="ctr"/>
        <c:lblOffset val="100"/>
        <c:noMultiLvlLbl val="0"/>
      </c:catAx>
      <c:valAx>
        <c:axId val="128839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</a:p>
            </c:rich>
          </c:tx>
          <c:layout>
            <c:manualLayout>
              <c:xMode val="edge"/>
              <c:yMode val="edge"/>
              <c:x val="0.23834355654430292"/>
              <c:y val="0.253313116391251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7002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623678598701955"/>
          <c:w val="1"/>
          <c:h val="3.5070474327042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Sheet2!$AX$22</c:f>
              <c:strCache>
                <c:ptCount val="1"/>
                <c:pt idx="0">
                  <c:v>DZ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9A-4823-9EFE-18EFB52260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9A-4823-9EFE-18EFB52260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9A-4823-9EFE-18EFB52260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9A-4823-9EFE-18EFB52260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9A-4823-9EFE-18EFB522606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E4FB089-4D9F-4759-AB68-8510FF31147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9A-4823-9EFE-18EFB522606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0C4B1F-0F4C-4DD5-A513-9930ACEF5E4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9A-4823-9EFE-18EFB522606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EF1004-4F51-4486-8665-44C8374C99D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C9A-4823-9EFE-18EFB522606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ECD24B-0180-47EA-BA44-08B4FCC7F209}" type="VALUE">
                      <a:rPr lang="en-US" smtClean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C9A-4823-9EFE-18EFB522606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FA7AFEB-F844-457E-9D48-CEC3573BDC4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C9A-4823-9EFE-18EFB5226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Sheet2!$AW$23:$AW$27</c:f>
              <c:strCache>
                <c:ptCount val="5"/>
                <c:pt idx="0">
                  <c:v>Catholic</c:v>
                </c:pt>
                <c:pt idx="1">
                  <c:v>Protestant</c:v>
                </c:pt>
                <c:pt idx="2">
                  <c:v>Other Christian (incl Christian-related)</c:v>
                </c:pt>
                <c:pt idx="3">
                  <c:v>Other religions</c:v>
                </c:pt>
                <c:pt idx="4">
                  <c:v>No religion/not stated</c:v>
                </c:pt>
              </c:strCache>
            </c:strRef>
          </c:cat>
          <c:val>
            <c:numRef>
              <c:f>Sheet2!$AX$23:$AX$27</c:f>
              <c:numCache>
                <c:formatCode>0.0</c:formatCode>
                <c:ptCount val="5"/>
                <c:pt idx="0">
                  <c:v>9.536082474226804</c:v>
                </c:pt>
                <c:pt idx="1">
                  <c:v>49.742268041237111</c:v>
                </c:pt>
                <c:pt idx="2">
                  <c:v>6.4432989690721643</c:v>
                </c:pt>
                <c:pt idx="3">
                  <c:v>0.51546391752577314</c:v>
                </c:pt>
                <c:pt idx="4">
                  <c:v>33.762886597938149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9A-4823-9EFE-18EFB522606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009336111273165"/>
          <c:w val="1"/>
          <c:h val="0.19082729007896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Sheet2!$CJ$22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Sheet2!$CK$21:$CO$21</c:f>
              <c:strCache>
                <c:ptCount val="5"/>
                <c:pt idx="0">
                  <c:v>C2</c:v>
                </c:pt>
                <c:pt idx="1">
                  <c:v>E4</c:v>
                </c:pt>
                <c:pt idx="2">
                  <c:v>E1</c:v>
                </c:pt>
                <c:pt idx="3">
                  <c:v>C1</c:v>
                </c:pt>
                <c:pt idx="4">
                  <c:v>C4</c:v>
                </c:pt>
              </c:strCache>
            </c:strRef>
          </c:cat>
          <c:val>
            <c:numRef>
              <c:f>Sheet2!$CK$22:$CO$22</c:f>
              <c:numCache>
                <c:formatCode>0.0</c:formatCode>
                <c:ptCount val="5"/>
                <c:pt idx="0">
                  <c:v>10.679611650485436</c:v>
                </c:pt>
                <c:pt idx="1">
                  <c:v>67.288135593220346</c:v>
                </c:pt>
                <c:pt idx="2">
                  <c:v>44.402985074626869</c:v>
                </c:pt>
                <c:pt idx="3">
                  <c:v>9.2651757188498394</c:v>
                </c:pt>
                <c:pt idx="4">
                  <c:v>9.536082474226804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DD-404E-A39E-A78DF51312F4}"/>
            </c:ext>
          </c:extLst>
        </c:ser>
        <c:ser>
          <c:idx val="1"/>
          <c:order val="1"/>
          <c:tx>
            <c:strRef>
              <c:f>Sheet2!$CJ$23</c:f>
              <c:strCache>
                <c:ptCount val="1"/>
                <c:pt idx="0">
                  <c:v>Protestant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Sheet2!$CK$21:$CO$21</c:f>
              <c:strCache>
                <c:ptCount val="5"/>
                <c:pt idx="0">
                  <c:v>C2</c:v>
                </c:pt>
                <c:pt idx="1">
                  <c:v>E4</c:v>
                </c:pt>
                <c:pt idx="2">
                  <c:v>E1</c:v>
                </c:pt>
                <c:pt idx="3">
                  <c:v>C1</c:v>
                </c:pt>
                <c:pt idx="4">
                  <c:v>C4</c:v>
                </c:pt>
              </c:strCache>
            </c:strRef>
          </c:cat>
          <c:val>
            <c:numRef>
              <c:f>Sheet2!$CK$23:$CO$23</c:f>
              <c:numCache>
                <c:formatCode>0.0</c:formatCode>
                <c:ptCount val="5"/>
                <c:pt idx="0">
                  <c:v>45.145631067961169</c:v>
                </c:pt>
                <c:pt idx="1">
                  <c:v>12.542372881355931</c:v>
                </c:pt>
                <c:pt idx="2">
                  <c:v>25.746268656716421</c:v>
                </c:pt>
                <c:pt idx="3">
                  <c:v>43.610223642172521</c:v>
                </c:pt>
                <c:pt idx="4">
                  <c:v>49.742268041237111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DD-404E-A39E-A78DF51312F4}"/>
            </c:ext>
          </c:extLst>
        </c:ser>
        <c:ser>
          <c:idx val="2"/>
          <c:order val="2"/>
          <c:tx>
            <c:strRef>
              <c:f>Sheet2!$CJ$24</c:f>
              <c:strCache>
                <c:ptCount val="1"/>
                <c:pt idx="0">
                  <c:v>Other Christian (incl Christian-related)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Sheet2!$CK$21:$CO$21</c:f>
              <c:strCache>
                <c:ptCount val="5"/>
                <c:pt idx="0">
                  <c:v>C2</c:v>
                </c:pt>
                <c:pt idx="1">
                  <c:v>E4</c:v>
                </c:pt>
                <c:pt idx="2">
                  <c:v>E1</c:v>
                </c:pt>
                <c:pt idx="3">
                  <c:v>C1</c:v>
                </c:pt>
                <c:pt idx="4">
                  <c:v>C4</c:v>
                </c:pt>
              </c:strCache>
            </c:strRef>
          </c:cat>
          <c:val>
            <c:numRef>
              <c:f>Sheet2!$CK$24:$CO$24</c:f>
              <c:numCache>
                <c:formatCode>0.0</c:formatCode>
                <c:ptCount val="5"/>
                <c:pt idx="0">
                  <c:v>8.7378640776699026</c:v>
                </c:pt>
                <c:pt idx="1">
                  <c:v>1.6949152542372881</c:v>
                </c:pt>
                <c:pt idx="2">
                  <c:v>3.9179104477611943</c:v>
                </c:pt>
                <c:pt idx="3">
                  <c:v>12.140575079872203</c:v>
                </c:pt>
                <c:pt idx="4">
                  <c:v>6.4432989690721643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DD-404E-A39E-A78DF51312F4}"/>
            </c:ext>
          </c:extLst>
        </c:ser>
        <c:ser>
          <c:idx val="3"/>
          <c:order val="3"/>
          <c:tx>
            <c:strRef>
              <c:f>Sheet2!$CJ$25</c:f>
              <c:strCache>
                <c:ptCount val="1"/>
                <c:pt idx="0">
                  <c:v>Other religions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Sheet2!$CK$21:$CO$21</c:f>
              <c:strCache>
                <c:ptCount val="5"/>
                <c:pt idx="0">
                  <c:v>C2</c:v>
                </c:pt>
                <c:pt idx="1">
                  <c:v>E4</c:v>
                </c:pt>
                <c:pt idx="2">
                  <c:v>E1</c:v>
                </c:pt>
                <c:pt idx="3">
                  <c:v>C1</c:v>
                </c:pt>
                <c:pt idx="4">
                  <c:v>C4</c:v>
                </c:pt>
              </c:strCache>
            </c:strRef>
          </c:cat>
          <c:val>
            <c:numRef>
              <c:f>Sheet2!$CK$25:$CO$25</c:f>
              <c:numCache>
                <c:formatCode>0.0</c:formatCode>
                <c:ptCount val="5"/>
                <c:pt idx="0">
                  <c:v>2.6699029126213589</c:v>
                </c:pt>
                <c:pt idx="1">
                  <c:v>1.1864406779661016</c:v>
                </c:pt>
                <c:pt idx="2">
                  <c:v>1.6791044776119404</c:v>
                </c:pt>
                <c:pt idx="3">
                  <c:v>2.5559105431309903</c:v>
                </c:pt>
                <c:pt idx="4">
                  <c:v>0.51546391752577314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DD-404E-A39E-A78DF51312F4}"/>
            </c:ext>
          </c:extLst>
        </c:ser>
        <c:ser>
          <c:idx val="4"/>
          <c:order val="4"/>
          <c:tx>
            <c:strRef>
              <c:f>Sheet2!$CJ$26</c:f>
              <c:strCache>
                <c:ptCount val="1"/>
                <c:pt idx="0">
                  <c:v>No religion/not stated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Sheet2!$CK$21:$CO$21</c:f>
              <c:strCache>
                <c:ptCount val="5"/>
                <c:pt idx="0">
                  <c:v>C2</c:v>
                </c:pt>
                <c:pt idx="1">
                  <c:v>E4</c:v>
                </c:pt>
                <c:pt idx="2">
                  <c:v>E1</c:v>
                </c:pt>
                <c:pt idx="3">
                  <c:v>C1</c:v>
                </c:pt>
                <c:pt idx="4">
                  <c:v>C4</c:v>
                </c:pt>
              </c:strCache>
            </c:strRef>
          </c:cat>
          <c:val>
            <c:numRef>
              <c:f>Sheet2!$CK$26:$CO$26</c:f>
              <c:numCache>
                <c:formatCode>0.0</c:formatCode>
                <c:ptCount val="5"/>
                <c:pt idx="0">
                  <c:v>32.76699029126214</c:v>
                </c:pt>
                <c:pt idx="1">
                  <c:v>17.288135593220339</c:v>
                </c:pt>
                <c:pt idx="2">
                  <c:v>24.253731343283583</c:v>
                </c:pt>
                <c:pt idx="3">
                  <c:v>32.428115015974441</c:v>
                </c:pt>
                <c:pt idx="4">
                  <c:v>33.762886597938149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DD-404E-A39E-A78DF5131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409504"/>
        <c:axId val="191518384"/>
      </c:barChart>
      <c:catAx>
        <c:axId val="18040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Data</a:t>
                </a:r>
                <a:r>
                  <a:rPr lang="en-GB" sz="1200" baseline="0" dirty="0"/>
                  <a:t> Zones</a:t>
                </a:r>
                <a:endParaRPr lang="en-GB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18384"/>
        <c:crosses val="autoZero"/>
        <c:auto val="1"/>
        <c:lblAlgn val="ctr"/>
        <c:lblOffset val="100"/>
        <c:noMultiLvlLbl val="0"/>
      </c:catAx>
      <c:valAx>
        <c:axId val="19151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0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DZ – Oldpark_C4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907142774916015"/>
          <c:y val="9.925709665340765E-2"/>
          <c:w val="0.50055713522455714"/>
          <c:h val="0.64181487651741675"/>
        </c:manualLayout>
      </c:layout>
      <c:pieChart>
        <c:varyColors val="1"/>
        <c:ser>
          <c:idx val="0"/>
          <c:order val="0"/>
          <c:tx>
            <c:strRef>
              <c:f>Sheet2!$AX$22</c:f>
              <c:strCache>
                <c:ptCount val="1"/>
                <c:pt idx="0">
                  <c:v>DZ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E-4557-A60E-C7AA2B8171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E-4557-A60E-C7AA2B8171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6E-4557-A60E-C7AA2B8171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6E-4557-A60E-C7AA2B8171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6E-4557-A60E-C7AA2B81716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E4FB089-4D9F-4759-AB68-8510FF31147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6E-4557-A60E-C7AA2B8171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0C4B1F-0F4C-4DD5-A513-9930ACEF5E4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6E-4557-A60E-C7AA2B8171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EF1004-4F51-4486-8665-44C8374C99D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6E-4557-A60E-C7AA2B81716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ECD24B-0180-47EA-BA44-08B4FCC7F209}" type="VALUE">
                      <a:rPr lang="en-US" sz="1200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2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6E-4557-A60E-C7AA2B81716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FA7AFEB-F844-457E-9D48-CEC3573BDC4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6E-4557-A60E-C7AA2B817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Sheet2!$AW$23:$AW$27</c:f>
              <c:strCache>
                <c:ptCount val="5"/>
                <c:pt idx="0">
                  <c:v>Catholic</c:v>
                </c:pt>
                <c:pt idx="1">
                  <c:v>Protestant</c:v>
                </c:pt>
                <c:pt idx="2">
                  <c:v>Other Christian (incl Christian-related)</c:v>
                </c:pt>
                <c:pt idx="3">
                  <c:v>Other religions</c:v>
                </c:pt>
                <c:pt idx="4">
                  <c:v>No religion/not stated</c:v>
                </c:pt>
              </c:strCache>
            </c:strRef>
          </c:cat>
          <c:val>
            <c:numRef>
              <c:f>Sheet2!$AX$23:$AX$27</c:f>
              <c:numCache>
                <c:formatCode>0.0</c:formatCode>
                <c:ptCount val="5"/>
                <c:pt idx="0">
                  <c:v>9.536082474226804</c:v>
                </c:pt>
                <c:pt idx="1">
                  <c:v>49.742268041237111</c:v>
                </c:pt>
                <c:pt idx="2">
                  <c:v>6.4432989690721643</c:v>
                </c:pt>
                <c:pt idx="3">
                  <c:v>0.51546391752577314</c:v>
                </c:pt>
                <c:pt idx="4">
                  <c:v>33.762886597938149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6E-4557-A60E-C7AA2B81716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0109915684661"/>
          <c:y val="0.76639160885491442"/>
          <c:w val="0.75369364463434718"/>
          <c:h val="0.22666464073107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DZs  -</a:t>
            </a:r>
            <a:r>
              <a:rPr lang="en-GB" baseline="0" dirty="0"/>
              <a:t> Oldpark_C4, C2, E4, E1, C1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366572026832975"/>
          <c:y val="9.1660923501033775E-2"/>
          <c:w val="0.52648705535068152"/>
          <c:h val="0.632437471849443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CF-4B74-BABA-5C5838FCF5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CF-4B74-BABA-5C5838FCF5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CF-4B74-BABA-5C5838FCF5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CF-4B74-BABA-5C5838FCF5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CF-4B74-BABA-5C5838FCF5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CF998DF-326E-4778-A218-DE51C5832EB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CF-4B74-BABA-5C5838FCF5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1E69B9-F4ED-4810-B023-ED5D4E98A98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CF-4B74-BABA-5C5838FCF5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F91C67-C152-4B3F-867E-A13841F1568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CF-4B74-BABA-5C5838FCF58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035285-D860-4232-80EB-ABF9CF07BC60}" type="VALUE">
                      <a:rPr lang="en-US" smtClean="0"/>
                      <a:pPr>
                        <a:defRPr sz="12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CF-4B74-BABA-5C5838FCF5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858020A-3604-4BEF-A76A-1747BCEC7F5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CF-4B74-BABA-5C5838FCF5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Sheet2!$CS$22:$CS$26</c:f>
              <c:strCache>
                <c:ptCount val="5"/>
                <c:pt idx="0">
                  <c:v>Catholic</c:v>
                </c:pt>
                <c:pt idx="1">
                  <c:v>Protestant</c:v>
                </c:pt>
                <c:pt idx="2">
                  <c:v>Other Christian (incl Christian-related)</c:v>
                </c:pt>
                <c:pt idx="3">
                  <c:v>Other religions</c:v>
                </c:pt>
                <c:pt idx="4">
                  <c:v>No religion/not stated</c:v>
                </c:pt>
              </c:strCache>
            </c:strRef>
          </c:cat>
          <c:val>
            <c:numRef>
              <c:f>Sheet2!$CT$22:$CT$26</c:f>
              <c:numCache>
                <c:formatCode>0.0</c:formatCode>
                <c:ptCount val="5"/>
                <c:pt idx="0">
                  <c:v>30.329153605015673</c:v>
                </c:pt>
                <c:pt idx="1">
                  <c:v>33.855799373040753</c:v>
                </c:pt>
                <c:pt idx="2">
                  <c:v>6.5830721003134789</c:v>
                </c:pt>
                <c:pt idx="3">
                  <c:v>1.763322884012539</c:v>
                </c:pt>
                <c:pt idx="4">
                  <c:v>27.468652037617552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CF-4B74-BABA-5C5838FCF58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66671041120744"/>
          <c:y val="0.74785962865752897"/>
          <c:w val="0.70621475998682814"/>
          <c:h val="0.2277782314247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Sheet2!$BD$29</c:f>
              <c:strCache>
                <c:ptCount val="1"/>
                <c:pt idx="0">
                  <c:v>0-4yrs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EDFA39-106E-4045-87D1-0CEC54DB0BF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ECD-4251-BAFB-341975F69F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DC16D8A-2DE1-46FC-A26C-080ABA9019D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ECD-4251-BAFB-341975F69F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25835D4-358F-404B-98A1-40A65660FF11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ECD-4251-BAFB-341975F69F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D293B84-995E-4795-9E93-8D00DCDFA8E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ECD-4251-BAFB-341975F69FA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5AC5910-4CD2-4AF9-B57E-1331756A180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ECD-4251-BAFB-341975F69FA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BE40AF7-7080-4462-A48E-BF403AC6FB3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ECD-4251-BAFB-341975F69F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Sheet2!$BE$28:$BJ$28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Sheet2!$BE$29:$BJ$29</c:f>
              <c:numCache>
                <c:formatCode>0.0</c:formatCode>
                <c:ptCount val="6"/>
                <c:pt idx="0">
                  <c:v>24.882985258656689</c:v>
                </c:pt>
                <c:pt idx="1">
                  <c:v>24.705229574143431</c:v>
                </c:pt>
                <c:pt idx="2">
                  <c:v>25.382937780628605</c:v>
                </c:pt>
                <c:pt idx="3">
                  <c:v>25.973607981976183</c:v>
                </c:pt>
                <c:pt idx="4">
                  <c:v>33.333333333333329</c:v>
                </c:pt>
                <c:pt idx="5">
                  <c:v>32.584269662921351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Sheet2!$BE$24:$BJ$24</c15:f>
                <c15:dlblRangeCache>
                  <c:ptCount val="6"/>
                  <c:pt idx="0">
                    <c:v>113,820</c:v>
                  </c:pt>
                  <c:pt idx="1">
                    <c:v>37401</c:v>
                  </c:pt>
                  <c:pt idx="2">
                    <c:v>19786</c:v>
                  </c:pt>
                  <c:pt idx="3">
                    <c:v>2421</c:v>
                  </c:pt>
                  <c:pt idx="4">
                    <c:v>136</c:v>
                  </c:pt>
                  <c:pt idx="5">
                    <c:v>29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9B01-497B-8039-9A2CB087C89A}"/>
            </c:ext>
          </c:extLst>
        </c:ser>
        <c:ser>
          <c:idx val="1"/>
          <c:order val="1"/>
          <c:tx>
            <c:strRef>
              <c:f>Sheet2!$BD$30</c:f>
              <c:strCache>
                <c:ptCount val="1"/>
                <c:pt idx="0">
                  <c:v>5-11yrs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80F1706-1A98-4F6A-AD59-69F08020010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ECD-4251-BAFB-341975F69F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6868A91-E578-41FE-9D50-A1D449BE2A7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ECD-4251-BAFB-341975F69F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980D2DB-4958-4631-9CC7-26A03214072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4ECD-4251-BAFB-341975F69F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7EEE85-61DA-4EEE-91FB-178CB827857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4ECD-4251-BAFB-341975F69FA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BC29F80-DB64-4087-A121-2189250569A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4ECD-4251-BAFB-341975F69FA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BDCED06-82D7-4406-A3C4-202A0276E4EA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4ECD-4251-BAFB-341975F69F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Sheet2!$BE$28:$BJ$28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Sheet2!$BE$30:$BJ$30</c:f>
              <c:numCache>
                <c:formatCode>0.0</c:formatCode>
                <c:ptCount val="6"/>
                <c:pt idx="0">
                  <c:v>38.467844720727733</c:v>
                </c:pt>
                <c:pt idx="1">
                  <c:v>38.361439734723128</c:v>
                </c:pt>
                <c:pt idx="2">
                  <c:v>38.520846696600387</c:v>
                </c:pt>
                <c:pt idx="3">
                  <c:v>38.772663877266389</c:v>
                </c:pt>
                <c:pt idx="4">
                  <c:v>33.82352941176471</c:v>
                </c:pt>
                <c:pt idx="5">
                  <c:v>35.955056179775283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Sheet2!$BE$25:$BJ$25</c15:f>
                <c15:dlblRangeCache>
                  <c:ptCount val="6"/>
                  <c:pt idx="0">
                    <c:v>175,960</c:v>
                  </c:pt>
                  <c:pt idx="1">
                    <c:v>58075</c:v>
                  </c:pt>
                  <c:pt idx="2">
                    <c:v>30027</c:v>
                  </c:pt>
                  <c:pt idx="3">
                    <c:v>3614</c:v>
                  </c:pt>
                  <c:pt idx="4">
                    <c:v>138</c:v>
                  </c:pt>
                  <c:pt idx="5">
                    <c:v>32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B01-497B-8039-9A2CB087C89A}"/>
            </c:ext>
          </c:extLst>
        </c:ser>
        <c:ser>
          <c:idx val="2"/>
          <c:order val="2"/>
          <c:tx>
            <c:strRef>
              <c:f>Sheet2!$BD$31</c:f>
              <c:strCache>
                <c:ptCount val="1"/>
                <c:pt idx="0">
                  <c:v>12-18yrs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3617C64-3A16-41B7-9EFD-FE2FF0DB7FC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4ECD-4251-BAFB-341975F69F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DEE0571-0B28-46FE-8E71-362C9F911AA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4ECD-4251-BAFB-341975F69F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4B235C7-D8D5-4696-BA18-356003E6AC0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4ECD-4251-BAFB-341975F69F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0BC888E-564C-4B08-A2C8-184432DD2C14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4ECD-4251-BAFB-341975F69FA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1641166-F8BC-409B-8161-F5D90620553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4ECD-4251-BAFB-341975F69FA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8E06CF0-EC98-44DD-9005-F1474CBB0FD5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4ECD-4251-BAFB-341975F69F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Sheet2!$BE$28:$BJ$28</c:f>
              <c:strCache>
                <c:ptCount val="6"/>
                <c:pt idx="0">
                  <c:v>NI</c:v>
                </c:pt>
                <c:pt idx="1">
                  <c:v>County</c:v>
                </c:pt>
                <c:pt idx="2">
                  <c:v>LGD</c:v>
                </c:pt>
                <c:pt idx="3">
                  <c:v>DEA</c:v>
                </c:pt>
                <c:pt idx="4">
                  <c:v>SDZ</c:v>
                </c:pt>
                <c:pt idx="5">
                  <c:v>DZ</c:v>
                </c:pt>
              </c:strCache>
            </c:strRef>
          </c:cat>
          <c:val>
            <c:numRef>
              <c:f>Sheet2!$BE$31:$BJ$31</c:f>
              <c:numCache>
                <c:formatCode>0.0</c:formatCode>
                <c:ptCount val="6"/>
                <c:pt idx="0">
                  <c:v>36.649170020615578</c:v>
                </c:pt>
                <c:pt idx="1">
                  <c:v>36.933330691133435</c:v>
                </c:pt>
                <c:pt idx="2">
                  <c:v>36.096215522771011</c:v>
                </c:pt>
                <c:pt idx="3">
                  <c:v>35.253728140757431</c:v>
                </c:pt>
                <c:pt idx="4">
                  <c:v>32.843137254901961</c:v>
                </c:pt>
                <c:pt idx="5">
                  <c:v>31.460674157303369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Sheet2!$BE$26:$BJ$26</c15:f>
                <c15:dlblRangeCache>
                  <c:ptCount val="6"/>
                  <c:pt idx="0">
                    <c:v>167,641</c:v>
                  </c:pt>
                  <c:pt idx="1">
                    <c:v>55913</c:v>
                  </c:pt>
                  <c:pt idx="2">
                    <c:v>28137</c:v>
                  </c:pt>
                  <c:pt idx="3">
                    <c:v>3286</c:v>
                  </c:pt>
                  <c:pt idx="4">
                    <c:v>134</c:v>
                  </c:pt>
                  <c:pt idx="5">
                    <c:v>28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9B01-497B-8039-9A2CB087C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588703"/>
        <c:axId val="1234019216"/>
      </c:barChart>
      <c:catAx>
        <c:axId val="217588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Geographical</a:t>
                </a:r>
                <a:r>
                  <a:rPr lang="en-GB" sz="1200" baseline="0" dirty="0"/>
                  <a:t> Levels</a:t>
                </a:r>
                <a:endParaRPr lang="en-GB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019216"/>
        <c:crosses val="autoZero"/>
        <c:auto val="1"/>
        <c:lblAlgn val="ctr"/>
        <c:lblOffset val="100"/>
        <c:noMultiLvlLbl val="0"/>
      </c:catAx>
      <c:valAx>
        <c:axId val="123401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887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25435893739829"/>
          <c:y val="0.93629570189076683"/>
          <c:w val="0.27136008456608829"/>
          <c:h val="5.8042585441151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750D-9EC9-27D0-2576-32452017C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2A8F7-7708-903F-C313-DB174299A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0156-A3D1-5C53-AD1F-283DB50C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1C095-56F0-6AA7-370E-A27581D3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68C7E-9DD3-6EC2-3392-99308F4D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5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5EAA-7555-9FC1-7732-BA1E42ED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BA4D6-917E-1B60-3F51-AFB6EBBF1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E485E-7C87-C07C-C7C8-2218AC85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D3CE5-D55E-4CB1-0297-FE4474C4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25F46-2B8F-D7D7-7900-288024E5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E26EF-F20B-2D66-0511-42CA45669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EB9CC-B565-6E3A-BBBA-0411D1854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325A2-3CE5-D9D7-78BF-12CFEF83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45C84-3E76-0531-D0E7-80A52FF8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C485D-F3A1-7C62-00D4-B41D3E55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CEC5-B335-259B-1854-2BF53E28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577D8-8D0E-B763-A2AD-E293E54E5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B5FC-54AF-6CB3-7374-947BB5ED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B06DA-7674-8D10-48CE-C4648A1B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B27E8-069F-E5A5-D451-880B5AB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1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0E98-8A4A-C8E6-76A2-A4DBAF0F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43ECC-2C8E-50F9-5364-3D2FA1DDC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53316-43C9-7F58-DB8C-68F71E51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A0819-9524-2491-F2EA-2097EF7B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2A76-E078-CE10-1FDD-660D16C3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7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9464-6AE6-2965-0AE7-71846DD3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FFCDB-30C3-AF10-F2A9-449FEE19A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81E80-B96F-BE5D-39BA-02E40EA2A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A9A0F-252B-5CB4-8B54-37AC59F6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CA7DC-8009-0B0F-0435-F245EE72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3024D-B0F6-0A24-D7FC-EA992649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2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BBDE-F062-A23B-647F-AEE7B93F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2A413-543A-5713-514F-D4417BF2A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E977B-AED9-0564-5B80-3DD27BAC1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5FC9B-AADB-D9CF-603D-6E8BC5C41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3922F-BB8A-769F-2CBD-0F70C36B6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3628B-7FC7-33AC-670A-352A89E0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0E050-302A-2A38-DF61-07368CF1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AD8BC-73FB-DD59-2DA3-0E22EFF7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40CA-6E9A-5668-3BD0-FF276990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AFC9F-D48E-4099-3D33-1E15DC13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BAF19-643F-4AD5-AE9E-8F16A536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786F3-6031-4E3A-F3B1-40C676DF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8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3B09F-3761-B564-9E44-23F0EA491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C73C4-FD5B-2A52-6BD2-908913B9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9EC03-A70D-BA1F-2C57-185F1C91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2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D10B-89AB-9925-E8D9-1183222C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1709-9629-3A49-EF11-E9E2072A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B825-DF2A-4659-0197-BB12974A5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6988-43A1-388B-1DAD-FD2FB46F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DD98A-3DEE-4A3D-A579-BFFE1AAE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24426-F351-9761-9731-F5AD0DC9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4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E587-A142-60F7-0D2B-F4170D2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79D4C-8EE2-6AB4-554A-86649CD6E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47815-15F6-1335-7283-3E9A28784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2F7D9-D278-0B34-5CB2-A50CFCA5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2862C-B2F2-9A56-8263-343A502E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16154-46D9-3A52-BC47-C4B36723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A5C67-45C2-25A0-5C27-D2742AFC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F18C4-0D4B-2637-4DE4-1B2E0D48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80F82-1CE7-49D5-2CB9-0E1169991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2614-867B-4EE7-B16C-77AAC898F219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7A88-77F5-4393-6E82-507C1C279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A2B18-7379-E4BF-5D9A-6585D368F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84E9-081D-405C-8E4A-F68828A3D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1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71DD-1CD8-65A2-041D-C0A9B653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 - Oldpark_C4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7C24C-A009-9D6B-7E20-52C03E6B95F2}"/>
              </a:ext>
            </a:extLst>
          </p:cNvPr>
          <p:cNvSpPr txBox="1"/>
          <p:nvPr/>
        </p:nvSpPr>
        <p:spPr>
          <a:xfrm>
            <a:off x="923925" y="1298574"/>
            <a:ext cx="66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629-633 </a:t>
            </a:r>
            <a:r>
              <a:rPr lang="en-GB" dirty="0" err="1"/>
              <a:t>Oldpark</a:t>
            </a:r>
            <a:r>
              <a:rPr lang="en-GB" dirty="0"/>
              <a:t> Road, Belfast, Co Antrim, BT14 6QX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53C4A-06F8-5E09-DF5E-CBE0B2C3CB09}"/>
              </a:ext>
            </a:extLst>
          </p:cNvPr>
          <p:cNvSpPr txBox="1"/>
          <p:nvPr/>
        </p:nvSpPr>
        <p:spPr>
          <a:xfrm>
            <a:off x="923925" y="2795538"/>
            <a:ext cx="4391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Geography Levels:</a:t>
            </a:r>
          </a:p>
          <a:p>
            <a:endParaRPr lang="en-GB" dirty="0"/>
          </a:p>
          <a:p>
            <a:r>
              <a:rPr lang="en-GB" dirty="0"/>
              <a:t>NI</a:t>
            </a:r>
          </a:p>
          <a:p>
            <a:r>
              <a:rPr lang="en-GB" dirty="0"/>
              <a:t>County – Antrim</a:t>
            </a:r>
          </a:p>
          <a:p>
            <a:r>
              <a:rPr lang="en-GB" dirty="0"/>
              <a:t>LGD - Belfast</a:t>
            </a:r>
          </a:p>
          <a:p>
            <a:r>
              <a:rPr lang="en-GB" dirty="0"/>
              <a:t>District Electoral Area (DEA) - </a:t>
            </a:r>
            <a:r>
              <a:rPr lang="en-GB" dirty="0" err="1"/>
              <a:t>Oldpark</a:t>
            </a:r>
            <a:endParaRPr lang="en-GB" dirty="0"/>
          </a:p>
          <a:p>
            <a:r>
              <a:rPr lang="en-GB" dirty="0"/>
              <a:t>Super Data Zone (SDZ) - </a:t>
            </a:r>
            <a:r>
              <a:rPr lang="en-GB" dirty="0" err="1"/>
              <a:t>Oldpark_C</a:t>
            </a:r>
            <a:endParaRPr lang="en-GB" dirty="0"/>
          </a:p>
          <a:p>
            <a:r>
              <a:rPr lang="en-GB" dirty="0"/>
              <a:t>Data Zone (DZ) – Oldpark_C4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F0FC0-7407-0B67-87A0-DA31379F413A}"/>
              </a:ext>
            </a:extLst>
          </p:cNvPr>
          <p:cNvSpPr txBox="1"/>
          <p:nvPr/>
        </p:nvSpPr>
        <p:spPr>
          <a:xfrm>
            <a:off x="6309162" y="5769374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0F352-6152-8C68-0D04-278268B2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597" y="5880882"/>
            <a:ext cx="146317" cy="146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BFD501-BF1B-79D5-CDE8-6817A4C7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461" y="2565905"/>
            <a:ext cx="4588814" cy="322785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0717BBB-8184-B9D9-1664-A9A6F51C3638}"/>
              </a:ext>
            </a:extLst>
          </p:cNvPr>
          <p:cNvSpPr/>
          <p:nvPr/>
        </p:nvSpPr>
        <p:spPr>
          <a:xfrm>
            <a:off x="8653462" y="4970512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D6F679-AA4C-826A-4948-60AF5F28A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15" t="22639" r="44375" b="37500"/>
          <a:stretch/>
        </p:blipFill>
        <p:spPr>
          <a:xfrm>
            <a:off x="8518709" y="784437"/>
            <a:ext cx="189828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7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83C8-F81B-CBE8-3192-5468D1BA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/>
                </a:solidFill>
              </a:rPr>
              <a:t>School Age Population </a:t>
            </a:r>
            <a:r>
              <a:rPr lang="en-GB" sz="3200" dirty="0"/>
              <a:t>– </a:t>
            </a:r>
            <a:r>
              <a:rPr lang="en-GB" sz="3600" dirty="0"/>
              <a:t>comparison of geographies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AF6FA-D4D4-59FC-6144-DF92FBA4990F}"/>
              </a:ext>
            </a:extLst>
          </p:cNvPr>
          <p:cNvSpPr txBox="1"/>
          <p:nvPr/>
        </p:nvSpPr>
        <p:spPr>
          <a:xfrm>
            <a:off x="1631421" y="6076949"/>
            <a:ext cx="763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Geography levels: NI; County Antrim; LGD – Belfast; DEA – </a:t>
            </a:r>
            <a:r>
              <a:rPr lang="en-GB" sz="1400" dirty="0" err="1"/>
              <a:t>Oldpark</a:t>
            </a:r>
            <a:r>
              <a:rPr lang="en-GB" sz="1400" dirty="0"/>
              <a:t>; SDZ – </a:t>
            </a:r>
            <a:r>
              <a:rPr lang="en-GB" sz="1400" dirty="0" err="1"/>
              <a:t>Oldpark_C</a:t>
            </a:r>
            <a:r>
              <a:rPr lang="en-GB" sz="1400" dirty="0"/>
              <a:t>; DZ – Oldpark_C4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E0055-2A24-9BD4-905E-3C1FBFC41A37}"/>
              </a:ext>
            </a:extLst>
          </p:cNvPr>
          <p:cNvSpPr txBox="1"/>
          <p:nvPr/>
        </p:nvSpPr>
        <p:spPr>
          <a:xfrm>
            <a:off x="1631421" y="6419651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NISRA, Census 2021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E612FC-DF7A-7243-7947-54894056F0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532739"/>
              </p:ext>
            </p:extLst>
          </p:nvPr>
        </p:nvGraphicFramePr>
        <p:xfrm>
          <a:off x="1733550" y="1590674"/>
          <a:ext cx="832485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998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7A7D-7A6A-7428-ECC5-E61C15CF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1875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School Age Population </a:t>
            </a:r>
            <a:br>
              <a:rPr lang="en-GB" dirty="0">
                <a:solidFill>
                  <a:schemeClr val="accent4"/>
                </a:solidFill>
              </a:rPr>
            </a:br>
            <a:r>
              <a:rPr lang="en-GB" sz="3200" dirty="0"/>
              <a:t>(Data Zone for school: Oldpark_C4)</a:t>
            </a:r>
            <a:r>
              <a:rPr lang="en-GB" sz="4000" dirty="0"/>
              <a:t> </a:t>
            </a:r>
            <a:r>
              <a:rPr lang="en-GB" sz="3200" dirty="0"/>
              <a:t>–</a:t>
            </a:r>
            <a:r>
              <a:rPr lang="en-GB" dirty="0"/>
              <a:t> </a:t>
            </a:r>
            <a:r>
              <a:rPr lang="en-GB" sz="2400" dirty="0">
                <a:solidFill>
                  <a:prstClr val="black"/>
                </a:solidFill>
                <a:latin typeface="Calibri Light" panose="020F0302020204030204"/>
              </a:rPr>
              <a:t>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=390 people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1E7A8-C5D6-3903-C5FF-6A7BE7F62DE0}"/>
              </a:ext>
            </a:extLst>
          </p:cNvPr>
          <p:cNvSpPr txBox="1"/>
          <p:nvPr/>
        </p:nvSpPr>
        <p:spPr>
          <a:xfrm>
            <a:off x="2245517" y="6308209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NISRA, Census 2021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48F693-2DEC-CF93-5F33-DB3577CBB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286850"/>
              </p:ext>
            </p:extLst>
          </p:nvPr>
        </p:nvGraphicFramePr>
        <p:xfrm>
          <a:off x="1928813" y="1962149"/>
          <a:ext cx="7558088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8993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D3F7-FFA3-1E03-B3BE-083EE5AC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School Age Population</a:t>
            </a:r>
            <a:r>
              <a:rPr lang="en-GB" dirty="0"/>
              <a:t> – </a:t>
            </a:r>
            <a:r>
              <a:rPr lang="en-GB" sz="2700" dirty="0"/>
              <a:t>Data Zones on statistical geography boundary of Oldpark_C4. Includes Oldpark_C1, C2, E4, and E1.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734E4-BC3C-CE06-676C-0C571B495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8" t="21945" r="43906" b="37361"/>
          <a:stretch/>
        </p:blipFill>
        <p:spPr>
          <a:xfrm>
            <a:off x="3200399" y="1690688"/>
            <a:ext cx="6334126" cy="4439952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3E1F054-3158-B9E1-F870-5CE5CE9AE1C4}"/>
              </a:ext>
            </a:extLst>
          </p:cNvPr>
          <p:cNvSpPr/>
          <p:nvPr/>
        </p:nvSpPr>
        <p:spPr>
          <a:xfrm>
            <a:off x="5286376" y="4039396"/>
            <a:ext cx="723900" cy="224472"/>
          </a:xfrm>
          <a:prstGeom prst="wedgeRectCallout">
            <a:avLst>
              <a:gd name="adj1" fmla="val -20833"/>
              <a:gd name="adj2" fmla="val 1062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2CDE8C-AE9C-E275-9170-E1F61F0DBC9F}"/>
              </a:ext>
            </a:extLst>
          </p:cNvPr>
          <p:cNvSpPr txBox="1"/>
          <p:nvPr/>
        </p:nvSpPr>
        <p:spPr>
          <a:xfrm>
            <a:off x="5243513" y="4017647"/>
            <a:ext cx="80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Oldpark_C2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10120E9-5BE0-01A0-16D7-174FA74D9B9E}"/>
              </a:ext>
            </a:extLst>
          </p:cNvPr>
          <p:cNvSpPr/>
          <p:nvPr/>
        </p:nvSpPr>
        <p:spPr>
          <a:xfrm>
            <a:off x="5172075" y="4932367"/>
            <a:ext cx="723900" cy="224472"/>
          </a:xfrm>
          <a:prstGeom prst="wedgeRectCallout">
            <a:avLst>
              <a:gd name="adj1" fmla="val -20833"/>
              <a:gd name="adj2" fmla="val 1062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18501-00E2-2BBF-A5DE-D886AFB6BAD9}"/>
              </a:ext>
            </a:extLst>
          </p:cNvPr>
          <p:cNvSpPr txBox="1"/>
          <p:nvPr/>
        </p:nvSpPr>
        <p:spPr>
          <a:xfrm>
            <a:off x="5129213" y="4936181"/>
            <a:ext cx="923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Oldpark_E4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50854F5C-3451-2EDE-187E-6697718B1664}"/>
              </a:ext>
            </a:extLst>
          </p:cNvPr>
          <p:cNvSpPr/>
          <p:nvPr/>
        </p:nvSpPr>
        <p:spPr>
          <a:xfrm>
            <a:off x="6196012" y="4556920"/>
            <a:ext cx="723900" cy="224472"/>
          </a:xfrm>
          <a:prstGeom prst="wedgeRectCallout">
            <a:avLst>
              <a:gd name="adj1" fmla="val -20833"/>
              <a:gd name="adj2" fmla="val 1062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B5951-BF32-8EFA-D361-85EAFC38E612}"/>
              </a:ext>
            </a:extLst>
          </p:cNvPr>
          <p:cNvSpPr txBox="1"/>
          <p:nvPr/>
        </p:nvSpPr>
        <p:spPr>
          <a:xfrm>
            <a:off x="6176962" y="4557959"/>
            <a:ext cx="923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Oldpark_E1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FC0A13-CA3B-F442-CE25-04FA814B3678}"/>
              </a:ext>
            </a:extLst>
          </p:cNvPr>
          <p:cNvSpPr/>
          <p:nvPr/>
        </p:nvSpPr>
        <p:spPr>
          <a:xfrm>
            <a:off x="5891213" y="4669156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733F04-4FB4-495F-3ACE-3360269393E2}"/>
              </a:ext>
            </a:extLst>
          </p:cNvPr>
          <p:cNvSpPr/>
          <p:nvPr/>
        </p:nvSpPr>
        <p:spPr>
          <a:xfrm>
            <a:off x="3281363" y="6238492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F246C9-B30D-453B-A115-F4A821CE71BA}"/>
              </a:ext>
            </a:extLst>
          </p:cNvPr>
          <p:cNvSpPr txBox="1"/>
          <p:nvPr/>
        </p:nvSpPr>
        <p:spPr>
          <a:xfrm>
            <a:off x="3600451" y="6120501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92D6EA-F01F-7952-D77C-CC4EB542CD3D}"/>
              </a:ext>
            </a:extLst>
          </p:cNvPr>
          <p:cNvSpPr/>
          <p:nvPr/>
        </p:nvSpPr>
        <p:spPr>
          <a:xfrm>
            <a:off x="5469732" y="4249467"/>
            <a:ext cx="1009650" cy="9525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1AB23-57F5-4897-3C85-6E781C9010C3}"/>
              </a:ext>
            </a:extLst>
          </p:cNvPr>
          <p:cNvSpPr txBox="1"/>
          <p:nvPr/>
        </p:nvSpPr>
        <p:spPr>
          <a:xfrm>
            <a:off x="5828109" y="4361061"/>
            <a:ext cx="96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C4</a:t>
            </a:r>
          </a:p>
        </p:txBody>
      </p:sp>
    </p:spTree>
    <p:extLst>
      <p:ext uri="{BB962C8B-B14F-4D97-AF65-F5344CB8AC3E}">
        <p14:creationId xmlns:p14="http://schemas.microsoft.com/office/powerpoint/2010/main" val="269881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21D9-FD90-2207-0640-87975F25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374650"/>
            <a:ext cx="11896725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School Age Population</a:t>
            </a:r>
            <a:r>
              <a:rPr lang="en-GB" dirty="0"/>
              <a:t> – </a:t>
            </a:r>
            <a:r>
              <a:rPr lang="en-GB" sz="3600" dirty="0"/>
              <a:t>Profiles of DZ Oldpark_C4 compared to boundary DZs of Oldpark_C2, E4, E1, and C1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38646-2BB5-65C6-DB49-D9F3B06D9649}"/>
              </a:ext>
            </a:extLst>
          </p:cNvPr>
          <p:cNvSpPr txBox="1"/>
          <p:nvPr/>
        </p:nvSpPr>
        <p:spPr>
          <a:xfrm>
            <a:off x="2038351" y="6350039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NISRA, Census 2021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E10349D-8131-C2EE-42D5-597CC191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316583"/>
              </p:ext>
            </p:extLst>
          </p:nvPr>
        </p:nvGraphicFramePr>
        <p:xfrm>
          <a:off x="1962150" y="1917184"/>
          <a:ext cx="8196263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15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4CAE-5F1F-C393-82D6-B5E4F680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Comparison – DZ + DZs in surrounding area (</a:t>
            </a:r>
            <a:r>
              <a:rPr lang="en-GB" dirty="0" err="1"/>
              <a:t>ie</a:t>
            </a:r>
            <a:r>
              <a:rPr lang="en-GB" dirty="0"/>
              <a:t> those DZs bordering the School DZ Oldpark_C4)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DA5E792-1E08-B233-23C8-4DA64CBBD2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68293"/>
              </p:ext>
            </p:extLst>
          </p:nvPr>
        </p:nvGraphicFramePr>
        <p:xfrm>
          <a:off x="1019175" y="24955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53EE82F-EEB9-2D11-44B3-F75971546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39236"/>
              </p:ext>
            </p:extLst>
          </p:nvPr>
        </p:nvGraphicFramePr>
        <p:xfrm>
          <a:off x="6477000" y="24955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934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C9DE-530E-7D14-6092-54E2F7B6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Distance to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5E659-C7EC-07BF-2E50-D6FB67DFC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3" t="29584" r="49453" b="19166"/>
          <a:stretch/>
        </p:blipFill>
        <p:spPr>
          <a:xfrm>
            <a:off x="4224337" y="1962150"/>
            <a:ext cx="3743325" cy="3514725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6F7CF-3333-F83F-A7DB-B02DE707042E}"/>
              </a:ext>
            </a:extLst>
          </p:cNvPr>
          <p:cNvSpPr txBox="1"/>
          <p:nvPr/>
        </p:nvSpPr>
        <p:spPr>
          <a:xfrm>
            <a:off x="3343275" y="6011862"/>
            <a:ext cx="657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Department of Infrastructure, School Statistics (2021/22)</a:t>
            </a:r>
          </a:p>
        </p:txBody>
      </p:sp>
    </p:spTree>
    <p:extLst>
      <p:ext uri="{BB962C8B-B14F-4D97-AF65-F5344CB8AC3E}">
        <p14:creationId xmlns:p14="http://schemas.microsoft.com/office/powerpoint/2010/main" val="9795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4394-B9F6-49F6-1A91-D61C0D90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School Pupil Numbers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F305C-6C03-29EF-036A-3DC65215DC7C}"/>
              </a:ext>
            </a:extLst>
          </p:cNvPr>
          <p:cNvSpPr txBox="1"/>
          <p:nvPr/>
        </p:nvSpPr>
        <p:spPr>
          <a:xfrm>
            <a:off x="2147887" y="6308209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Schools Plus, Department of Education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DD7293-7E3E-7E98-F19F-451CCE3EB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521546"/>
              </p:ext>
            </p:extLst>
          </p:nvPr>
        </p:nvGraphicFramePr>
        <p:xfrm>
          <a:off x="2021681" y="1619250"/>
          <a:ext cx="8148638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76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65BB-D1A2-42D6-334C-4F6F8C13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School Pupil Numbers by Religion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B21D3-6FDC-CC36-6CF5-6D8CA1B4766F}"/>
              </a:ext>
            </a:extLst>
          </p:cNvPr>
          <p:cNvSpPr txBox="1"/>
          <p:nvPr/>
        </p:nvSpPr>
        <p:spPr>
          <a:xfrm>
            <a:off x="2050256" y="6343650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Schools Plus, Department of Education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83E15B-0E2D-6F6D-F029-90ADB7E45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02190"/>
              </p:ext>
            </p:extLst>
          </p:nvPr>
        </p:nvGraphicFramePr>
        <p:xfrm>
          <a:off x="1712714" y="1690688"/>
          <a:ext cx="8766572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20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7E4E-A38A-3CD6-4885-F4BC9657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– comparison of geographies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93CA7-63E0-8598-4694-A8172E7CA02E}"/>
              </a:ext>
            </a:extLst>
          </p:cNvPr>
          <p:cNvSpPr txBox="1"/>
          <p:nvPr/>
        </p:nvSpPr>
        <p:spPr>
          <a:xfrm>
            <a:off x="1936221" y="5815766"/>
            <a:ext cx="762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Geography levels: NI; County Antrim; LGD – Belfast; DEA – </a:t>
            </a:r>
            <a:r>
              <a:rPr lang="en-GB" sz="1400" dirty="0" err="1"/>
              <a:t>Oldpark</a:t>
            </a:r>
            <a:r>
              <a:rPr lang="en-GB" sz="1400" dirty="0"/>
              <a:t>; SDZ – </a:t>
            </a:r>
            <a:r>
              <a:rPr lang="en-GB" sz="1400" dirty="0" err="1"/>
              <a:t>Oldpark_C</a:t>
            </a:r>
            <a:r>
              <a:rPr lang="en-GB" sz="1400" dirty="0"/>
              <a:t>; DZ – Oldpark_C4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DC4E1-3BBC-DF9D-BC64-44EB4E27896A}"/>
              </a:ext>
            </a:extLst>
          </p:cNvPr>
          <p:cNvSpPr txBox="1"/>
          <p:nvPr/>
        </p:nvSpPr>
        <p:spPr>
          <a:xfrm>
            <a:off x="1936221" y="6123543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NISRA, Census 2021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5AC86F4-D57C-A580-2579-A4307EFAC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599508"/>
              </p:ext>
            </p:extLst>
          </p:nvPr>
        </p:nvGraphicFramePr>
        <p:xfrm>
          <a:off x="1737991" y="1580634"/>
          <a:ext cx="8716017" cy="410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75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4426-5C81-11F5-D57C-7ED34DC9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– comparison of geographies </a:t>
            </a:r>
            <a:r>
              <a:rPr lang="en-GB" sz="3600" dirty="0"/>
              <a:t>(‘Protestant’ and ‘Other Christian’ categories)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B0300-72DC-9601-C4AC-DC13FBB36802}"/>
              </a:ext>
            </a:extLst>
          </p:cNvPr>
          <p:cNvSpPr txBox="1"/>
          <p:nvPr/>
        </p:nvSpPr>
        <p:spPr>
          <a:xfrm>
            <a:off x="1938601" y="6059935"/>
            <a:ext cx="7591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Geography levels: NI; County Antrim; LGD – Belfast; DEA – </a:t>
            </a:r>
            <a:r>
              <a:rPr lang="en-GB" sz="1400" dirty="0" err="1"/>
              <a:t>Oldpark</a:t>
            </a:r>
            <a:r>
              <a:rPr lang="en-GB" sz="1400" dirty="0"/>
              <a:t>; SDZ – </a:t>
            </a:r>
            <a:r>
              <a:rPr lang="en-GB" sz="1400" dirty="0" err="1"/>
              <a:t>Oldpark_C</a:t>
            </a:r>
            <a:r>
              <a:rPr lang="en-GB" sz="1400" dirty="0"/>
              <a:t>; DZ – Oldpark_C4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7357D-A0DA-138D-C4CF-EA9807232443}"/>
              </a:ext>
            </a:extLst>
          </p:cNvPr>
          <p:cNvSpPr txBox="1"/>
          <p:nvPr/>
        </p:nvSpPr>
        <p:spPr>
          <a:xfrm>
            <a:off x="1938601" y="6367712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NISRA, Census 2021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C8582BD-DDF1-F2D1-49EA-47FB11359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985059"/>
              </p:ext>
            </p:extLst>
          </p:nvPr>
        </p:nvGraphicFramePr>
        <p:xfrm>
          <a:off x="1738576" y="1837087"/>
          <a:ext cx="8472224" cy="407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67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121E-2729-2999-6827-986E7B6C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(Data Zone for PS)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– </a:t>
            </a:r>
            <a:r>
              <a:rPr lang="en-GB" sz="2400" dirty="0">
                <a:solidFill>
                  <a:prstClr val="black"/>
                </a:solidFill>
                <a:latin typeface="Calibri Light" panose="020F0302020204030204"/>
              </a:rPr>
              <a:t>Oldpark_C4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alibri Light" panose="020F0302020204030204"/>
              </a:rPr>
              <a:t>N=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390 people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85579-D496-6F27-6A15-E9077B787904}"/>
              </a:ext>
            </a:extLst>
          </p:cNvPr>
          <p:cNvSpPr txBox="1"/>
          <p:nvPr/>
        </p:nvSpPr>
        <p:spPr>
          <a:xfrm>
            <a:off x="2309813" y="5863137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Zone (DZ) = Oldpark_C4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75D21-671C-5532-0B4F-8CE7372B8E04}"/>
              </a:ext>
            </a:extLst>
          </p:cNvPr>
          <p:cNvSpPr txBox="1"/>
          <p:nvPr/>
        </p:nvSpPr>
        <p:spPr>
          <a:xfrm>
            <a:off x="2309813" y="6232469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NISRA, Census 2021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529E678-715A-D438-1D14-692F98828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83841"/>
              </p:ext>
            </p:extLst>
          </p:nvPr>
        </p:nvGraphicFramePr>
        <p:xfrm>
          <a:off x="2214563" y="1472836"/>
          <a:ext cx="7558087" cy="450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503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D3F7-FFA3-1E03-B3BE-083EE5AC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– </a:t>
            </a:r>
            <a:r>
              <a:rPr lang="en-GB" sz="3600" dirty="0"/>
              <a:t>Data Zones on statistical geography boundary of Oldpark_C4. Includes Oldpark_C1, C2, E4, and E1.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734E4-BC3C-CE06-676C-0C571B495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8" t="21945" r="43906" b="37361"/>
          <a:stretch/>
        </p:blipFill>
        <p:spPr>
          <a:xfrm>
            <a:off x="3200399" y="1690688"/>
            <a:ext cx="6334126" cy="4439952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3E1F054-3158-B9E1-F870-5CE5CE9AE1C4}"/>
              </a:ext>
            </a:extLst>
          </p:cNvPr>
          <p:cNvSpPr/>
          <p:nvPr/>
        </p:nvSpPr>
        <p:spPr>
          <a:xfrm>
            <a:off x="5286376" y="4039396"/>
            <a:ext cx="723900" cy="224472"/>
          </a:xfrm>
          <a:prstGeom prst="wedgeRectCallout">
            <a:avLst>
              <a:gd name="adj1" fmla="val -20833"/>
              <a:gd name="adj2" fmla="val 1062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2CDE8C-AE9C-E275-9170-E1F61F0DBC9F}"/>
              </a:ext>
            </a:extLst>
          </p:cNvPr>
          <p:cNvSpPr txBox="1"/>
          <p:nvPr/>
        </p:nvSpPr>
        <p:spPr>
          <a:xfrm>
            <a:off x="5243513" y="4017647"/>
            <a:ext cx="80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accent1"/>
                </a:solidFill>
              </a:rPr>
              <a:t>Oldpark_C2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10120E9-5BE0-01A0-16D7-174FA74D9B9E}"/>
              </a:ext>
            </a:extLst>
          </p:cNvPr>
          <p:cNvSpPr/>
          <p:nvPr/>
        </p:nvSpPr>
        <p:spPr>
          <a:xfrm>
            <a:off x="5172075" y="4932367"/>
            <a:ext cx="723900" cy="224472"/>
          </a:xfrm>
          <a:prstGeom prst="wedgeRectCallout">
            <a:avLst>
              <a:gd name="adj1" fmla="val -20833"/>
              <a:gd name="adj2" fmla="val 1062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18501-00E2-2BBF-A5DE-D886AFB6BAD9}"/>
              </a:ext>
            </a:extLst>
          </p:cNvPr>
          <p:cNvSpPr txBox="1"/>
          <p:nvPr/>
        </p:nvSpPr>
        <p:spPr>
          <a:xfrm>
            <a:off x="5129213" y="4936181"/>
            <a:ext cx="923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accent2"/>
                </a:solidFill>
              </a:rPr>
              <a:t>Oldpark_E4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50854F5C-3451-2EDE-187E-6697718B1664}"/>
              </a:ext>
            </a:extLst>
          </p:cNvPr>
          <p:cNvSpPr/>
          <p:nvPr/>
        </p:nvSpPr>
        <p:spPr>
          <a:xfrm>
            <a:off x="6196012" y="4556920"/>
            <a:ext cx="723900" cy="224472"/>
          </a:xfrm>
          <a:prstGeom prst="wedgeRectCallout">
            <a:avLst>
              <a:gd name="adj1" fmla="val -20833"/>
              <a:gd name="adj2" fmla="val 1062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B5951-BF32-8EFA-D361-85EAFC38E612}"/>
              </a:ext>
            </a:extLst>
          </p:cNvPr>
          <p:cNvSpPr txBox="1"/>
          <p:nvPr/>
        </p:nvSpPr>
        <p:spPr>
          <a:xfrm>
            <a:off x="6176962" y="4557959"/>
            <a:ext cx="923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C00000"/>
                </a:solidFill>
              </a:rPr>
              <a:t>Oldpark_E1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FC0A13-CA3B-F442-CE25-04FA814B3678}"/>
              </a:ext>
            </a:extLst>
          </p:cNvPr>
          <p:cNvSpPr/>
          <p:nvPr/>
        </p:nvSpPr>
        <p:spPr>
          <a:xfrm>
            <a:off x="5891213" y="4669156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733F04-4FB4-495F-3ACE-3360269393E2}"/>
              </a:ext>
            </a:extLst>
          </p:cNvPr>
          <p:cNvSpPr/>
          <p:nvPr/>
        </p:nvSpPr>
        <p:spPr>
          <a:xfrm>
            <a:off x="3281363" y="6238492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F246C9-B30D-453B-A115-F4A821CE71BA}"/>
              </a:ext>
            </a:extLst>
          </p:cNvPr>
          <p:cNvSpPr txBox="1"/>
          <p:nvPr/>
        </p:nvSpPr>
        <p:spPr>
          <a:xfrm>
            <a:off x="3600451" y="6120501"/>
            <a:ext cx="24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92D6EA-F01F-7952-D77C-CC4EB542CD3D}"/>
              </a:ext>
            </a:extLst>
          </p:cNvPr>
          <p:cNvSpPr/>
          <p:nvPr/>
        </p:nvSpPr>
        <p:spPr>
          <a:xfrm>
            <a:off x="5469732" y="4249467"/>
            <a:ext cx="1009650" cy="9525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1AB23-57F5-4897-3C85-6E781C9010C3}"/>
              </a:ext>
            </a:extLst>
          </p:cNvPr>
          <p:cNvSpPr txBox="1"/>
          <p:nvPr/>
        </p:nvSpPr>
        <p:spPr>
          <a:xfrm>
            <a:off x="5828109" y="4361061"/>
            <a:ext cx="96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C4</a:t>
            </a:r>
          </a:p>
        </p:txBody>
      </p:sp>
    </p:spTree>
    <p:extLst>
      <p:ext uri="{BB962C8B-B14F-4D97-AF65-F5344CB8AC3E}">
        <p14:creationId xmlns:p14="http://schemas.microsoft.com/office/powerpoint/2010/main" val="151780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21D9-FD90-2207-0640-87975F25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10875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Religion</a:t>
            </a:r>
            <a:r>
              <a:rPr lang="en-GB" dirty="0"/>
              <a:t> – Profiles of DZ Oldpark_C4 compared to boundary DZs of Oldpark_C2, E4, E1, and C1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38646-2BB5-65C6-DB49-D9F3B06D9649}"/>
              </a:ext>
            </a:extLst>
          </p:cNvPr>
          <p:cNvSpPr txBox="1"/>
          <p:nvPr/>
        </p:nvSpPr>
        <p:spPr>
          <a:xfrm>
            <a:off x="1543051" y="6308209"/>
            <a:ext cx="755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NISRA, Census 2021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6CE0C9-D7C7-AA47-550A-62332BC2D6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034305"/>
              </p:ext>
            </p:extLst>
          </p:nvPr>
        </p:nvGraphicFramePr>
        <p:xfrm>
          <a:off x="1152523" y="1959768"/>
          <a:ext cx="9725025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18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4CAE-5F1F-C393-82D6-B5E4F680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Comparison – DZ + DZs in surrounding area (</a:t>
            </a:r>
            <a:r>
              <a:rPr lang="en-GB" dirty="0" err="1"/>
              <a:t>ie</a:t>
            </a:r>
            <a:r>
              <a:rPr lang="en-GB" dirty="0"/>
              <a:t> those DZs bordering the School DZ Oldpark_C4)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F2E88A-1657-AFA4-6983-AC4788F134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476592"/>
              </p:ext>
            </p:extLst>
          </p:nvPr>
        </p:nvGraphicFramePr>
        <p:xfrm>
          <a:off x="122321" y="1924050"/>
          <a:ext cx="5907004" cy="460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35BC9B5-1F94-C8BB-DEEB-3BD2E8F2A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087973"/>
              </p:ext>
            </p:extLst>
          </p:nvPr>
        </p:nvGraphicFramePr>
        <p:xfrm>
          <a:off x="5819776" y="1924050"/>
          <a:ext cx="5534024" cy="460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183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555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PS - Oldpark_C4</vt:lpstr>
      <vt:lpstr>School Pupil Numbers </vt:lpstr>
      <vt:lpstr>School Pupil Numbers by Religion</vt:lpstr>
      <vt:lpstr>Religion – comparison of geographies</vt:lpstr>
      <vt:lpstr>Religion – comparison of geographies (‘Protestant’ and ‘Other Christian’ categories)</vt:lpstr>
      <vt:lpstr>Religion (Data Zone for PS) – Oldpark_C4 N=390 people</vt:lpstr>
      <vt:lpstr>Religion – Data Zones on statistical geography boundary of Oldpark_C4. Includes Oldpark_C1, C2, E4, and E1.</vt:lpstr>
      <vt:lpstr>Religion – Profiles of DZ Oldpark_C4 compared to boundary DZs of Oldpark_C2, E4, E1, and C1 </vt:lpstr>
      <vt:lpstr>Comparison – DZ + DZs in surrounding area (ie those DZs bordering the School DZ Oldpark_C4) </vt:lpstr>
      <vt:lpstr>School Age Population – comparison of geographies</vt:lpstr>
      <vt:lpstr>School Age Population  (Data Zone for school: Oldpark_C4) – N=390 people</vt:lpstr>
      <vt:lpstr>School Age Population – Data Zones on statistical geography boundary of Oldpark_C4. Includes Oldpark_C1, C2, E4, and E1.</vt:lpstr>
      <vt:lpstr>School Age Population – Profiles of DZ Oldpark_C4 compared to boundary DZs of Oldpark_C2, E4, E1, and C1 </vt:lpstr>
      <vt:lpstr>Comparison – DZ + DZs in surrounding area (ie those DZs bordering the School DZ Oldpark_C4) </vt:lpstr>
      <vt:lpstr>Distance to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Larne High School- Coast Road_E5</dc:title>
  <dc:creator>Janice McConnell</dc:creator>
  <cp:lastModifiedBy>Janice McConnell</cp:lastModifiedBy>
  <cp:revision>109</cp:revision>
  <dcterms:created xsi:type="dcterms:W3CDTF">2023-12-19T17:44:24Z</dcterms:created>
  <dcterms:modified xsi:type="dcterms:W3CDTF">2024-05-07T13:57:16Z</dcterms:modified>
</cp:coreProperties>
</file>