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82" r:id="rId6"/>
    <p:sldId id="265" r:id="rId7"/>
    <p:sldId id="284" r:id="rId8"/>
    <p:sldId id="285" r:id="rId9"/>
    <p:sldId id="288" r:id="rId10"/>
    <p:sldId id="292" r:id="rId11"/>
    <p:sldId id="293" r:id="rId12"/>
    <p:sldId id="296" r:id="rId13"/>
    <p:sldId id="297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Saintfield%20HS\Saintfield%20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Sheet2!$J$2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Sheet2!$K$2:$Q$2</c:f>
              <c:numCache>
                <c:formatCode>General</c:formatCode>
                <c:ptCount val="7"/>
                <c:pt idx="0">
                  <c:v>75</c:v>
                </c:pt>
                <c:pt idx="1">
                  <c:v>80</c:v>
                </c:pt>
                <c:pt idx="2">
                  <c:v>78</c:v>
                </c:pt>
                <c:pt idx="3">
                  <c:v>72</c:v>
                </c:pt>
                <c:pt idx="4">
                  <c:v>76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9-4287-B58C-080CB41B2651}"/>
            </c:ext>
          </c:extLst>
        </c:ser>
        <c:ser>
          <c:idx val="1"/>
          <c:order val="1"/>
          <c:tx>
            <c:strRef>
              <c:f>Sheet2!$J$3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Sheet2!$K$3:$Q$3</c:f>
              <c:numCache>
                <c:formatCode>General</c:formatCode>
                <c:ptCount val="7"/>
                <c:pt idx="0">
                  <c:v>77</c:v>
                </c:pt>
                <c:pt idx="1">
                  <c:v>76</c:v>
                </c:pt>
                <c:pt idx="2">
                  <c:v>80</c:v>
                </c:pt>
                <c:pt idx="3">
                  <c:v>78</c:v>
                </c:pt>
                <c:pt idx="4">
                  <c:v>72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9-4287-B58C-080CB41B2651}"/>
            </c:ext>
          </c:extLst>
        </c:ser>
        <c:ser>
          <c:idx val="2"/>
          <c:order val="2"/>
          <c:tx>
            <c:strRef>
              <c:f>Sheet2!$J$4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Sheet2!$K$4:$Q$4</c:f>
              <c:numCache>
                <c:formatCode>General</c:formatCode>
                <c:ptCount val="7"/>
                <c:pt idx="0">
                  <c:v>80</c:v>
                </c:pt>
                <c:pt idx="1">
                  <c:v>72</c:v>
                </c:pt>
                <c:pt idx="2">
                  <c:v>74</c:v>
                </c:pt>
                <c:pt idx="3">
                  <c:v>79</c:v>
                </c:pt>
                <c:pt idx="4">
                  <c:v>77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9-4287-B58C-080CB41B2651}"/>
            </c:ext>
          </c:extLst>
        </c:ser>
        <c:ser>
          <c:idx val="3"/>
          <c:order val="3"/>
          <c:tx>
            <c:strRef>
              <c:f>Sheet2!$J$5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Sheet2!$K$5:$Q$5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75</c:v>
                </c:pt>
                <c:pt idx="3">
                  <c:v>73</c:v>
                </c:pt>
                <c:pt idx="4">
                  <c:v>77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09-4287-B58C-080CB41B2651}"/>
            </c:ext>
          </c:extLst>
        </c:ser>
        <c:ser>
          <c:idx val="4"/>
          <c:order val="4"/>
          <c:tx>
            <c:strRef>
              <c:f>Sheet2!$J$6</c:f>
              <c:strCache>
                <c:ptCount val="1"/>
                <c:pt idx="0">
                  <c:v>2022/23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Sheet2!$K$6:$Q$6</c:f>
              <c:numCache>
                <c:formatCode>General</c:formatCode>
                <c:ptCount val="7"/>
                <c:pt idx="0">
                  <c:v>103</c:v>
                </c:pt>
                <c:pt idx="1">
                  <c:v>79</c:v>
                </c:pt>
                <c:pt idx="2">
                  <c:v>81</c:v>
                </c:pt>
                <c:pt idx="3">
                  <c:v>74</c:v>
                </c:pt>
                <c:pt idx="4">
                  <c:v>73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09-4287-B58C-080CB41B2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0585503"/>
        <c:axId val="1375637199"/>
      </c:barChart>
      <c:catAx>
        <c:axId val="125058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37199"/>
        <c:crosses val="autoZero"/>
        <c:auto val="1"/>
        <c:lblAlgn val="ctr"/>
        <c:lblOffset val="100"/>
        <c:noMultiLvlLbl val="0"/>
      </c:catAx>
      <c:valAx>
        <c:axId val="137563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Pupil 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855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Sheet2!$FJ$22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Sheet2!$FK$21:$FO$21</c:f>
              <c:strCache>
                <c:ptCount val="5"/>
                <c:pt idx="0">
                  <c:v>A2</c:v>
                </c:pt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E4</c:v>
                </c:pt>
              </c:strCache>
            </c:strRef>
          </c:cat>
          <c:val>
            <c:numRef>
              <c:f>Sheet2!$FK$22:$FO$22</c:f>
              <c:numCache>
                <c:formatCode>0.0</c:formatCode>
                <c:ptCount val="5"/>
                <c:pt idx="0">
                  <c:v>29.287598944591032</c:v>
                </c:pt>
                <c:pt idx="1">
                  <c:v>14.478764478764477</c:v>
                </c:pt>
                <c:pt idx="2">
                  <c:v>12.523364485981309</c:v>
                </c:pt>
                <c:pt idx="3">
                  <c:v>19.06005221932115</c:v>
                </c:pt>
                <c:pt idx="4">
                  <c:v>23.702031602708804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3-4193-8D51-2E648AA2834D}"/>
            </c:ext>
          </c:extLst>
        </c:ser>
        <c:ser>
          <c:idx val="1"/>
          <c:order val="1"/>
          <c:tx>
            <c:strRef>
              <c:f>Sheet2!$FJ$23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Sheet2!$FK$21:$FO$21</c:f>
              <c:strCache>
                <c:ptCount val="5"/>
                <c:pt idx="0">
                  <c:v>A2</c:v>
                </c:pt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E4</c:v>
                </c:pt>
              </c:strCache>
            </c:strRef>
          </c:cat>
          <c:val>
            <c:numRef>
              <c:f>Sheet2!$FK$23:$FO$23</c:f>
              <c:numCache>
                <c:formatCode>0.0</c:formatCode>
                <c:ptCount val="5"/>
                <c:pt idx="0">
                  <c:v>36.41160949868074</c:v>
                </c:pt>
                <c:pt idx="1">
                  <c:v>58.108108108108105</c:v>
                </c:pt>
                <c:pt idx="2">
                  <c:v>49.906542056074763</c:v>
                </c:pt>
                <c:pt idx="3">
                  <c:v>40.731070496083547</c:v>
                </c:pt>
                <c:pt idx="4">
                  <c:v>41.760722347629795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3-4193-8D51-2E648AA2834D}"/>
            </c:ext>
          </c:extLst>
        </c:ser>
        <c:ser>
          <c:idx val="2"/>
          <c:order val="2"/>
          <c:tx>
            <c:strRef>
              <c:f>Sheet2!$FJ$24</c:f>
              <c:strCache>
                <c:ptCount val="1"/>
                <c:pt idx="0">
                  <c:v>Other Christian (incl Christian-related)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Sheet2!$FK$21:$FO$21</c:f>
              <c:strCache>
                <c:ptCount val="5"/>
                <c:pt idx="0">
                  <c:v>A2</c:v>
                </c:pt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E4</c:v>
                </c:pt>
              </c:strCache>
            </c:strRef>
          </c:cat>
          <c:val>
            <c:numRef>
              <c:f>Sheet2!$FK$24:$FO$24</c:f>
              <c:numCache>
                <c:formatCode>0.0</c:formatCode>
                <c:ptCount val="5"/>
                <c:pt idx="0">
                  <c:v>8.7071240105540895</c:v>
                </c:pt>
                <c:pt idx="1">
                  <c:v>8.4942084942084932</c:v>
                </c:pt>
                <c:pt idx="2">
                  <c:v>13.644859813084112</c:v>
                </c:pt>
                <c:pt idx="3">
                  <c:v>10.966057441253264</c:v>
                </c:pt>
                <c:pt idx="4">
                  <c:v>14.446952595936793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73-4193-8D51-2E648AA2834D}"/>
            </c:ext>
          </c:extLst>
        </c:ser>
        <c:ser>
          <c:idx val="3"/>
          <c:order val="3"/>
          <c:tx>
            <c:strRef>
              <c:f>Sheet2!$FJ$25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Sheet2!$FK$21:$FO$21</c:f>
              <c:strCache>
                <c:ptCount val="5"/>
                <c:pt idx="0">
                  <c:v>A2</c:v>
                </c:pt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E4</c:v>
                </c:pt>
              </c:strCache>
            </c:strRef>
          </c:cat>
          <c:val>
            <c:numRef>
              <c:f>Sheet2!$FK$25:$FO$25</c:f>
              <c:numCache>
                <c:formatCode>0.0</c:formatCode>
                <c:ptCount val="5"/>
                <c:pt idx="0">
                  <c:v>0.65963060686015829</c:v>
                </c:pt>
                <c:pt idx="1">
                  <c:v>0.5791505791505791</c:v>
                </c:pt>
                <c:pt idx="2">
                  <c:v>0.18691588785046731</c:v>
                </c:pt>
                <c:pt idx="3">
                  <c:v>0.7832898172323759</c:v>
                </c:pt>
                <c:pt idx="4">
                  <c:v>0.67720090293453727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73-4193-8D51-2E648AA2834D}"/>
            </c:ext>
          </c:extLst>
        </c:ser>
        <c:ser>
          <c:idx val="4"/>
          <c:order val="4"/>
          <c:tx>
            <c:strRef>
              <c:f>Sheet2!$FJ$26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Sheet2!$FK$21:$FO$21</c:f>
              <c:strCache>
                <c:ptCount val="5"/>
                <c:pt idx="0">
                  <c:v>A2</c:v>
                </c:pt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E4</c:v>
                </c:pt>
              </c:strCache>
            </c:strRef>
          </c:cat>
          <c:val>
            <c:numRef>
              <c:f>Sheet2!$FK$26:$FO$26</c:f>
              <c:numCache>
                <c:formatCode>0.0</c:formatCode>
                <c:ptCount val="5"/>
                <c:pt idx="0">
                  <c:v>24.934036939313984</c:v>
                </c:pt>
                <c:pt idx="1">
                  <c:v>18.339768339768341</c:v>
                </c:pt>
                <c:pt idx="2">
                  <c:v>23.738317757009344</c:v>
                </c:pt>
                <c:pt idx="3">
                  <c:v>28.459530026109658</c:v>
                </c:pt>
                <c:pt idx="4">
                  <c:v>19.413092550790068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73-4193-8D51-2E648AA28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829648"/>
        <c:axId val="759412048"/>
      </c:barChart>
      <c:catAx>
        <c:axId val="110782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Data Zones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12048"/>
        <c:crosses val="autoZero"/>
        <c:auto val="1"/>
        <c:lblAlgn val="ctr"/>
        <c:lblOffset val="100"/>
        <c:noMultiLvlLbl val="0"/>
      </c:catAx>
      <c:valAx>
        <c:axId val="7594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82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5743657042872"/>
          <c:y val="4.2840699027352658E-2"/>
          <c:w val="0.58215179352580926"/>
          <c:h val="0.69064033222170673"/>
        </c:manualLayout>
      </c:layout>
      <c:pieChart>
        <c:varyColors val="1"/>
        <c:ser>
          <c:idx val="0"/>
          <c:order val="0"/>
          <c:tx>
            <c:strRef>
              <c:f>Sheet2!$A$32</c:f>
              <c:strCache>
                <c:ptCount val="1"/>
                <c:pt idx="0">
                  <c:v>2021/2022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C-4BDA-B895-76EB13C43D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C-4BDA-B895-76EB13C43D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C-4BDA-B895-76EB13C43D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E55A75-E865-4BEC-A255-61A2EF9BFD8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BC-4BDA-B895-76EB13C43D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EAF55D-D6E1-47C4-AC68-C8AE0A30BB3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BC-4BDA-B895-76EB13C43D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739E91-E6D9-4928-9B2E-D2E3C2FECAE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BC-4BDA-B895-76EB13C43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Sheet2!$B$31:$D$31</c:f>
              <c:strCache>
                <c:ptCount val="3"/>
                <c:pt idx="0">
                  <c:v>Protestant</c:v>
                </c:pt>
                <c:pt idx="1">
                  <c:v>Catholic</c:v>
                </c:pt>
                <c:pt idx="2">
                  <c:v>Other</c:v>
                </c:pt>
              </c:strCache>
            </c:strRef>
          </c:cat>
          <c:val>
            <c:numRef>
              <c:f>Sheet2!$B$32:$D$32</c:f>
              <c:numCache>
                <c:formatCode>0.0</c:formatCode>
                <c:ptCount val="3"/>
                <c:pt idx="0">
                  <c:v>69.090909090909093</c:v>
                </c:pt>
                <c:pt idx="1">
                  <c:v>6.2337662337662341</c:v>
                </c:pt>
                <c:pt idx="2">
                  <c:v>24.675324675324674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BC-4BDA-B895-76EB13C43D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87773403324583"/>
          <c:y val="0.72602918876167288"/>
          <c:w val="0.21102209098862643"/>
          <c:h val="0.21982935337790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DZ – Rowallane_A2</a:t>
            </a:r>
          </a:p>
        </c:rich>
      </c:tx>
      <c:layout>
        <c:manualLayout>
          <c:xMode val="edge"/>
          <c:yMode val="edge"/>
          <c:x val="0.33928699989235456"/>
          <c:y val="6.6692893268310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13861555479316"/>
          <c:y val="0.13098429440585671"/>
          <c:w val="0.53599013062350531"/>
          <c:h val="0.60461480116453414"/>
        </c:manualLayout>
      </c:layout>
      <c:pieChart>
        <c:varyColors val="1"/>
        <c:ser>
          <c:idx val="0"/>
          <c:order val="0"/>
          <c:tx>
            <c:strRef>
              <c:f>Sheet2!$AX$22</c:f>
              <c:strCache>
                <c:ptCount val="1"/>
                <c:pt idx="0">
                  <c:v>DZ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E-4B64-A92A-C4C786F6C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E-4B64-A92A-C4C786F6C2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8E-4B64-A92A-C4C786F6C2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8E-4B64-A92A-C4C786F6C2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8E-4B64-A92A-C4C786F6C2A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E5DAC3-003D-40F1-907C-DAFC276E47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8E-4B64-A92A-C4C786F6C2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0227DF-5623-4EB1-B18A-1EDE271DD69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8E-4B64-A92A-C4C786F6C2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94ED0A-330B-4842-8D37-20B82F4F37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8E-4B64-A92A-C4C786F6C2A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D52813-E357-4AD5-AF55-7F9FAE07DAC6}" type="VALUE">
                      <a:rPr lang="en-US" sz="120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8E-4B64-A92A-C4C786F6C2A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CC418A-4AF3-4177-96A0-CCF4F3A59C5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B8E-4B64-A92A-C4C786F6C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Sheet2!$AW$23:$AW$27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Sheet2!$AX$23:$AX$27</c:f>
              <c:numCache>
                <c:formatCode>0.0</c:formatCode>
                <c:ptCount val="5"/>
                <c:pt idx="0">
                  <c:v>29.287598944591032</c:v>
                </c:pt>
                <c:pt idx="1">
                  <c:v>36.41160949868074</c:v>
                </c:pt>
                <c:pt idx="2">
                  <c:v>8.7071240105540895</c:v>
                </c:pt>
                <c:pt idx="3">
                  <c:v>0.65963060686015829</c:v>
                </c:pt>
                <c:pt idx="4">
                  <c:v>24.934036939313984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8E-4B64-A92A-C4C786F6C2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90217759817509"/>
          <c:y val="0.75347489152986558"/>
          <c:w val="0.45986517654464554"/>
          <c:h val="0.24652510847013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DZs – Rowallane_A2, C1, C2, C3, E4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46183395970964"/>
          <c:y val="8.6417564665596164E-2"/>
          <c:w val="0.50394839121856594"/>
          <c:h val="0.653151540946816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5F-48C8-B509-C2629D42E0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5F-48C8-B509-C2629D42E0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5F-48C8-B509-C2629D42E0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5F-48C8-B509-C2629D42E0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5F-48C8-B509-C2629D42E0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D9C7406-0A34-4E14-96DA-DB9291754DD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5F-48C8-B509-C2629D42E0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E58AB0-A1C3-4348-9418-974EDBC27B7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5F-48C8-B509-C2629D42E0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F9DD44-54B7-4D3F-98D8-24313BED7B2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5F-48C8-B509-C2629D42E0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133CAA-56B0-4FEF-8CBB-C7BEEECF7964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F5F-48C8-B509-C2629D42E0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6E9191-A086-414D-B797-ADC3BC882D4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F5F-48C8-B509-C2629D42E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Sheet2!$FJ$22:$FJ$26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Sheet2!$FP$22:$FP$26</c:f>
              <c:numCache>
                <c:formatCode>0.0</c:formatCode>
                <c:ptCount val="5"/>
                <c:pt idx="0">
                  <c:v>20.553659461509291</c:v>
                </c:pt>
                <c:pt idx="1">
                  <c:v>44.937428896473264</c:v>
                </c:pt>
                <c:pt idx="2">
                  <c:v>10.959423587409937</c:v>
                </c:pt>
                <c:pt idx="3">
                  <c:v>0.56882821387940841</c:v>
                </c:pt>
                <c:pt idx="4">
                  <c:v>22.980659840728098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5F-48C8-B509-C2629D42E0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16306383664731"/>
          <c:y val="0.75084350635531738"/>
          <c:w val="0.49131376322489945"/>
          <c:h val="0.24915649364468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5743657042872"/>
          <c:y val="4.2840699027352658E-2"/>
          <c:w val="0.58215179352580926"/>
          <c:h val="0.69064033222170673"/>
        </c:manualLayout>
      </c:layout>
      <c:pieChart>
        <c:varyColors val="1"/>
        <c:ser>
          <c:idx val="0"/>
          <c:order val="0"/>
          <c:tx>
            <c:strRef>
              <c:f>Sheet2!$A$32</c:f>
              <c:strCache>
                <c:ptCount val="1"/>
                <c:pt idx="0">
                  <c:v>2021/2022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C-4BDA-B895-76EB13C43D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C-4BDA-B895-76EB13C43D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C-4BDA-B895-76EB13C43D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E55A75-E865-4BEC-A255-61A2EF9BFD8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BC-4BDA-B895-76EB13C43D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EAF55D-D6E1-47C4-AC68-C8AE0A30BB3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BC-4BDA-B895-76EB13C43D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739E91-E6D9-4928-9B2E-D2E3C2FECAE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BC-4BDA-B895-76EB13C43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Sheet2!$B$31:$D$31</c:f>
              <c:strCache>
                <c:ptCount val="3"/>
                <c:pt idx="0">
                  <c:v>Protestant</c:v>
                </c:pt>
                <c:pt idx="1">
                  <c:v>Catholic</c:v>
                </c:pt>
                <c:pt idx="2">
                  <c:v>Other</c:v>
                </c:pt>
              </c:strCache>
            </c:strRef>
          </c:cat>
          <c:val>
            <c:numRef>
              <c:f>Sheet2!$B$32:$D$32</c:f>
              <c:numCache>
                <c:formatCode>0.0</c:formatCode>
                <c:ptCount val="3"/>
                <c:pt idx="0">
                  <c:v>69.090909090909093</c:v>
                </c:pt>
                <c:pt idx="1">
                  <c:v>6.2337662337662341</c:v>
                </c:pt>
                <c:pt idx="2">
                  <c:v>24.675324675324674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BC-4BDA-B895-76EB13C43D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87773403324583"/>
          <c:y val="0.72602918876167288"/>
          <c:w val="0.21102209098862643"/>
          <c:h val="0.21982935337790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DZ – Rowallane_A2</a:t>
            </a:r>
          </a:p>
        </c:rich>
      </c:tx>
      <c:layout>
        <c:manualLayout>
          <c:xMode val="edge"/>
          <c:yMode val="edge"/>
          <c:x val="0.33928699989235456"/>
          <c:y val="6.6692893268310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13861555479316"/>
          <c:y val="0.13098429440585671"/>
          <c:w val="0.53599013062350531"/>
          <c:h val="0.60461480116453414"/>
        </c:manualLayout>
      </c:layout>
      <c:pieChart>
        <c:varyColors val="1"/>
        <c:ser>
          <c:idx val="0"/>
          <c:order val="0"/>
          <c:tx>
            <c:strRef>
              <c:f>Sheet2!$AX$22</c:f>
              <c:strCache>
                <c:ptCount val="1"/>
                <c:pt idx="0">
                  <c:v>DZ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E-4B64-A92A-C4C786F6C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E-4B64-A92A-C4C786F6C2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8E-4B64-A92A-C4C786F6C2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8E-4B64-A92A-C4C786F6C2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8E-4B64-A92A-C4C786F6C2A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E5DAC3-003D-40F1-907C-DAFC276E47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8E-4B64-A92A-C4C786F6C2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0227DF-5623-4EB1-B18A-1EDE271DD69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8E-4B64-A92A-C4C786F6C2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94ED0A-330B-4842-8D37-20B82F4F37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8E-4B64-A92A-C4C786F6C2A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D52813-E357-4AD5-AF55-7F9FAE07DAC6}" type="VALUE">
                      <a:rPr lang="en-US" sz="120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8E-4B64-A92A-C4C786F6C2A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CC418A-4AF3-4177-96A0-CCF4F3A59C5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B8E-4B64-A92A-C4C786F6C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Sheet2!$AW$23:$AW$27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Sheet2!$AX$23:$AX$27</c:f>
              <c:numCache>
                <c:formatCode>0.0</c:formatCode>
                <c:ptCount val="5"/>
                <c:pt idx="0">
                  <c:v>29.287598944591032</c:v>
                </c:pt>
                <c:pt idx="1">
                  <c:v>36.41160949868074</c:v>
                </c:pt>
                <c:pt idx="2">
                  <c:v>8.7071240105540895</c:v>
                </c:pt>
                <c:pt idx="3">
                  <c:v>0.65963060686015829</c:v>
                </c:pt>
                <c:pt idx="4">
                  <c:v>24.934036939313984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8E-4B64-A92A-C4C786F6C2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90217759817509"/>
          <c:y val="0.75347489152986558"/>
          <c:w val="0.45986517654464554"/>
          <c:h val="0.24652510847013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DZ – Rowallane_A2</a:t>
            </a:r>
            <a:r>
              <a:rPr lang="en-GB" baseline="0" dirty="0"/>
              <a:t> plus urban + rural</a:t>
            </a:r>
            <a:endParaRPr lang="en-GB" dirty="0"/>
          </a:p>
        </c:rich>
      </c:tx>
      <c:layout>
        <c:manualLayout>
          <c:xMode val="edge"/>
          <c:yMode val="edge"/>
          <c:x val="0.17452640863073932"/>
          <c:y val="1.0216057550993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06412959157877"/>
          <c:y val="0.10192198926872932"/>
          <c:w val="0.56512136602759844"/>
          <c:h val="0.655824247163492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F-497E-9992-6D5878FEBB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DF-497E-9992-6D5878FEBB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DF-497E-9992-6D5878FEBB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DF-497E-9992-6D5878FEBB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DF-497E-9992-6D5878FEBB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5A54174-2DBD-4699-B5C7-0109D8BAA54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DF-497E-9992-6D5878FEBB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98AF88-7EAA-4C1A-B7D8-6F761E054DA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DF-497E-9992-6D5878FEBB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4ADEC8-3860-4532-A6C6-B06A6442448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DF-497E-9992-6D5878FEBB0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E3D284-1014-4649-80A4-220F5B9F0C78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DF-497E-9992-6D5878FEBB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499C31-D9CC-4669-9DDF-D40EE84E22D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7DF-497E-9992-6D5878FEB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Sheet2!$FY$23:$FY$27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Sheet2!$GL$23:$GL$27</c:f>
              <c:numCache>
                <c:formatCode>0.0</c:formatCode>
                <c:ptCount val="5"/>
                <c:pt idx="0">
                  <c:v>22.565320665083135</c:v>
                </c:pt>
                <c:pt idx="1">
                  <c:v>43.32176137401791</c:v>
                </c:pt>
                <c:pt idx="2">
                  <c:v>9.8848894573360138</c:v>
                </c:pt>
                <c:pt idx="3">
                  <c:v>0.42024483829709486</c:v>
                </c:pt>
                <c:pt idx="4">
                  <c:v>23.807783665265848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DF-497E-9992-6D5878FEBB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156069979888883"/>
          <c:y val="0.7680091531585449"/>
          <c:w val="0.52309072161434367"/>
          <c:h val="0.2319908468414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290</c:v>
                </c:pt>
                <c:pt idx="1">
                  <c:v>283</c:v>
                </c:pt>
                <c:pt idx="2">
                  <c:v>277</c:v>
                </c:pt>
                <c:pt idx="3">
                  <c:v>266</c:v>
                </c:pt>
                <c:pt idx="4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A-4567-9696-C2FCD71C9158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8</c:v>
                </c:pt>
                <c:pt idx="1">
                  <c:v>11</c:v>
                </c:pt>
                <c:pt idx="2">
                  <c:v>16</c:v>
                </c:pt>
                <c:pt idx="3">
                  <c:v>24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A-4567-9696-C2FCD71C9158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83</c:v>
                </c:pt>
                <c:pt idx="1">
                  <c:v>89</c:v>
                </c:pt>
                <c:pt idx="2">
                  <c:v>89</c:v>
                </c:pt>
                <c:pt idx="3">
                  <c:v>95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A-4567-9696-C2FCD71C91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1148575"/>
        <c:axId val="1375624799"/>
      </c:barChart>
      <c:catAx>
        <c:axId val="137114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24799"/>
        <c:crosses val="autoZero"/>
        <c:auto val="1"/>
        <c:lblAlgn val="ctr"/>
        <c:lblOffset val="100"/>
        <c:noMultiLvlLbl val="0"/>
      </c:catAx>
      <c:valAx>
        <c:axId val="137562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Pupil 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14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Sheet2!$T$10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Sheet2!$U$10:$Z$10</c:f>
              <c:numCache>
                <c:formatCode>0.0</c:formatCode>
                <c:ptCount val="6"/>
                <c:pt idx="0">
                  <c:v>42.305673414163174</c:v>
                </c:pt>
                <c:pt idx="1">
                  <c:v>28.816726975646255</c:v>
                </c:pt>
                <c:pt idx="2">
                  <c:v>68.188209189670133</c:v>
                </c:pt>
                <c:pt idx="3">
                  <c:v>31.304143126177024</c:v>
                </c:pt>
                <c:pt idx="4">
                  <c:v>27.077106993424987</c:v>
                </c:pt>
                <c:pt idx="5">
                  <c:v>29.287598944591032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E-4712-B731-8C82F13B1130}"/>
            </c:ext>
          </c:extLst>
        </c:ser>
        <c:ser>
          <c:idx val="1"/>
          <c:order val="1"/>
          <c:tx>
            <c:strRef>
              <c:f>Sheet2!$T$11</c:f>
              <c:strCache>
                <c:ptCount val="1"/>
                <c:pt idx="0">
                  <c:v>Protestant and Other Christian (incl Christian-related)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Sheet2!$U$11:$Z$11</c:f>
              <c:numCache>
                <c:formatCode>0.0</c:formatCode>
                <c:ptCount val="6"/>
                <c:pt idx="0">
                  <c:v>37.35825659752782</c:v>
                </c:pt>
                <c:pt idx="1">
                  <c:v>44.510015146530939</c:v>
                </c:pt>
                <c:pt idx="2">
                  <c:v>19.036765271263331</c:v>
                </c:pt>
                <c:pt idx="3">
                  <c:v>46.271186440677965</c:v>
                </c:pt>
                <c:pt idx="4">
                  <c:v>45.666467423789598</c:v>
                </c:pt>
                <c:pt idx="5">
                  <c:v>45.118733509234829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E-4712-B731-8C82F13B1130}"/>
            </c:ext>
          </c:extLst>
        </c:ser>
        <c:ser>
          <c:idx val="2"/>
          <c:order val="2"/>
          <c:tx>
            <c:strRef>
              <c:f>Sheet2!$T$12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Sheet2!$U$12:$Z$12</c:f>
              <c:numCache>
                <c:formatCode>0.0</c:formatCode>
                <c:ptCount val="6"/>
                <c:pt idx="0">
                  <c:v>1.3408646078263955</c:v>
                </c:pt>
                <c:pt idx="1">
                  <c:v>1.3747555407745335</c:v>
                </c:pt>
                <c:pt idx="2">
                  <c:v>0.6629172753935213</c:v>
                </c:pt>
                <c:pt idx="3">
                  <c:v>0.72504708097928439</c:v>
                </c:pt>
                <c:pt idx="4">
                  <c:v>0.41841004184100417</c:v>
                </c:pt>
                <c:pt idx="5">
                  <c:v>0.65963060686015829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E-4712-B731-8C82F13B1130}"/>
            </c:ext>
          </c:extLst>
        </c:ser>
        <c:ser>
          <c:idx val="3"/>
          <c:order val="3"/>
          <c:tx>
            <c:strRef>
              <c:f>Sheet2!$T$13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Sheet2!$U$13:$Z$13</c:f>
              <c:numCache>
                <c:formatCode>0.0</c:formatCode>
                <c:ptCount val="6"/>
                <c:pt idx="0">
                  <c:v>18.995205380482613</c:v>
                </c:pt>
                <c:pt idx="1">
                  <c:v>25.298502337048269</c:v>
                </c:pt>
                <c:pt idx="2">
                  <c:v>12.112108263673012</c:v>
                </c:pt>
                <c:pt idx="3">
                  <c:v>21.699623352165727</c:v>
                </c:pt>
                <c:pt idx="4">
                  <c:v>26.838015540944411</c:v>
                </c:pt>
                <c:pt idx="5">
                  <c:v>24.934036939313984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3E-4712-B731-8C82F13B11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2548239"/>
        <c:axId val="347214448"/>
      </c:barChart>
      <c:catAx>
        <c:axId val="13825482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4448"/>
        <c:crosses val="autoZero"/>
        <c:auto val="1"/>
        <c:lblAlgn val="ctr"/>
        <c:lblOffset val="100"/>
        <c:noMultiLvlLbl val="0"/>
      </c:catAx>
      <c:valAx>
        <c:axId val="3472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4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Sheet2!$AC$22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Sheet2!$AD$22:$AI$22</c:f>
              <c:numCache>
                <c:formatCode>0.0</c:formatCode>
                <c:ptCount val="6"/>
                <c:pt idx="0">
                  <c:v>42.305673414163174</c:v>
                </c:pt>
                <c:pt idx="1">
                  <c:v>28.816779060877234</c:v>
                </c:pt>
                <c:pt idx="2">
                  <c:v>68.188209189670133</c:v>
                </c:pt>
                <c:pt idx="3">
                  <c:v>31.304143126177024</c:v>
                </c:pt>
                <c:pt idx="4">
                  <c:v>27.077106993424987</c:v>
                </c:pt>
                <c:pt idx="5">
                  <c:v>29.287598944591032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8-48A0-9D54-27D5480C38CF}"/>
            </c:ext>
          </c:extLst>
        </c:ser>
        <c:ser>
          <c:idx val="1"/>
          <c:order val="1"/>
          <c:tx>
            <c:strRef>
              <c:f>Sheet2!$AC$23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Sheet2!$AD$23:$AI$23</c:f>
              <c:numCache>
                <c:formatCode>0.0</c:formatCode>
                <c:ptCount val="6"/>
                <c:pt idx="0">
                  <c:v>30.507756774863061</c:v>
                </c:pt>
                <c:pt idx="1">
                  <c:v>35.948132978829165</c:v>
                </c:pt>
                <c:pt idx="2">
                  <c:v>15.058163164427651</c:v>
                </c:pt>
                <c:pt idx="3">
                  <c:v>37.631826741996235</c:v>
                </c:pt>
                <c:pt idx="4">
                  <c:v>38.254632396891814</c:v>
                </c:pt>
                <c:pt idx="5">
                  <c:v>36.41160949868074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8-48A0-9D54-27D5480C38CF}"/>
            </c:ext>
          </c:extLst>
        </c:ser>
        <c:ser>
          <c:idx val="2"/>
          <c:order val="2"/>
          <c:tx>
            <c:strRef>
              <c:f>Sheet2!$AC$24</c:f>
              <c:strCache>
                <c:ptCount val="1"/>
                <c:pt idx="0">
                  <c:v>Other Christian (incl Christian-related)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Sheet2!$AD$24:$AI$24</c:f>
              <c:numCache>
                <c:formatCode>0.0</c:formatCode>
                <c:ptCount val="6"/>
                <c:pt idx="0">
                  <c:v>6.8504998226647569</c:v>
                </c:pt>
                <c:pt idx="1">
                  <c:v>8.5617818714856107</c:v>
                </c:pt>
                <c:pt idx="2">
                  <c:v>3.9786021068356825</c:v>
                </c:pt>
                <c:pt idx="3">
                  <c:v>8.6393596986817318</c:v>
                </c:pt>
                <c:pt idx="4">
                  <c:v>7.4118350268977879</c:v>
                </c:pt>
                <c:pt idx="5">
                  <c:v>8.7071240105540895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8-48A0-9D54-27D5480C38CF}"/>
            </c:ext>
          </c:extLst>
        </c:ser>
        <c:ser>
          <c:idx val="3"/>
          <c:order val="3"/>
          <c:tx>
            <c:strRef>
              <c:f>Sheet2!$AC$25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Sheet2!$AD$25:$AI$25</c:f>
              <c:numCache>
                <c:formatCode>0.0</c:formatCode>
                <c:ptCount val="6"/>
                <c:pt idx="0">
                  <c:v>1.3408646078263955</c:v>
                </c:pt>
                <c:pt idx="1">
                  <c:v>1.374758025597322</c:v>
                </c:pt>
                <c:pt idx="2">
                  <c:v>0.6629172753935213</c:v>
                </c:pt>
                <c:pt idx="3">
                  <c:v>0.72504708097928439</c:v>
                </c:pt>
                <c:pt idx="4">
                  <c:v>0.41841004184100417</c:v>
                </c:pt>
                <c:pt idx="5">
                  <c:v>0.65963060686015829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68-48A0-9D54-27D5480C38CF}"/>
            </c:ext>
          </c:extLst>
        </c:ser>
        <c:ser>
          <c:idx val="4"/>
          <c:order val="4"/>
          <c:tx>
            <c:strRef>
              <c:f>Sheet2!$AC$26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Sheet2!$AD$26:$AI$26</c:f>
              <c:numCache>
                <c:formatCode>0.0</c:formatCode>
                <c:ptCount val="6"/>
                <c:pt idx="0">
                  <c:v>18.995205380482613</c:v>
                </c:pt>
                <c:pt idx="1">
                  <c:v>25.298548063210674</c:v>
                </c:pt>
                <c:pt idx="2">
                  <c:v>12.112108263673012</c:v>
                </c:pt>
                <c:pt idx="3">
                  <c:v>21.699623352165727</c:v>
                </c:pt>
                <c:pt idx="4">
                  <c:v>26.838015540944411</c:v>
                </c:pt>
                <c:pt idx="5">
                  <c:v>24.934036939313984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8-48A0-9D54-27D5480C3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700271"/>
        <c:axId val="1288398607"/>
      </c:barChart>
      <c:catAx>
        <c:axId val="1162700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98607"/>
        <c:crosses val="autoZero"/>
        <c:auto val="1"/>
        <c:lblAlgn val="ctr"/>
        <c:lblOffset val="100"/>
        <c:noMultiLvlLbl val="0"/>
      </c:catAx>
      <c:valAx>
        <c:axId val="128839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%</a:t>
                </a:r>
              </a:p>
            </c:rich>
          </c:tx>
          <c:layout>
            <c:manualLayout>
              <c:xMode val="edge"/>
              <c:yMode val="edge"/>
              <c:x val="0.27081595001833869"/>
              <c:y val="0.19655193134195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700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55609691521724"/>
          <c:y val="2.4439600463676579E-2"/>
          <c:w val="0.46505369769192295"/>
          <c:h val="0.76840944185057813"/>
        </c:manualLayout>
      </c:layout>
      <c:pieChart>
        <c:varyColors val="1"/>
        <c:ser>
          <c:idx val="0"/>
          <c:order val="0"/>
          <c:tx>
            <c:strRef>
              <c:f>Sheet2!$AX$22</c:f>
              <c:strCache>
                <c:ptCount val="1"/>
                <c:pt idx="0">
                  <c:v>DZ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2-4026-9CC6-1AB64FD73A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2-4026-9CC6-1AB64FD73A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A2-4026-9CC6-1AB64FD73A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A2-4026-9CC6-1AB64FD73A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A2-4026-9CC6-1AB64FD73A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E5DAC3-003D-40F1-907C-DAFC276E47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A2-4026-9CC6-1AB64FD73A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0227DF-5623-4EB1-B18A-1EDE271DD69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A2-4026-9CC6-1AB64FD73A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94ED0A-330B-4842-8D37-20B82F4F37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A2-4026-9CC6-1AB64FD73A3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D52813-E357-4AD5-AF55-7F9FAE07DAC6}" type="VALUE">
                      <a:rPr lang="en-US" sz="120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A2-4026-9CC6-1AB64FD73A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CC418A-4AF3-4177-96A0-CCF4F3A59C5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A2-4026-9CC6-1AB64FD73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Sheet2!$AW$23:$AW$27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Sheet2!$AX$23:$AX$27</c:f>
              <c:numCache>
                <c:formatCode>0.0</c:formatCode>
                <c:ptCount val="5"/>
                <c:pt idx="0">
                  <c:v>29.287598944591032</c:v>
                </c:pt>
                <c:pt idx="1">
                  <c:v>36.41160949868074</c:v>
                </c:pt>
                <c:pt idx="2">
                  <c:v>8.7071240105540895</c:v>
                </c:pt>
                <c:pt idx="3">
                  <c:v>0.65963060686015829</c:v>
                </c:pt>
                <c:pt idx="4">
                  <c:v>24.934036939313984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A2-4026-9CC6-1AB64FD73A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866006876605811"/>
          <c:w val="1"/>
          <c:h val="0.18040312245687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Sheet2!$CJ$22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Sheet2!$CK$21:$CQ$21</c:f>
              <c:strCache>
                <c:ptCount val="7"/>
                <c:pt idx="0">
                  <c:v>A2</c:v>
                </c:pt>
                <c:pt idx="1">
                  <c:v>A1</c:v>
                </c:pt>
                <c:pt idx="2">
                  <c:v>A3</c:v>
                </c:pt>
                <c:pt idx="3">
                  <c:v>B2</c:v>
                </c:pt>
                <c:pt idx="4">
                  <c:v>B1</c:v>
                </c:pt>
                <c:pt idx="5">
                  <c:v>B3</c:v>
                </c:pt>
                <c:pt idx="6">
                  <c:v>B4</c:v>
                </c:pt>
              </c:strCache>
            </c:strRef>
          </c:cat>
          <c:val>
            <c:numRef>
              <c:f>Sheet2!$CK$22:$CQ$22</c:f>
              <c:numCache>
                <c:formatCode>0.0</c:formatCode>
                <c:ptCount val="7"/>
                <c:pt idx="0">
                  <c:v>29.287598944591032</c:v>
                </c:pt>
                <c:pt idx="1">
                  <c:v>27.500000000000004</c:v>
                </c:pt>
                <c:pt idx="2">
                  <c:v>23.913043478260871</c:v>
                </c:pt>
                <c:pt idx="3">
                  <c:v>20.374220374220375</c:v>
                </c:pt>
                <c:pt idx="4">
                  <c:v>19.373219373219371</c:v>
                </c:pt>
                <c:pt idx="5">
                  <c:v>20.697674418604649</c:v>
                </c:pt>
                <c:pt idx="6">
                  <c:v>31.554878048780488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5-462B-9737-4BC1C32A2D63}"/>
            </c:ext>
          </c:extLst>
        </c:ser>
        <c:ser>
          <c:idx val="1"/>
          <c:order val="1"/>
          <c:tx>
            <c:strRef>
              <c:f>Sheet2!$CJ$23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Sheet2!$CK$21:$CQ$21</c:f>
              <c:strCache>
                <c:ptCount val="7"/>
                <c:pt idx="0">
                  <c:v>A2</c:v>
                </c:pt>
                <c:pt idx="1">
                  <c:v>A1</c:v>
                </c:pt>
                <c:pt idx="2">
                  <c:v>A3</c:v>
                </c:pt>
                <c:pt idx="3">
                  <c:v>B2</c:v>
                </c:pt>
                <c:pt idx="4">
                  <c:v>B1</c:v>
                </c:pt>
                <c:pt idx="5">
                  <c:v>B3</c:v>
                </c:pt>
                <c:pt idx="6">
                  <c:v>B4</c:v>
                </c:pt>
              </c:strCache>
            </c:strRef>
          </c:cat>
          <c:val>
            <c:numRef>
              <c:f>Sheet2!$CK$23:$CQ$23</c:f>
              <c:numCache>
                <c:formatCode>0.0</c:formatCode>
                <c:ptCount val="7"/>
                <c:pt idx="0">
                  <c:v>36.41160949868074</c:v>
                </c:pt>
                <c:pt idx="1">
                  <c:v>34.0625</c:v>
                </c:pt>
                <c:pt idx="2">
                  <c:v>43.143812709030101</c:v>
                </c:pt>
                <c:pt idx="3">
                  <c:v>45.530145530145532</c:v>
                </c:pt>
                <c:pt idx="4">
                  <c:v>49.572649572649574</c:v>
                </c:pt>
                <c:pt idx="5">
                  <c:v>48.139534883720927</c:v>
                </c:pt>
                <c:pt idx="6">
                  <c:v>33.384146341463413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5-462B-9737-4BC1C32A2D63}"/>
            </c:ext>
          </c:extLst>
        </c:ser>
        <c:ser>
          <c:idx val="2"/>
          <c:order val="2"/>
          <c:tx>
            <c:strRef>
              <c:f>Sheet2!$CJ$24</c:f>
              <c:strCache>
                <c:ptCount val="1"/>
                <c:pt idx="0">
                  <c:v>Other Christian (incl Christian-related)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Sheet2!$CK$21:$CQ$21</c:f>
              <c:strCache>
                <c:ptCount val="7"/>
                <c:pt idx="0">
                  <c:v>A2</c:v>
                </c:pt>
                <c:pt idx="1">
                  <c:v>A1</c:v>
                </c:pt>
                <c:pt idx="2">
                  <c:v>A3</c:v>
                </c:pt>
                <c:pt idx="3">
                  <c:v>B2</c:v>
                </c:pt>
                <c:pt idx="4">
                  <c:v>B1</c:v>
                </c:pt>
                <c:pt idx="5">
                  <c:v>B3</c:v>
                </c:pt>
                <c:pt idx="6">
                  <c:v>B4</c:v>
                </c:pt>
              </c:strCache>
            </c:strRef>
          </c:cat>
          <c:val>
            <c:numRef>
              <c:f>Sheet2!$CK$24:$CQ$24</c:f>
              <c:numCache>
                <c:formatCode>0.0</c:formatCode>
                <c:ptCount val="7"/>
                <c:pt idx="0">
                  <c:v>8.7071240105540895</c:v>
                </c:pt>
                <c:pt idx="1">
                  <c:v>6.25</c:v>
                </c:pt>
                <c:pt idx="2">
                  <c:v>6.3545150501672243</c:v>
                </c:pt>
                <c:pt idx="3">
                  <c:v>11.850311850311851</c:v>
                </c:pt>
                <c:pt idx="4">
                  <c:v>8.8319088319088319</c:v>
                </c:pt>
                <c:pt idx="5">
                  <c:v>11.395348837209303</c:v>
                </c:pt>
                <c:pt idx="6">
                  <c:v>8.6890243902439011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F5-462B-9737-4BC1C32A2D63}"/>
            </c:ext>
          </c:extLst>
        </c:ser>
        <c:ser>
          <c:idx val="3"/>
          <c:order val="3"/>
          <c:tx>
            <c:strRef>
              <c:f>Sheet2!$CJ$25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Sheet2!$CK$21:$CQ$21</c:f>
              <c:strCache>
                <c:ptCount val="7"/>
                <c:pt idx="0">
                  <c:v>A2</c:v>
                </c:pt>
                <c:pt idx="1">
                  <c:v>A1</c:v>
                </c:pt>
                <c:pt idx="2">
                  <c:v>A3</c:v>
                </c:pt>
                <c:pt idx="3">
                  <c:v>B2</c:v>
                </c:pt>
                <c:pt idx="4">
                  <c:v>B1</c:v>
                </c:pt>
                <c:pt idx="5">
                  <c:v>B3</c:v>
                </c:pt>
                <c:pt idx="6">
                  <c:v>B4</c:v>
                </c:pt>
              </c:strCache>
            </c:strRef>
          </c:cat>
          <c:val>
            <c:numRef>
              <c:f>Sheet2!$CK$25:$CQ$25</c:f>
              <c:numCache>
                <c:formatCode>0.0</c:formatCode>
                <c:ptCount val="7"/>
                <c:pt idx="0">
                  <c:v>0.65963060686015829</c:v>
                </c:pt>
                <c:pt idx="1">
                  <c:v>0.3125</c:v>
                </c:pt>
                <c:pt idx="2">
                  <c:v>0.16722408026755853</c:v>
                </c:pt>
                <c:pt idx="3">
                  <c:v>0.62370062370062374</c:v>
                </c:pt>
                <c:pt idx="4">
                  <c:v>0</c:v>
                </c:pt>
                <c:pt idx="5">
                  <c:v>0</c:v>
                </c:pt>
                <c:pt idx="6">
                  <c:v>0.45731707317073167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F5-462B-9737-4BC1C32A2D63}"/>
            </c:ext>
          </c:extLst>
        </c:ser>
        <c:ser>
          <c:idx val="4"/>
          <c:order val="4"/>
          <c:tx>
            <c:strRef>
              <c:f>Sheet2!$CJ$26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Sheet2!$CK$21:$CQ$21</c:f>
              <c:strCache>
                <c:ptCount val="7"/>
                <c:pt idx="0">
                  <c:v>A2</c:v>
                </c:pt>
                <c:pt idx="1">
                  <c:v>A1</c:v>
                </c:pt>
                <c:pt idx="2">
                  <c:v>A3</c:v>
                </c:pt>
                <c:pt idx="3">
                  <c:v>B2</c:v>
                </c:pt>
                <c:pt idx="4">
                  <c:v>B1</c:v>
                </c:pt>
                <c:pt idx="5">
                  <c:v>B3</c:v>
                </c:pt>
                <c:pt idx="6">
                  <c:v>B4</c:v>
                </c:pt>
              </c:strCache>
            </c:strRef>
          </c:cat>
          <c:val>
            <c:numRef>
              <c:f>Sheet2!$CK$26:$CQ$26</c:f>
              <c:numCache>
                <c:formatCode>0.0</c:formatCode>
                <c:ptCount val="7"/>
                <c:pt idx="0">
                  <c:v>24.934036939313984</c:v>
                </c:pt>
                <c:pt idx="1">
                  <c:v>31.874999999999996</c:v>
                </c:pt>
                <c:pt idx="2">
                  <c:v>26.421404682274247</c:v>
                </c:pt>
                <c:pt idx="3">
                  <c:v>21.621621621621621</c:v>
                </c:pt>
                <c:pt idx="4">
                  <c:v>22.222222222222221</c:v>
                </c:pt>
                <c:pt idx="5">
                  <c:v>19.767441860465116</c:v>
                </c:pt>
                <c:pt idx="6">
                  <c:v>25.914634146341463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5-462B-9737-4BC1C32A2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409504"/>
        <c:axId val="191518384"/>
      </c:barChart>
      <c:catAx>
        <c:axId val="18040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Data Zones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18384"/>
        <c:crosses val="autoZero"/>
        <c:auto val="1"/>
        <c:lblAlgn val="ctr"/>
        <c:lblOffset val="100"/>
        <c:noMultiLvlLbl val="0"/>
      </c:catAx>
      <c:valAx>
        <c:axId val="19151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0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5743657042872"/>
          <c:y val="4.2840699027352658E-2"/>
          <c:w val="0.58215179352580926"/>
          <c:h val="0.69064033222170673"/>
        </c:manualLayout>
      </c:layout>
      <c:pieChart>
        <c:varyColors val="1"/>
        <c:ser>
          <c:idx val="0"/>
          <c:order val="0"/>
          <c:tx>
            <c:strRef>
              <c:f>Sheet2!$A$32</c:f>
              <c:strCache>
                <c:ptCount val="1"/>
                <c:pt idx="0">
                  <c:v>2021/2022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C-4BDA-B895-76EB13C43D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C-4BDA-B895-76EB13C43D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C-4BDA-B895-76EB13C43D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E55A75-E865-4BEC-A255-61A2EF9BFD8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BC-4BDA-B895-76EB13C43D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EAF55D-D6E1-47C4-AC68-C8AE0A30BB3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BC-4BDA-B895-76EB13C43D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739E91-E6D9-4928-9B2E-D2E3C2FECAE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BC-4BDA-B895-76EB13C43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Sheet2!$B$31:$D$31</c:f>
              <c:strCache>
                <c:ptCount val="3"/>
                <c:pt idx="0">
                  <c:v>Protestant</c:v>
                </c:pt>
                <c:pt idx="1">
                  <c:v>Catholic</c:v>
                </c:pt>
                <c:pt idx="2">
                  <c:v>Other</c:v>
                </c:pt>
              </c:strCache>
            </c:strRef>
          </c:cat>
          <c:val>
            <c:numRef>
              <c:f>Sheet2!$B$32:$D$32</c:f>
              <c:numCache>
                <c:formatCode>0.0</c:formatCode>
                <c:ptCount val="3"/>
                <c:pt idx="0">
                  <c:v>69.090909090909093</c:v>
                </c:pt>
                <c:pt idx="1">
                  <c:v>6.2337662337662341</c:v>
                </c:pt>
                <c:pt idx="2">
                  <c:v>24.675324675324674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BC-4BDA-B895-76EB13C43D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87773403324583"/>
          <c:y val="0.72602918876167288"/>
          <c:w val="0.21102209098862643"/>
          <c:h val="0.21982935337790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DZ – Rowallane_A2</a:t>
            </a:r>
          </a:p>
        </c:rich>
      </c:tx>
      <c:layout>
        <c:manualLayout>
          <c:xMode val="edge"/>
          <c:yMode val="edge"/>
          <c:x val="0.33928699989235456"/>
          <c:y val="6.6692893268310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13861555479316"/>
          <c:y val="0.13098429440585671"/>
          <c:w val="0.53599013062350531"/>
          <c:h val="0.60461480116453414"/>
        </c:manualLayout>
      </c:layout>
      <c:pieChart>
        <c:varyColors val="1"/>
        <c:ser>
          <c:idx val="0"/>
          <c:order val="0"/>
          <c:tx>
            <c:strRef>
              <c:f>Sheet2!$AX$22</c:f>
              <c:strCache>
                <c:ptCount val="1"/>
                <c:pt idx="0">
                  <c:v>DZ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E-4B64-A92A-C4C786F6C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E-4B64-A92A-C4C786F6C2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8E-4B64-A92A-C4C786F6C2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8E-4B64-A92A-C4C786F6C2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8E-4B64-A92A-C4C786F6C2A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E5DAC3-003D-40F1-907C-DAFC276E47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8E-4B64-A92A-C4C786F6C2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0227DF-5623-4EB1-B18A-1EDE271DD69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8E-4B64-A92A-C4C786F6C2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94ED0A-330B-4842-8D37-20B82F4F37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8E-4B64-A92A-C4C786F6C2A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D52813-E357-4AD5-AF55-7F9FAE07DAC6}" type="VALUE">
                      <a:rPr lang="en-US" sz="120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8E-4B64-A92A-C4C786F6C2A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CC418A-4AF3-4177-96A0-CCF4F3A59C5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B8E-4B64-A92A-C4C786F6C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Sheet2!$AW$23:$AW$27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Sheet2!$AX$23:$AX$27</c:f>
              <c:numCache>
                <c:formatCode>0.0</c:formatCode>
                <c:ptCount val="5"/>
                <c:pt idx="0">
                  <c:v>29.287598944591032</c:v>
                </c:pt>
                <c:pt idx="1">
                  <c:v>36.41160949868074</c:v>
                </c:pt>
                <c:pt idx="2">
                  <c:v>8.7071240105540895</c:v>
                </c:pt>
                <c:pt idx="3">
                  <c:v>0.65963060686015829</c:v>
                </c:pt>
                <c:pt idx="4">
                  <c:v>24.934036939313984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8E-4B64-A92A-C4C786F6C2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90217759817509"/>
          <c:y val="0.75347489152986558"/>
          <c:w val="0.45986517654464554"/>
          <c:h val="0.24652510847013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DZs – Rowallane_A2, A1, A3, B2, B1, B3, B4</a:t>
            </a:r>
          </a:p>
        </c:rich>
      </c:tx>
      <c:layout>
        <c:manualLayout>
          <c:xMode val="edge"/>
          <c:yMode val="edge"/>
          <c:x val="0.160305139186295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79380026640139"/>
          <c:y val="9.2705294925673962E-2"/>
          <c:w val="0.55750729231651186"/>
          <c:h val="0.642658235290401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07-4BAF-8773-F83E8D831E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07-4BAF-8773-F83E8D831E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07-4BAF-8773-F83E8D831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07-4BAF-8773-F83E8D831E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07-4BAF-8773-F83E8D831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Sheet2!$CU$22:$CU$26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Sheet2!$CV$22:$CV$26</c:f>
              <c:numCache>
                <c:formatCode>0.0</c:formatCode>
                <c:ptCount val="5"/>
                <c:pt idx="0">
                  <c:v>25.459098497495823</c:v>
                </c:pt>
                <c:pt idx="1">
                  <c:v>40.678909293266557</c:v>
                </c:pt>
                <c:pt idx="2">
                  <c:v>8.8480801335559267</c:v>
                </c:pt>
                <c:pt idx="3">
                  <c:v>0.3617139677239844</c:v>
                </c:pt>
                <c:pt idx="4">
                  <c:v>24.652198107957705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07-4BAF-8773-F83E8D831E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02913554435253"/>
          <c:y val="0.75635353666399907"/>
          <c:w val="0.45878112933956061"/>
          <c:h val="0.2436464633360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750D-9EC9-27D0-2576-32452017C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2A8F7-7708-903F-C313-DB174299A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0156-A3D1-5C53-AD1F-283DB50C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1C095-56F0-6AA7-370E-A27581D3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8C7E-9DD3-6EC2-3392-99308F4D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5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5EAA-7555-9FC1-7732-BA1E42ED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BA4D6-917E-1B60-3F51-AFB6EBBF1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E485E-7C87-C07C-C7C8-2218AC85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3CE5-D55E-4CB1-0297-FE4474C4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5F46-2B8F-D7D7-7900-288024E5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E26EF-F20B-2D66-0511-42CA45669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EB9CC-B565-6E3A-BBBA-0411D185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325A2-3CE5-D9D7-78BF-12CFEF83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5C84-3E76-0531-D0E7-80A52FF8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485D-F3A1-7C62-00D4-B41D3E55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CEC5-B335-259B-1854-2BF53E28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77D8-8D0E-B763-A2AD-E293E54E5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B5FC-54AF-6CB3-7374-947BB5ED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B06DA-7674-8D10-48CE-C4648A1B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27E8-069F-E5A5-D451-880B5AB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1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0E98-8A4A-C8E6-76A2-A4DBAF0F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3ECC-2C8E-50F9-5364-3D2FA1DDC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3316-43C9-7F58-DB8C-68F71E51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0819-9524-2491-F2EA-2097EF7B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2A76-E078-CE10-1FDD-660D16C3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9464-6AE6-2965-0AE7-71846DD3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FCDB-30C3-AF10-F2A9-449FEE19A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81E80-B96F-BE5D-39BA-02E40EA2A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A9A0F-252B-5CB4-8B54-37AC59F6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A7DC-8009-0B0F-0435-F245EE72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024D-B0F6-0A24-D7FC-EA992649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2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BBDE-F062-A23B-647F-AEE7B93F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A413-543A-5713-514F-D4417BF2A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E977B-AED9-0564-5B80-3DD27BAC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5FC9B-AADB-D9CF-603D-6E8BC5C41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922F-BB8A-769F-2CBD-0F70C36B6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3628B-7FC7-33AC-670A-352A89E0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0E050-302A-2A38-DF61-07368CF1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AD8BC-73FB-DD59-2DA3-0E22EFF7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40CA-6E9A-5668-3BD0-FF276990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AFC9F-D48E-4099-3D33-1E15DC13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AF19-643F-4AD5-AE9E-8F16A536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786F3-6031-4E3A-F3B1-40C676D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8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3B09F-3761-B564-9E44-23F0EA49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C73C4-FD5B-2A52-6BD2-908913B9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9EC03-A70D-BA1F-2C57-185F1C91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2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D10B-89AB-9925-E8D9-1183222C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1709-9629-3A49-EF11-E9E2072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B825-DF2A-4659-0197-BB12974A5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6988-43A1-388B-1DAD-FD2FB46F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D98A-3DEE-4A3D-A579-BFFE1AAE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24426-F351-9761-9731-F5AD0DC9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4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E587-A142-60F7-0D2B-F4170D2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79D4C-8EE2-6AB4-554A-86649CD6E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47815-15F6-1335-7283-3E9A28784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2F7D9-D278-0B34-5CB2-A50CFCA5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862C-B2F2-9A56-8263-343A502E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16154-46D9-3A52-BC47-C4B36723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A5C67-45C2-25A0-5C27-D2742AF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F18C4-0D4B-2637-4DE4-1B2E0D48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0F82-1CE7-49D5-2CB9-0E116999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7A88-77F5-4393-6E82-507C1C279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A2B18-7379-E4BF-5D9A-6585D368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1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71DD-1CD8-65A2-041D-C0A9B653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 - Rowallane_A2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7C24C-A009-9D6B-7E20-52C03E6B95F2}"/>
              </a:ext>
            </a:extLst>
          </p:cNvPr>
          <p:cNvSpPr txBox="1"/>
          <p:nvPr/>
        </p:nvSpPr>
        <p:spPr>
          <a:xfrm>
            <a:off x="923925" y="1298574"/>
            <a:ext cx="66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 Comber Road, Saintfield, Co Down, BT24 7BB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53C4A-06F8-5E09-DF5E-CBE0B2C3CB09}"/>
              </a:ext>
            </a:extLst>
          </p:cNvPr>
          <p:cNvSpPr txBox="1"/>
          <p:nvPr/>
        </p:nvSpPr>
        <p:spPr>
          <a:xfrm>
            <a:off x="923925" y="2795538"/>
            <a:ext cx="4391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Geography Levels:</a:t>
            </a:r>
          </a:p>
          <a:p>
            <a:endParaRPr lang="en-GB" dirty="0"/>
          </a:p>
          <a:p>
            <a:r>
              <a:rPr lang="en-GB" dirty="0"/>
              <a:t>NI</a:t>
            </a:r>
          </a:p>
          <a:p>
            <a:r>
              <a:rPr lang="en-GB" dirty="0"/>
              <a:t>County – Down</a:t>
            </a:r>
          </a:p>
          <a:p>
            <a:r>
              <a:rPr lang="en-GB" dirty="0"/>
              <a:t>LGD – Newry, Mourne and Down</a:t>
            </a:r>
          </a:p>
          <a:p>
            <a:r>
              <a:rPr lang="en-GB" dirty="0"/>
              <a:t>District Electoral Area (DEA) - </a:t>
            </a:r>
            <a:r>
              <a:rPr lang="en-GB" dirty="0" err="1"/>
              <a:t>Rowallane</a:t>
            </a:r>
            <a:endParaRPr lang="en-GB" dirty="0"/>
          </a:p>
          <a:p>
            <a:r>
              <a:rPr lang="en-GB" dirty="0"/>
              <a:t>Super Data Zone (SDZ) – </a:t>
            </a:r>
            <a:r>
              <a:rPr lang="en-GB" dirty="0" err="1"/>
              <a:t>Rowallane_A</a:t>
            </a:r>
            <a:endParaRPr lang="en-GB" dirty="0"/>
          </a:p>
          <a:p>
            <a:r>
              <a:rPr lang="en-GB" dirty="0"/>
              <a:t>Data Zone (DZ) – Rowallane_A2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F0FC0-7407-0B67-87A0-DA31379F413A}"/>
              </a:ext>
            </a:extLst>
          </p:cNvPr>
          <p:cNvSpPr txBox="1"/>
          <p:nvPr/>
        </p:nvSpPr>
        <p:spPr>
          <a:xfrm>
            <a:off x="6376987" y="5915691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0F352-6152-8C68-0D04-278268B2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16711"/>
            <a:ext cx="146317" cy="14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09224-7DA7-C92E-6C1A-388A0372F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0" t="26074" r="43594" b="32552"/>
          <a:stretch/>
        </p:blipFill>
        <p:spPr>
          <a:xfrm>
            <a:off x="5994399" y="2164080"/>
            <a:ext cx="5344870" cy="375161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717BBB-8184-B9D9-1664-A9A6F51C3638}"/>
              </a:ext>
            </a:extLst>
          </p:cNvPr>
          <p:cNvSpPr/>
          <p:nvPr/>
        </p:nvSpPr>
        <p:spPr>
          <a:xfrm>
            <a:off x="9125387" y="3089543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7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B2DB33-B051-8E4F-0C99-39300768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252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</a:t>
            </a:r>
            <a:r>
              <a:rPr lang="en-GB" sz="4000" dirty="0"/>
              <a:t>Rural (mean population density = 0.4/ha) </a:t>
            </a:r>
            <a:br>
              <a:rPr lang="en-GB" dirty="0"/>
            </a:br>
            <a:r>
              <a:rPr lang="en-GB" dirty="0"/>
              <a:t>(</a:t>
            </a:r>
            <a:r>
              <a:rPr lang="en-GB" sz="3600" dirty="0"/>
              <a:t>Data Zones of surrounding rural area, within approx. 5-mile of Rowallane_A2. Includes Rowallane_C1, C2, C3, and E4.)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B2BE70-82BB-9DFF-F5C2-0CF09E519C4A}"/>
              </a:ext>
            </a:extLst>
          </p:cNvPr>
          <p:cNvGrpSpPr/>
          <p:nvPr/>
        </p:nvGrpSpPr>
        <p:grpSpPr>
          <a:xfrm>
            <a:off x="3140830" y="2156787"/>
            <a:ext cx="5992887" cy="4170025"/>
            <a:chOff x="3140830" y="2156787"/>
            <a:chExt cx="5992887" cy="41700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C4D804-A46C-200A-1FA9-BC3CB43B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0830" y="2156787"/>
              <a:ext cx="5992887" cy="41700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69A7A8-E141-0390-E648-4A0BE8D3D84A}"/>
                </a:ext>
              </a:extLst>
            </p:cNvPr>
            <p:cNvSpPr txBox="1"/>
            <p:nvPr/>
          </p:nvSpPr>
          <p:spPr>
            <a:xfrm>
              <a:off x="5598795" y="3275111"/>
              <a:ext cx="6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</a:rPr>
                <a:t>C1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4181EE-CD73-5591-FACD-33175B0B467B}"/>
                </a:ext>
              </a:extLst>
            </p:cNvPr>
            <p:cNvSpPr txBox="1"/>
            <p:nvPr/>
          </p:nvSpPr>
          <p:spPr>
            <a:xfrm>
              <a:off x="4653915" y="4433351"/>
              <a:ext cx="6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</a:rPr>
                <a:t>C2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11705F-B6D4-CC36-BA38-90324E0319F3}"/>
                </a:ext>
              </a:extLst>
            </p:cNvPr>
            <p:cNvSpPr txBox="1"/>
            <p:nvPr/>
          </p:nvSpPr>
          <p:spPr>
            <a:xfrm>
              <a:off x="5456554" y="4884092"/>
              <a:ext cx="6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</a:rPr>
                <a:t>C3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2A4F9C-80C2-DB09-115E-EFAE1C5E0087}"/>
                </a:ext>
              </a:extLst>
            </p:cNvPr>
            <p:cNvSpPr txBox="1"/>
            <p:nvPr/>
          </p:nvSpPr>
          <p:spPr>
            <a:xfrm>
              <a:off x="6310630" y="4587239"/>
              <a:ext cx="6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</a:rPr>
                <a:t>E4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22370-D5E3-AD3F-7A6B-12A7F9A9461F}"/>
                </a:ext>
              </a:extLst>
            </p:cNvPr>
            <p:cNvSpPr txBox="1"/>
            <p:nvPr/>
          </p:nvSpPr>
          <p:spPr>
            <a:xfrm>
              <a:off x="5930900" y="4110216"/>
              <a:ext cx="6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69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CF158-1E70-1E2C-4DD7-52A86D7D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355A-1034-C49E-8358-90CD0CAE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08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Profiles of DZ Rowallane_A2 compared to boundary DZs of Rowallane_A2, C1, C2, C3, and E4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18DDE-E23D-18A1-4B2F-601903CF0CF7}"/>
              </a:ext>
            </a:extLst>
          </p:cNvPr>
          <p:cNvSpPr txBox="1"/>
          <p:nvPr/>
        </p:nvSpPr>
        <p:spPr>
          <a:xfrm>
            <a:off x="1543051" y="630820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NISRA, Census 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4B6D75-C0AF-9C12-00FC-19E90B86C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220969"/>
              </p:ext>
            </p:extLst>
          </p:nvPr>
        </p:nvGraphicFramePr>
        <p:xfrm>
          <a:off x="1380491" y="1859280"/>
          <a:ext cx="9246869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33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359E9-1AA4-2E6A-AE29-81708E6FE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B656-6DDB-5D6B-AB8F-43BA72D4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70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Comparison – School community, School DZ, and DZs in surrounding rural area of School DZ Rowallane_A2)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D33632-9DA5-68BD-404F-F39B9FD63761}"/>
              </a:ext>
            </a:extLst>
          </p:cNvPr>
          <p:cNvGraphicFramePr>
            <a:graphicFrameLocks/>
          </p:cNvGraphicFramePr>
          <p:nvPr/>
        </p:nvGraphicFramePr>
        <p:xfrm>
          <a:off x="0" y="2550515"/>
          <a:ext cx="4572000" cy="38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11E53E-FB16-98AE-0C7A-BB7870927986}"/>
              </a:ext>
            </a:extLst>
          </p:cNvPr>
          <p:cNvSpPr txBox="1"/>
          <p:nvPr/>
        </p:nvSpPr>
        <p:spPr>
          <a:xfrm>
            <a:off x="1407160" y="2364660"/>
            <a:ext cx="175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99472-B558-2B08-05E4-C1A10E50B818}"/>
              </a:ext>
            </a:extLst>
          </p:cNvPr>
          <p:cNvSpPr txBox="1"/>
          <p:nvPr/>
        </p:nvSpPr>
        <p:spPr>
          <a:xfrm>
            <a:off x="640080" y="180848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56188-7060-1E9F-DE86-3535AA06E2C9}"/>
              </a:ext>
            </a:extLst>
          </p:cNvPr>
          <p:cNvSpPr txBox="1"/>
          <p:nvPr/>
        </p:nvSpPr>
        <p:spPr>
          <a:xfrm>
            <a:off x="7213602" y="1713117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Community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9B30D9-3FB5-A16C-7A87-F6FA6E24681E}"/>
              </a:ext>
            </a:extLst>
          </p:cNvPr>
          <p:cNvGraphicFramePr>
            <a:graphicFrameLocks/>
          </p:cNvGraphicFramePr>
          <p:nvPr/>
        </p:nvGraphicFramePr>
        <p:xfrm>
          <a:off x="3740032" y="2048397"/>
          <a:ext cx="4940535" cy="437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D3F58A-BB88-340A-F081-FC2C040DB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469218"/>
              </p:ext>
            </p:extLst>
          </p:nvPr>
        </p:nvGraphicFramePr>
        <p:xfrm>
          <a:off x="7289802" y="2269207"/>
          <a:ext cx="5359398" cy="41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257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DC218-6C8D-9A5E-C87D-A80D8A849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1997-5127-5C7E-62C0-04F4D974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70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Comparison – </a:t>
            </a:r>
            <a:r>
              <a:rPr lang="en-GB" sz="4000" dirty="0"/>
              <a:t>School community, School DZ, and DZs in surrounding urban/rural area of School DZ Rowallane_A2)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4E0923-29C1-8F8F-F5FC-A97CD54E07A8}"/>
              </a:ext>
            </a:extLst>
          </p:cNvPr>
          <p:cNvGraphicFramePr>
            <a:graphicFrameLocks/>
          </p:cNvGraphicFramePr>
          <p:nvPr/>
        </p:nvGraphicFramePr>
        <p:xfrm>
          <a:off x="0" y="2550515"/>
          <a:ext cx="4572000" cy="38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5C583A-316C-3628-DB47-E2339FFA4ED3}"/>
              </a:ext>
            </a:extLst>
          </p:cNvPr>
          <p:cNvSpPr txBox="1"/>
          <p:nvPr/>
        </p:nvSpPr>
        <p:spPr>
          <a:xfrm>
            <a:off x="1407160" y="2364660"/>
            <a:ext cx="175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E5414-BEBD-E5A7-5FFA-79552F00F756}"/>
              </a:ext>
            </a:extLst>
          </p:cNvPr>
          <p:cNvSpPr txBox="1"/>
          <p:nvPr/>
        </p:nvSpPr>
        <p:spPr>
          <a:xfrm>
            <a:off x="640080" y="180848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B4195-8EA6-3739-42F9-43E5C57D2857}"/>
              </a:ext>
            </a:extLst>
          </p:cNvPr>
          <p:cNvSpPr txBox="1"/>
          <p:nvPr/>
        </p:nvSpPr>
        <p:spPr>
          <a:xfrm>
            <a:off x="7213602" y="1713117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Community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469E4A6-8638-DB66-6F4B-8253A57BC05D}"/>
              </a:ext>
            </a:extLst>
          </p:cNvPr>
          <p:cNvGraphicFramePr>
            <a:graphicFrameLocks/>
          </p:cNvGraphicFramePr>
          <p:nvPr/>
        </p:nvGraphicFramePr>
        <p:xfrm>
          <a:off x="3740032" y="2048397"/>
          <a:ext cx="4940535" cy="437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F3BD37-E40A-01CA-FE33-E7987B03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593438"/>
              </p:ext>
            </p:extLst>
          </p:nvPr>
        </p:nvGraphicFramePr>
        <p:xfrm>
          <a:off x="7701280" y="2252900"/>
          <a:ext cx="4719319" cy="406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49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9DE-530E-7D14-6092-54E2F7B6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Distance to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5E659-C7EC-07BF-2E50-D6FB67DFC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3" t="29584" r="49453" b="19166"/>
          <a:stretch/>
        </p:blipFill>
        <p:spPr>
          <a:xfrm>
            <a:off x="4224337" y="1962150"/>
            <a:ext cx="3743325" cy="3514725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6F7CF-3333-F83F-A7DB-B02DE707042E}"/>
              </a:ext>
            </a:extLst>
          </p:cNvPr>
          <p:cNvSpPr txBox="1"/>
          <p:nvPr/>
        </p:nvSpPr>
        <p:spPr>
          <a:xfrm>
            <a:off x="3343275" y="6011862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Department of Infrastructure, School Statistics (2021/22)</a:t>
            </a:r>
          </a:p>
        </p:txBody>
      </p:sp>
    </p:spTree>
    <p:extLst>
      <p:ext uri="{BB962C8B-B14F-4D97-AF65-F5344CB8AC3E}">
        <p14:creationId xmlns:p14="http://schemas.microsoft.com/office/powerpoint/2010/main" val="979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4394-B9F6-49F6-1A91-D61C0D90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Pupil Numbers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F305C-6C03-29EF-036A-3DC65215DC7C}"/>
              </a:ext>
            </a:extLst>
          </p:cNvPr>
          <p:cNvSpPr txBox="1"/>
          <p:nvPr/>
        </p:nvSpPr>
        <p:spPr>
          <a:xfrm>
            <a:off x="2147887" y="630820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Schools Plus, Department of Education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DD7293-7E3E-7E98-F19F-451CCE3E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65488"/>
              </p:ext>
            </p:extLst>
          </p:nvPr>
        </p:nvGraphicFramePr>
        <p:xfrm>
          <a:off x="2063114" y="1589088"/>
          <a:ext cx="7727633" cy="450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76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5BB-D1A2-42D6-334C-4F6F8C13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Pupil Numbers by 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B21D3-6FDC-CC36-6CF5-6D8CA1B4766F}"/>
              </a:ext>
            </a:extLst>
          </p:cNvPr>
          <p:cNvSpPr txBox="1"/>
          <p:nvPr/>
        </p:nvSpPr>
        <p:spPr>
          <a:xfrm>
            <a:off x="2497296" y="630820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Schools Plus, Department of Education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83E15B-0E2D-6F6D-F029-90ADB7E45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715890"/>
              </p:ext>
            </p:extLst>
          </p:nvPr>
        </p:nvGraphicFramePr>
        <p:xfrm>
          <a:off x="2050256" y="1524000"/>
          <a:ext cx="7558088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2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7E4E-A38A-3CD6-4885-F4BC9657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comparison of geographies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93CA7-63E0-8598-4694-A8172E7CA02E}"/>
              </a:ext>
            </a:extLst>
          </p:cNvPr>
          <p:cNvSpPr txBox="1"/>
          <p:nvPr/>
        </p:nvSpPr>
        <p:spPr>
          <a:xfrm>
            <a:off x="1936221" y="5815766"/>
            <a:ext cx="9605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Geography levels: NI; County Down; LGD – Newry, Mourne, and Down ; DEA – </a:t>
            </a:r>
            <a:r>
              <a:rPr lang="en-GB" sz="1400" dirty="0" err="1"/>
              <a:t>Rowallane</a:t>
            </a:r>
            <a:r>
              <a:rPr lang="en-GB" sz="1400" dirty="0"/>
              <a:t>; SDZ – </a:t>
            </a:r>
            <a:r>
              <a:rPr lang="en-GB" sz="1400" dirty="0" err="1"/>
              <a:t>Rowallane_A</a:t>
            </a:r>
            <a:r>
              <a:rPr lang="en-GB" sz="1400" dirty="0"/>
              <a:t>; DZ – Rowallane_A2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C4E1-3BBC-DF9D-BC64-44EB4E27896A}"/>
              </a:ext>
            </a:extLst>
          </p:cNvPr>
          <p:cNvSpPr txBox="1"/>
          <p:nvPr/>
        </p:nvSpPr>
        <p:spPr>
          <a:xfrm>
            <a:off x="1936221" y="6123543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AC86F4-D57C-A580-2579-A4307EFAC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03714"/>
              </p:ext>
            </p:extLst>
          </p:nvPr>
        </p:nvGraphicFramePr>
        <p:xfrm>
          <a:off x="1936221" y="1690688"/>
          <a:ext cx="8420931" cy="39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7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4426-5C81-11F5-D57C-7ED34DC9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comparison of geographies </a:t>
            </a:r>
            <a:r>
              <a:rPr lang="en-GB" sz="3600" dirty="0"/>
              <a:t>(‘Protestant’ and ‘Other Christian’ categories)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B0300-72DC-9601-C4AC-DC13FBB36802}"/>
              </a:ext>
            </a:extLst>
          </p:cNvPr>
          <p:cNvSpPr txBox="1"/>
          <p:nvPr/>
        </p:nvSpPr>
        <p:spPr>
          <a:xfrm>
            <a:off x="1938601" y="6059935"/>
            <a:ext cx="9565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Geography levels: NI; County Down; LGD – Newry, Mourne, and Down; DEA – </a:t>
            </a:r>
            <a:r>
              <a:rPr lang="en-GB" sz="1400" dirty="0" err="1"/>
              <a:t>Rowallane</a:t>
            </a:r>
            <a:r>
              <a:rPr lang="en-GB" sz="1400" dirty="0"/>
              <a:t>; SDZ – </a:t>
            </a:r>
            <a:r>
              <a:rPr lang="en-GB" sz="1400" dirty="0" err="1"/>
              <a:t>Rowallane_A</a:t>
            </a:r>
            <a:r>
              <a:rPr lang="en-GB" sz="1400" dirty="0"/>
              <a:t>; DZ – Rowallane_A2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7357D-A0DA-138D-C4CF-EA9807232443}"/>
              </a:ext>
            </a:extLst>
          </p:cNvPr>
          <p:cNvSpPr txBox="1"/>
          <p:nvPr/>
        </p:nvSpPr>
        <p:spPr>
          <a:xfrm>
            <a:off x="1938601" y="6367712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8582BD-DDF1-F2D1-49EA-47FB11359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70135"/>
              </p:ext>
            </p:extLst>
          </p:nvPr>
        </p:nvGraphicFramePr>
        <p:xfrm>
          <a:off x="2011680" y="1690688"/>
          <a:ext cx="8402320" cy="420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67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121E-2729-2999-6827-986E7B6C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(Data Zone for School)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</a:t>
            </a:r>
            <a:r>
              <a:rPr lang="en-GB" sz="2400" dirty="0">
                <a:solidFill>
                  <a:prstClr val="black"/>
                </a:solidFill>
                <a:latin typeface="Calibri Light" panose="020F0302020204030204"/>
              </a:rPr>
              <a:t>Rowallane_A2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alibri Light" panose="020F0302020204030204"/>
              </a:rPr>
              <a:t>N=758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people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85579-D496-6F27-6A15-E9077B787904}"/>
              </a:ext>
            </a:extLst>
          </p:cNvPr>
          <p:cNvSpPr txBox="1"/>
          <p:nvPr/>
        </p:nvSpPr>
        <p:spPr>
          <a:xfrm>
            <a:off x="2309813" y="5863137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Zone (DZ) = Rowallane_A2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75D21-671C-5532-0B4F-8CE7372B8E04}"/>
              </a:ext>
            </a:extLst>
          </p:cNvPr>
          <p:cNvSpPr txBox="1"/>
          <p:nvPr/>
        </p:nvSpPr>
        <p:spPr>
          <a:xfrm>
            <a:off x="2309813" y="623246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29E678-715A-D438-1D14-692F98828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790494"/>
              </p:ext>
            </p:extLst>
          </p:nvPr>
        </p:nvGraphicFramePr>
        <p:xfrm>
          <a:off x="2470498" y="1587024"/>
          <a:ext cx="7236717" cy="437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0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D3F7-FFA3-1E03-B3BE-083EE5AC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</a:t>
            </a:r>
            <a:r>
              <a:rPr lang="en-GB" sz="4000" dirty="0"/>
              <a:t>Urban (mean population density = 22.9/ha) </a:t>
            </a:r>
            <a:br>
              <a:rPr lang="en-GB" dirty="0"/>
            </a:br>
            <a:r>
              <a:rPr lang="en-GB" dirty="0"/>
              <a:t>(</a:t>
            </a:r>
            <a:r>
              <a:rPr lang="en-GB" sz="3600" dirty="0"/>
              <a:t>Data Zones ≤0.5mile to the west of Rowallane_A2. Includes Rowallane_A1, A3, B1, B2, B3, and B4.)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3E1F054-3158-B9E1-F870-5CE5CE9AE1C4}"/>
              </a:ext>
            </a:extLst>
          </p:cNvPr>
          <p:cNvSpPr/>
          <p:nvPr/>
        </p:nvSpPr>
        <p:spPr>
          <a:xfrm>
            <a:off x="5286376" y="4039396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CDE8C-AE9C-E275-9170-E1F61F0DBC9F}"/>
              </a:ext>
            </a:extLst>
          </p:cNvPr>
          <p:cNvSpPr txBox="1"/>
          <p:nvPr/>
        </p:nvSpPr>
        <p:spPr>
          <a:xfrm>
            <a:off x="5243513" y="4017647"/>
            <a:ext cx="80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Oldpark_C2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10120E9-5BE0-01A0-16D7-174FA74D9B9E}"/>
              </a:ext>
            </a:extLst>
          </p:cNvPr>
          <p:cNvSpPr/>
          <p:nvPr/>
        </p:nvSpPr>
        <p:spPr>
          <a:xfrm>
            <a:off x="5172075" y="4932367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18501-00E2-2BBF-A5DE-D886AFB6BAD9}"/>
              </a:ext>
            </a:extLst>
          </p:cNvPr>
          <p:cNvSpPr txBox="1"/>
          <p:nvPr/>
        </p:nvSpPr>
        <p:spPr>
          <a:xfrm>
            <a:off x="5129213" y="4936181"/>
            <a:ext cx="923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accent2"/>
                </a:solidFill>
              </a:rPr>
              <a:t>Oldpark_E4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733F04-4FB4-495F-3ACE-3360269393E2}"/>
              </a:ext>
            </a:extLst>
          </p:cNvPr>
          <p:cNvSpPr/>
          <p:nvPr/>
        </p:nvSpPr>
        <p:spPr>
          <a:xfrm>
            <a:off x="3281363" y="6238492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246C9-B30D-453B-A115-F4A821CE71BA}"/>
              </a:ext>
            </a:extLst>
          </p:cNvPr>
          <p:cNvSpPr txBox="1"/>
          <p:nvPr/>
        </p:nvSpPr>
        <p:spPr>
          <a:xfrm>
            <a:off x="3600451" y="6120501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1AB23-57F5-4897-3C85-6E781C9010C3}"/>
              </a:ext>
            </a:extLst>
          </p:cNvPr>
          <p:cNvSpPr txBox="1"/>
          <p:nvPr/>
        </p:nvSpPr>
        <p:spPr>
          <a:xfrm>
            <a:off x="5828109" y="4361061"/>
            <a:ext cx="9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750AC-DC35-CB5D-3158-D9494DDD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95" y="2008147"/>
            <a:ext cx="5907536" cy="41029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FC0A13-CA3B-F442-CE25-04FA814B3678}"/>
              </a:ext>
            </a:extLst>
          </p:cNvPr>
          <p:cNvSpPr/>
          <p:nvPr/>
        </p:nvSpPr>
        <p:spPr>
          <a:xfrm>
            <a:off x="5919788" y="2840353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0854F5C-3451-2EDE-187E-6697718B1664}"/>
              </a:ext>
            </a:extLst>
          </p:cNvPr>
          <p:cNvSpPr/>
          <p:nvPr/>
        </p:nvSpPr>
        <p:spPr>
          <a:xfrm>
            <a:off x="5645229" y="3078029"/>
            <a:ext cx="941705" cy="246220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B5951-BF32-8EFA-D361-85EAFC38E612}"/>
              </a:ext>
            </a:extLst>
          </p:cNvPr>
          <p:cNvSpPr txBox="1"/>
          <p:nvPr/>
        </p:nvSpPr>
        <p:spPr>
          <a:xfrm>
            <a:off x="5648325" y="3096919"/>
            <a:ext cx="941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Rowallane_A2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5370E-1724-0CFC-CABE-434498D1F1BD}"/>
              </a:ext>
            </a:extLst>
          </p:cNvPr>
          <p:cNvSpPr txBox="1"/>
          <p:nvPr/>
        </p:nvSpPr>
        <p:spPr>
          <a:xfrm>
            <a:off x="5172075" y="315316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68F81-36AD-9571-395E-1B14E05ACD49}"/>
              </a:ext>
            </a:extLst>
          </p:cNvPr>
          <p:cNvSpPr txBox="1"/>
          <p:nvPr/>
        </p:nvSpPr>
        <p:spPr>
          <a:xfrm>
            <a:off x="4605656" y="378831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B97D36-2B7F-47AB-2657-006705D97422}"/>
              </a:ext>
            </a:extLst>
          </p:cNvPr>
          <p:cNvSpPr txBox="1"/>
          <p:nvPr/>
        </p:nvSpPr>
        <p:spPr>
          <a:xfrm>
            <a:off x="5329556" y="415857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D6DA0-4E59-7B2A-E2BE-6C0BC9B69D87}"/>
              </a:ext>
            </a:extLst>
          </p:cNvPr>
          <p:cNvSpPr txBox="1"/>
          <p:nvPr/>
        </p:nvSpPr>
        <p:spPr>
          <a:xfrm>
            <a:off x="5828269" y="475886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A398C4-AD6F-1541-6593-E4D680F304E6}"/>
              </a:ext>
            </a:extLst>
          </p:cNvPr>
          <p:cNvSpPr txBox="1"/>
          <p:nvPr/>
        </p:nvSpPr>
        <p:spPr>
          <a:xfrm>
            <a:off x="4707891" y="437350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B3</a:t>
            </a:r>
          </a:p>
        </p:txBody>
      </p:sp>
      <p:sp>
        <p:nvSpPr>
          <p:cNvPr id="23" name="TextBox 22" hidden="1">
            <a:extLst>
              <a:ext uri="{FF2B5EF4-FFF2-40B4-BE49-F238E27FC236}">
                <a16:creationId xmlns:a16="http://schemas.microsoft.com/office/drawing/2014/main" id="{47D9D8BD-5248-14E1-2FD7-2B3A54FFBD3F}"/>
              </a:ext>
            </a:extLst>
          </p:cNvPr>
          <p:cNvSpPr txBox="1"/>
          <p:nvPr/>
        </p:nvSpPr>
        <p:spPr>
          <a:xfrm>
            <a:off x="5275263" y="359985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52E54-B62E-E886-8014-8192FA75A945}"/>
              </a:ext>
            </a:extLst>
          </p:cNvPr>
          <p:cNvSpPr txBox="1"/>
          <p:nvPr/>
        </p:nvSpPr>
        <p:spPr>
          <a:xfrm>
            <a:off x="5215255" y="365028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51780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21D9-FD90-2207-0640-87975F25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08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Profiles of DZ Rowallane_A2 compared to urban DZs of Rowallane_A1, A3, B2, B1, B3, B4)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38646-2BB5-65C6-DB49-D9F3B06D9649}"/>
              </a:ext>
            </a:extLst>
          </p:cNvPr>
          <p:cNvSpPr txBox="1"/>
          <p:nvPr/>
        </p:nvSpPr>
        <p:spPr>
          <a:xfrm>
            <a:off x="1837691" y="6229984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CE0C9-D7C7-AA47-550A-62332BC2D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428644"/>
              </p:ext>
            </p:extLst>
          </p:nvPr>
        </p:nvGraphicFramePr>
        <p:xfrm>
          <a:off x="1543051" y="1981200"/>
          <a:ext cx="9118284" cy="399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18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4CAE-5F1F-C393-82D6-B5E4F680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70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Comparison – School community, School DZ, and DZs in surrounding urban area of School DZ Rowallane_A2)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0BA25D-B86E-979E-7432-F64CA3E6C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700971"/>
              </p:ext>
            </p:extLst>
          </p:nvPr>
        </p:nvGraphicFramePr>
        <p:xfrm>
          <a:off x="0" y="2550515"/>
          <a:ext cx="4572000" cy="38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B668E1-329C-0C46-FBA2-1DE7D4E71A54}"/>
              </a:ext>
            </a:extLst>
          </p:cNvPr>
          <p:cNvSpPr txBox="1"/>
          <p:nvPr/>
        </p:nvSpPr>
        <p:spPr>
          <a:xfrm>
            <a:off x="1407160" y="2364660"/>
            <a:ext cx="175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274BE-E31A-A6C0-1EE5-F92DB2D83E79}"/>
              </a:ext>
            </a:extLst>
          </p:cNvPr>
          <p:cNvSpPr txBox="1"/>
          <p:nvPr/>
        </p:nvSpPr>
        <p:spPr>
          <a:xfrm>
            <a:off x="640080" y="180848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1DC73-195A-1520-697E-DCF3E3C049E4}"/>
              </a:ext>
            </a:extLst>
          </p:cNvPr>
          <p:cNvSpPr txBox="1"/>
          <p:nvPr/>
        </p:nvSpPr>
        <p:spPr>
          <a:xfrm>
            <a:off x="7213602" y="1713117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Community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762BE6C-CA88-5C79-DF55-37831B431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423269"/>
              </p:ext>
            </p:extLst>
          </p:nvPr>
        </p:nvGraphicFramePr>
        <p:xfrm>
          <a:off x="3740032" y="2048397"/>
          <a:ext cx="4940535" cy="437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35BC9B5-1F94-C8BB-DEEB-3BD2E8F2A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9214"/>
              </p:ext>
            </p:extLst>
          </p:nvPr>
        </p:nvGraphicFramePr>
        <p:xfrm>
          <a:off x="7447280" y="2288273"/>
          <a:ext cx="4744720" cy="411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83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622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HS - Rowallane_A2</vt:lpstr>
      <vt:lpstr>School Pupil Numbers </vt:lpstr>
      <vt:lpstr>School Pupil Numbers by Religion</vt:lpstr>
      <vt:lpstr>Religion – comparison of geographies</vt:lpstr>
      <vt:lpstr>Religion – comparison of geographies (‘Protestant’ and ‘Other Christian’ categories)</vt:lpstr>
      <vt:lpstr>Religion (Data Zone for School) – Rowallane_A2 N=758 people</vt:lpstr>
      <vt:lpstr>Religion – Urban (mean population density = 22.9/ha)  (Data Zones ≤0.5mile to the west of Rowallane_A2. Includes Rowallane_A1, A3, B1, B2, B3, and B4.)</vt:lpstr>
      <vt:lpstr>Religion – Profiles of DZ Rowallane_A2 compared to urban DZs of Rowallane_A1, A3, B2, B1, B3, B4) </vt:lpstr>
      <vt:lpstr>Comparison – School community, School DZ, and DZs in surrounding urban area of School DZ Rowallane_A2) </vt:lpstr>
      <vt:lpstr>Religion – Rural (mean population density = 0.4/ha)  (Data Zones of surrounding rural area, within approx. 5-mile of Rowallane_A2. Includes Rowallane_C1, C2, C3, and E4.)</vt:lpstr>
      <vt:lpstr>Religion – Profiles of DZ Rowallane_A2 compared to boundary DZs of Rowallane_A2, C1, C2, C3, and E4 </vt:lpstr>
      <vt:lpstr>Comparison – School community, School DZ, and DZs in surrounding rural area of School DZ Rowallane_A2) </vt:lpstr>
      <vt:lpstr>Comparison – School community, School DZ, and DZs in surrounding urban/rural area of School DZ Rowallane_A2) </vt:lpstr>
      <vt:lpstr>Distance to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Larne High School- Coast Road_E5</dc:title>
  <dc:creator>Janice McConnell</dc:creator>
  <cp:lastModifiedBy>Janice McConnell</cp:lastModifiedBy>
  <cp:revision>139</cp:revision>
  <dcterms:created xsi:type="dcterms:W3CDTF">2023-12-19T17:44:24Z</dcterms:created>
  <dcterms:modified xsi:type="dcterms:W3CDTF">2024-05-07T13:58:18Z</dcterms:modified>
</cp:coreProperties>
</file>