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-414dh-999186\Users\McConnellJ1\Documents\Schools%20MB\Saintfield%20HS\Saintfield%20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-414dh-999186\Users\McConnellJ1\Documents\Schools%20MB\Saintfield%20HS\Saintfield%20H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5743657042872"/>
          <c:y val="4.2840699027352658E-2"/>
          <c:w val="0.58215179352580926"/>
          <c:h val="0.69064033222170673"/>
        </c:manualLayout>
      </c:layout>
      <c:pieChart>
        <c:varyColors val="1"/>
        <c:ser>
          <c:idx val="0"/>
          <c:order val="0"/>
          <c:tx>
            <c:strRef>
              <c:f>Sheet2!$A$32</c:f>
              <c:strCache>
                <c:ptCount val="1"/>
                <c:pt idx="0">
                  <c:v>2021/2022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C-4BDA-B895-76EB13C43DDC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C-4BDA-B895-76EB13C43D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C-4BDA-B895-76EB13C43DD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6FE55A75-E865-4BEC-A255-61A2EF9BFD82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7BC-4BDA-B895-76EB13C43DD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1EAF55D-D6E1-47C4-AC68-C8AE0A30BB3B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7BC-4BDA-B895-76EB13C43DD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7739E91-E6D9-4928-9B2E-D2E3C2FECAE2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7BC-4BDA-B895-76EB13C43D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Sheet2!$B$31:$D$31</c:f>
              <c:strCache>
                <c:ptCount val="3"/>
                <c:pt idx="0">
                  <c:v>Protestant</c:v>
                </c:pt>
                <c:pt idx="1">
                  <c:v>Catholic</c:v>
                </c:pt>
                <c:pt idx="2">
                  <c:v>Other</c:v>
                </c:pt>
              </c:strCache>
            </c:strRef>
          </c:cat>
          <c:val>
            <c:numRef>
              <c:f>Sheet2!$B$32:$D$32</c:f>
              <c:numCache>
                <c:formatCode>0.0</c:formatCode>
                <c:ptCount val="3"/>
                <c:pt idx="0">
                  <c:v>69.090909090909093</c:v>
                </c:pt>
                <c:pt idx="1">
                  <c:v>6.2337662337662341</c:v>
                </c:pt>
                <c:pt idx="2">
                  <c:v>24.675324675324674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BC-4BDA-B895-76EB13C43DD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587773403324583"/>
          <c:y val="0.72602918876167288"/>
          <c:w val="0.21102209098862643"/>
          <c:h val="0.219829353377902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0" dirty="0">
                <a:solidFill>
                  <a:schemeClr val="tx1"/>
                </a:solidFill>
              </a:rPr>
              <a:t>DZ</a:t>
            </a:r>
          </a:p>
        </c:rich>
      </c:tx>
      <c:layout>
        <c:manualLayout>
          <c:xMode val="edge"/>
          <c:yMode val="edge"/>
          <c:x val="0.4575332428573019"/>
          <c:y val="2.02978370816596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913861555479316"/>
          <c:y val="0.13098429440585671"/>
          <c:w val="0.53599013062350531"/>
          <c:h val="0.60461480116453414"/>
        </c:manualLayout>
      </c:layout>
      <c:pieChart>
        <c:varyColors val="1"/>
        <c:ser>
          <c:idx val="0"/>
          <c:order val="0"/>
          <c:tx>
            <c:strRef>
              <c:f>Sheet2!$AX$22</c:f>
              <c:strCache>
                <c:ptCount val="1"/>
                <c:pt idx="0">
                  <c:v>DZ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8E-4B64-A92A-C4C786F6C2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8E-4B64-A92A-C4C786F6C2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B8E-4B64-A92A-C4C786F6C2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B8E-4B64-A92A-C4C786F6C2A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B8E-4B64-A92A-C4C786F6C2A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6AE5DAC3-003D-40F1-907C-DAFC276E47E8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B8E-4B64-A92A-C4C786F6C2A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B0227DF-5623-4EB1-B18A-1EDE271DD69E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B8E-4B64-A92A-C4C786F6C2A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594ED0A-330B-4842-8D37-20B82F4F37F5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B8E-4B64-A92A-C4C786F6C2A7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7D52813-E357-4AD5-AF55-7F9FAE07DAC6}" type="VALUE">
                      <a:rPr lang="en-US" sz="1200" smtClean="0"/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B8E-4B64-A92A-C4C786F6C2A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8CC418A-4AF3-4177-96A0-CCF4F3A59C58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B8E-4B64-A92A-C4C786F6C2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Sheet2!$AW$23:$AW$27</c:f>
              <c:strCache>
                <c:ptCount val="5"/>
                <c:pt idx="0">
                  <c:v>Catholic</c:v>
                </c:pt>
                <c:pt idx="1">
                  <c:v>Protestant</c:v>
                </c:pt>
                <c:pt idx="2">
                  <c:v>Other Christian (incl Christian-related)</c:v>
                </c:pt>
                <c:pt idx="3">
                  <c:v>Other religions</c:v>
                </c:pt>
                <c:pt idx="4">
                  <c:v>No religion/not stated</c:v>
                </c:pt>
              </c:strCache>
            </c:strRef>
          </c:cat>
          <c:val>
            <c:numRef>
              <c:f>Sheet2!$AX$23:$AX$27</c:f>
              <c:numCache>
                <c:formatCode>0.0</c:formatCode>
                <c:ptCount val="5"/>
                <c:pt idx="0">
                  <c:v>29.287598944591032</c:v>
                </c:pt>
                <c:pt idx="1">
                  <c:v>36.41160949868074</c:v>
                </c:pt>
                <c:pt idx="2">
                  <c:v>8.7071240105540895</c:v>
                </c:pt>
                <c:pt idx="3">
                  <c:v>0.65963060686015829</c:v>
                </c:pt>
                <c:pt idx="4">
                  <c:v>24.934036939313984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B8E-4B64-A92A-C4C786F6C2A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690217759817509"/>
          <c:y val="0.75347489152986558"/>
          <c:w val="0.45986517654464554"/>
          <c:h val="0.246525108470134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b="1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dirty="0">
                <a:solidFill>
                  <a:schemeClr val="tx1"/>
                </a:solidFill>
              </a:rPr>
              <a:t>DZs surrounding the school</a:t>
            </a:r>
          </a:p>
        </c:rich>
      </c:tx>
      <c:layout>
        <c:manualLayout>
          <c:xMode val="edge"/>
          <c:yMode val="edge"/>
          <c:x val="0.23642097514493088"/>
          <c:y val="1.33390874977253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806412959157877"/>
          <c:y val="0.10192198926872932"/>
          <c:w val="0.56512136602759844"/>
          <c:h val="0.6558242471634920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7DF-497E-9992-6D5878FEBB0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7DF-497E-9992-6D5878FEBB0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7DF-497E-9992-6D5878FEBB0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7DF-497E-9992-6D5878FEBB0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7DF-497E-9992-6D5878FEBB0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5A54174-2DBD-4699-B5C7-0109D8BAA547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7DF-497E-9992-6D5878FEBB0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198AF88-7EAA-4C1A-B7D8-6F761E054DA5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7DF-497E-9992-6D5878FEBB0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44ADEC8-3860-4532-A6C6-B06A6442448D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7DF-497E-9992-6D5878FEBB0E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5E3D284-1014-4649-80A4-220F5B9F0C78}" type="VALUE">
                      <a:rPr lang="en-US" smtClean="0"/>
                      <a:pPr>
                        <a:defRPr sz="1200" b="1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7DF-497E-9992-6D5878FEBB0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5499C31-D9CC-4669-9DDF-D40EE84E22D3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7DF-497E-9992-6D5878FEBB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Sheet2!$FY$23:$FY$27</c:f>
              <c:strCache>
                <c:ptCount val="5"/>
                <c:pt idx="0">
                  <c:v>Catholic</c:v>
                </c:pt>
                <c:pt idx="1">
                  <c:v>Protestant</c:v>
                </c:pt>
                <c:pt idx="2">
                  <c:v>Other Christian (incl Christian-related)</c:v>
                </c:pt>
                <c:pt idx="3">
                  <c:v>Other religions</c:v>
                </c:pt>
                <c:pt idx="4">
                  <c:v>No religion/not stated</c:v>
                </c:pt>
              </c:strCache>
            </c:strRef>
          </c:cat>
          <c:val>
            <c:numRef>
              <c:f>Sheet2!$GL$23:$GL$27</c:f>
              <c:numCache>
                <c:formatCode>0.0</c:formatCode>
                <c:ptCount val="5"/>
                <c:pt idx="0">
                  <c:v>22.565320665083135</c:v>
                </c:pt>
                <c:pt idx="1">
                  <c:v>43.32176137401791</c:v>
                </c:pt>
                <c:pt idx="2">
                  <c:v>9.8848894573360138</c:v>
                </c:pt>
                <c:pt idx="3">
                  <c:v>0.42024483829709486</c:v>
                </c:pt>
                <c:pt idx="4">
                  <c:v>23.807783665265848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7DF-497E-9992-6D5878FEBB0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156069979888883"/>
          <c:y val="0.7680091531585449"/>
          <c:w val="0.52309072161434367"/>
          <c:h val="0.23199084684145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6750D-9EC9-27D0-2576-32452017C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D2A8F7-7708-903F-C313-DB174299A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20156-A3D1-5C53-AD1F-283DB50C2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1C095-56F0-6AA7-370E-A27581D33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68C7E-9DD3-6EC2-3392-99308F4D1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00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5EAA-7555-9FC1-7732-BA1E42ED3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BA4D6-917E-1B60-3F51-AFB6EBBF1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E485E-7C87-C07C-C7C8-2218AC858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D3CE5-D55E-4CB1-0297-FE4474C4D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25F46-2B8F-D7D7-7900-288024E58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9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7E26EF-F20B-2D66-0511-42CA45669D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9EB9CC-B565-6E3A-BBBA-0411D1854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325A2-3CE5-D9D7-78BF-12CFEF83D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45C84-3E76-0531-D0E7-80A52FF8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C485D-F3A1-7C62-00D4-B41D3E55F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4CEC5-B335-259B-1854-2BF53E28D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577D8-8D0E-B763-A2AD-E293E54E5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AB5FC-54AF-6CB3-7374-947BB5EDD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B06DA-7674-8D10-48CE-C4648A1BE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B27E8-069F-E5A5-D451-880B5AB0D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992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F0E98-8A4A-C8E6-76A2-A4DBAF0FE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43ECC-2C8E-50F9-5364-3D2FA1DDC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53316-43C9-7F58-DB8C-68F71E515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A0819-9524-2491-F2EA-2097EF7B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32A76-E078-CE10-1FDD-660D16C3D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53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E9464-6AE6-2965-0AE7-71846DD36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FFCDB-30C3-AF10-F2A9-449FEE19AA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81E80-B96F-BE5D-39BA-02E40EA2A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A9A0F-252B-5CB4-8B54-37AC59F60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CA7DC-8009-0B0F-0435-F245EE729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3024D-B0F6-0A24-D7FC-EA9926497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63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2BBDE-F062-A23B-647F-AEE7B93F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2A413-543A-5713-514F-D4417BF2A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E977B-AED9-0564-5B80-3DD27BAC1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5FC9B-AADB-D9CF-603D-6E8BC5C41E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03922F-BB8A-769F-2CBD-0F70C36B6C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93628B-7FC7-33AC-670A-352A89E0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20E050-302A-2A38-DF61-07368CF10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FAD8BC-73FB-DD59-2DA3-0E22EFF7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19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340CA-6E9A-5668-3BD0-FF2769900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7AFC9F-D48E-4099-3D33-1E15DC135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AF19-643F-4AD5-AE9E-8F16A536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786F3-6031-4E3A-F3B1-40C676DFF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0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73B09F-3761-B564-9E44-23F0EA491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2C73C4-FD5B-2A52-6BD2-908913B91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9EC03-A70D-BA1F-2C57-185F1C913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7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2D10B-89AB-9925-E8D9-1183222CF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1709-9629-3A49-EF11-E9E2072A2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5B825-DF2A-4659-0197-BB12974A5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6988-43A1-388B-1DAD-FD2FB46F2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DD98A-3DEE-4A3D-A579-BFFE1AAE4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24426-F351-9761-9731-F5AD0DC9F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5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0E587-A142-60F7-0D2B-F4170D26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779D4C-8EE2-6AB4-554A-86649CD6EB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547815-15F6-1335-7283-3E9A28784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2F7D9-D278-0B34-5CB2-A50CFCA59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2862C-B2F2-9A56-8263-343A502E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16154-46D9-3A52-BC47-C4B367235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72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EA5C67-45C2-25A0-5C27-D2742AFC2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F18C4-0D4B-2637-4DE4-1B2E0D484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80F82-1CE7-49D5-2CB9-0E1169991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C2614-867B-4EE7-B16C-77AAC898F219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F7A88-77F5-4393-6E82-507C1C2795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A2B18-7379-E4BF-5D9A-6585D368F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784E9-081D-405C-8E4A-F68828A3D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87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hyperlink" Target="https://build.nisra.gov.uk/en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xplore.nisra.gov.uk/area-explorer-2021/" TargetMode="External"/><Relationship Id="rId5" Type="http://schemas.openxmlformats.org/officeDocument/2006/relationships/hyperlink" Target="https://www.education-ni.gov.uk/services/schools-plus" TargetMode="Externa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DC218-6C8D-9A5E-C87D-A80D8A849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C1997-5127-5C7E-62C0-04F4D974A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27026"/>
            <a:ext cx="11353800" cy="752094"/>
          </a:xfrm>
        </p:spPr>
        <p:txBody>
          <a:bodyPr>
            <a:normAutofit/>
          </a:bodyPr>
          <a:lstStyle/>
          <a:p>
            <a:r>
              <a:rPr lang="en-GB" sz="2800" dirty="0"/>
              <a:t>Comparison of school community, school DZ, and DZs surrounding the school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24E0923-29C1-8F8F-F5FC-A97CD54E07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003579"/>
              </p:ext>
            </p:extLst>
          </p:nvPr>
        </p:nvGraphicFramePr>
        <p:xfrm>
          <a:off x="-81279" y="1894873"/>
          <a:ext cx="4572000" cy="38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35C583A-316C-3628-DB47-E2339FFA4ED3}"/>
              </a:ext>
            </a:extLst>
          </p:cNvPr>
          <p:cNvSpPr txBox="1"/>
          <p:nvPr/>
        </p:nvSpPr>
        <p:spPr>
          <a:xfrm>
            <a:off x="1296552" y="1594376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FE5414-BEBD-E5A7-5FFA-79552F00F756}"/>
              </a:ext>
            </a:extLst>
          </p:cNvPr>
          <p:cNvSpPr txBox="1"/>
          <p:nvPr/>
        </p:nvSpPr>
        <p:spPr>
          <a:xfrm>
            <a:off x="1264921" y="1194951"/>
            <a:ext cx="245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School Community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AB4195-8EA6-3739-42F9-43E5C57D2857}"/>
              </a:ext>
            </a:extLst>
          </p:cNvPr>
          <p:cNvSpPr txBox="1"/>
          <p:nvPr/>
        </p:nvSpPr>
        <p:spPr>
          <a:xfrm>
            <a:off x="7238999" y="1176418"/>
            <a:ext cx="245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 Community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F469E4A6-8638-DB66-6F4B-8253A57BC0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287519"/>
              </p:ext>
            </p:extLst>
          </p:nvPr>
        </p:nvGraphicFramePr>
        <p:xfrm>
          <a:off x="3740031" y="1439802"/>
          <a:ext cx="4940535" cy="4379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EF3BD37-E40A-01CA-FE33-E7987B0398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124785"/>
              </p:ext>
            </p:extLst>
          </p:nvPr>
        </p:nvGraphicFramePr>
        <p:xfrm>
          <a:off x="7701281" y="1545750"/>
          <a:ext cx="4719319" cy="4066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FD012702-F74D-DF5E-2E30-88E25A1E6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6552" y="5942146"/>
            <a:ext cx="243361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n-GB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Source: School Census Data</a:t>
            </a:r>
          </a:p>
          <a:p>
            <a:r>
              <a:rPr lang="en-GB" sz="1400" u="sng" kern="100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  <a:hlinkClick r:id="rId5"/>
              </a:rPr>
              <a:t>Schools Plus</a:t>
            </a:r>
            <a:endParaRPr lang="en-GB" sz="1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1D165B18-34FF-6FD9-9109-5257EE4A7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597" y="5949962"/>
            <a:ext cx="2612573" cy="736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n-GB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Source: Population Census Data</a:t>
            </a:r>
          </a:p>
          <a:p>
            <a:r>
              <a:rPr lang="en-GB" sz="1400" u="sng" kern="100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  <a:hlinkClick r:id="rId6"/>
              </a:rPr>
              <a:t>Census Area Explorer</a:t>
            </a:r>
            <a:endParaRPr lang="en-GB" sz="1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1400" u="sng" kern="100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NISRA FTB</a:t>
            </a:r>
            <a:endParaRPr lang="en-GB" sz="1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DC98B91F-1CBC-ADB7-BA01-6C1157684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825" y="5949962"/>
            <a:ext cx="2612573" cy="736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n-GB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Source: Population Census Data</a:t>
            </a:r>
          </a:p>
          <a:p>
            <a:r>
              <a:rPr lang="en-GB" sz="1400" u="sng" kern="100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  <a:hlinkClick r:id="rId6"/>
              </a:rPr>
              <a:t>Census Area Explorer</a:t>
            </a:r>
            <a:endParaRPr lang="en-GB" sz="1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1400" u="sng" kern="100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NISRA FTB</a:t>
            </a:r>
            <a:endParaRPr lang="en-GB" sz="1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967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76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Comparison of school community, school DZ, and DZs surrounding the school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school community, school DZ, and DZs surrounding the school</dc:title>
  <dc:creator>Janice McConnell</dc:creator>
  <cp:lastModifiedBy>Janice McConnell</cp:lastModifiedBy>
  <cp:revision>1</cp:revision>
  <dcterms:created xsi:type="dcterms:W3CDTF">2024-05-13T12:41:57Z</dcterms:created>
  <dcterms:modified xsi:type="dcterms:W3CDTF">2024-05-13T12:51:45Z</dcterms:modified>
</cp:coreProperties>
</file>