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3" r:id="rId4"/>
    <p:sldId id="258" r:id="rId5"/>
    <p:sldId id="268" r:id="rId6"/>
    <p:sldId id="259" r:id="rId7"/>
    <p:sldId id="266" r:id="rId8"/>
    <p:sldId id="270" r:id="rId9"/>
    <p:sldId id="260" r:id="rId10"/>
    <p:sldId id="263" r:id="rId11"/>
    <p:sldId id="262" r:id="rId12"/>
    <p:sldId id="264" r:id="rId13"/>
    <p:sldId id="265" r:id="rId14"/>
    <p:sldId id="267" r:id="rId15"/>
    <p:sldId id="27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Community%20Profiling\Toolkit\Worked%20examples\Community%20Profile\Excel%203%20Derry_Londonderry\Derry_Londonder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Age Population'!$A$33</c:f>
              <c:strCache>
                <c:ptCount val="1"/>
                <c:pt idx="0">
                  <c:v>0-4yrs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CAEAFE0-E2D9-420A-800B-701697D967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ADC-4517-A8DC-C74AA8B7A4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2DBBAF-803E-4A53-804B-725C2A6EE66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ADC-4517-A8DC-C74AA8B7A4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DA5EA8-AD5E-4EEE-BF24-C71C0D1D176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ADC-4517-A8DC-C74AA8B7A4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9414A4-9943-45C6-9AE6-F34F3EFEA79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ADC-4517-A8DC-C74AA8B7A4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7A443E9-3A08-404F-A05F-AF96FE1BD47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ADC-4517-A8DC-C74AA8B7A4D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D5812DB-F246-4EB4-90A5-1533707F69A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ADC-4517-A8DC-C74AA8B7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Population'!$B$32:$G$32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'School Age Population'!$B$33:$G$33</c:f>
              <c:numCache>
                <c:formatCode>0.0</c:formatCode>
                <c:ptCount val="6"/>
                <c:pt idx="0">
                  <c:v>24.882985258656689</c:v>
                </c:pt>
                <c:pt idx="1">
                  <c:v>24.5548310988538</c:v>
                </c:pt>
                <c:pt idx="2">
                  <c:v>24.646523596042126</c:v>
                </c:pt>
                <c:pt idx="3">
                  <c:v>25.955167066121525</c:v>
                </c:pt>
                <c:pt idx="4">
                  <c:v>28.649386084583899</c:v>
                </c:pt>
                <c:pt idx="5">
                  <c:v>26.315789473684209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'School Age Population'!$B$27:$G$27</c15:f>
                <c15:dlblRangeCache>
                  <c:ptCount val="6"/>
                  <c:pt idx="0">
                    <c:v>113820</c:v>
                  </c:pt>
                  <c:pt idx="1">
                    <c:v>15403</c:v>
                  </c:pt>
                  <c:pt idx="2">
                    <c:v>9291</c:v>
                  </c:pt>
                  <c:pt idx="3">
                    <c:v>1841</c:v>
                  </c:pt>
                  <c:pt idx="4">
                    <c:v>210</c:v>
                  </c:pt>
                  <c:pt idx="5">
                    <c:v>45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1ADC-4517-A8DC-C74AA8B7A4D0}"/>
            </c:ext>
          </c:extLst>
        </c:ser>
        <c:ser>
          <c:idx val="1"/>
          <c:order val="1"/>
          <c:tx>
            <c:strRef>
              <c:f>'School Age Population'!$A$34</c:f>
              <c:strCache>
                <c:ptCount val="1"/>
                <c:pt idx="0">
                  <c:v>5-11yrs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C147A7-FE59-477F-A252-04BB28DA639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ADC-4517-A8DC-C74AA8B7A4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29E525-C007-48B8-921E-DC48AA30642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ADC-4517-A8DC-C74AA8B7A4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ECC2B1-07E3-45D6-9110-E5EBF4E0339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ADC-4517-A8DC-C74AA8B7A4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FA589D7-090E-4E6F-B612-24EAC100090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ADC-4517-A8DC-C74AA8B7A4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E08E792-0F65-4402-B013-701FEE53D3B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ADC-4517-A8DC-C74AA8B7A4D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527848A-BF63-46A2-8B01-6DB66682F52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ADC-4517-A8DC-C74AA8B7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Population'!$B$32:$G$32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'School Age Population'!$B$34:$G$34</c:f>
              <c:numCache>
                <c:formatCode>0.0</c:formatCode>
                <c:ptCount val="6"/>
                <c:pt idx="0">
                  <c:v>38.467844720727733</c:v>
                </c:pt>
                <c:pt idx="1">
                  <c:v>38.632849240383237</c:v>
                </c:pt>
                <c:pt idx="2">
                  <c:v>38.358490065522453</c:v>
                </c:pt>
                <c:pt idx="3">
                  <c:v>38.742422106301987</c:v>
                </c:pt>
                <c:pt idx="4">
                  <c:v>35.607094133697139</c:v>
                </c:pt>
                <c:pt idx="5">
                  <c:v>38.596491228070171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'School Age Population'!$B$28:$G$28</c15:f>
                <c15:dlblRangeCache>
                  <c:ptCount val="6"/>
                  <c:pt idx="0">
                    <c:v>175960</c:v>
                  </c:pt>
                  <c:pt idx="1">
                    <c:v>24234</c:v>
                  </c:pt>
                  <c:pt idx="2">
                    <c:v>14460</c:v>
                  </c:pt>
                  <c:pt idx="3">
                    <c:v>2748</c:v>
                  </c:pt>
                  <c:pt idx="4">
                    <c:v>261</c:v>
                  </c:pt>
                  <c:pt idx="5">
                    <c:v>66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1ADC-4517-A8DC-C74AA8B7A4D0}"/>
            </c:ext>
          </c:extLst>
        </c:ser>
        <c:ser>
          <c:idx val="2"/>
          <c:order val="2"/>
          <c:tx>
            <c:strRef>
              <c:f>'School Age Population'!$A$35</c:f>
              <c:strCache>
                <c:ptCount val="1"/>
                <c:pt idx="0">
                  <c:v>12-18yrs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EED757-888B-439C-96B0-A62AB2FFE52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1ADC-4517-A8DC-C74AA8B7A4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1987B5-B01B-4035-B247-C6080B8A9C5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ADC-4517-A8DC-C74AA8B7A4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10E6E9-3884-4B4B-AC87-8F4DAD913AD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ADC-4517-A8DC-C74AA8B7A4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A6D89B0-2106-4F54-98AC-13F7B7FC4F9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ADC-4517-A8DC-C74AA8B7A4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380409-9732-4AB1-AC85-D625D1FC5ED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ADC-4517-A8DC-C74AA8B7A4D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F6CBFE3-6A9E-47CA-BFB0-A21F045534A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ADC-4517-A8DC-C74AA8B7A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Age Population'!$B$32:$G$32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'School Age Population'!$B$35:$G$35</c:f>
              <c:numCache>
                <c:formatCode>0.0</c:formatCode>
                <c:ptCount val="6"/>
                <c:pt idx="0">
                  <c:v>36.649170020615578</c:v>
                </c:pt>
                <c:pt idx="1">
                  <c:v>36.812319660762967</c:v>
                </c:pt>
                <c:pt idx="2">
                  <c:v>36.994986338435417</c:v>
                </c:pt>
                <c:pt idx="3">
                  <c:v>35.302410827576487</c:v>
                </c:pt>
                <c:pt idx="4">
                  <c:v>35.743519781718966</c:v>
                </c:pt>
                <c:pt idx="5">
                  <c:v>35.087719298245609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'School Age Population'!$B$29:$G$29</c15:f>
                <c15:dlblRangeCache>
                  <c:ptCount val="6"/>
                  <c:pt idx="0">
                    <c:v>167641</c:v>
                  </c:pt>
                  <c:pt idx="1">
                    <c:v>23092</c:v>
                  </c:pt>
                  <c:pt idx="2">
                    <c:v>13946</c:v>
                  </c:pt>
                  <c:pt idx="3">
                    <c:v>2504</c:v>
                  </c:pt>
                  <c:pt idx="4">
                    <c:v>262</c:v>
                  </c:pt>
                  <c:pt idx="5">
                    <c:v>60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1ADC-4517-A8DC-C74AA8B7A4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9774255"/>
        <c:axId val="714377727"/>
      </c:barChart>
      <c:catAx>
        <c:axId val="16897742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377727"/>
        <c:crosses val="autoZero"/>
        <c:auto val="1"/>
        <c:lblAlgn val="ctr"/>
        <c:lblOffset val="100"/>
        <c:noMultiLvlLbl val="0"/>
      </c:catAx>
      <c:valAx>
        <c:axId val="71437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77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'Health Condition-mental health'!$A$10</c:f>
              <c:strCache>
                <c:ptCount val="1"/>
                <c:pt idx="0">
                  <c:v>Has an emotional, psychological or mental health condition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'Health Condition-mental health'!$B$9:$G$9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'Health Condition-mental health'!$B$10:$G$10</c:f>
              <c:numCache>
                <c:formatCode>0.0</c:formatCode>
                <c:ptCount val="6"/>
                <c:pt idx="0">
                  <c:v>8.6765536537627899</c:v>
                </c:pt>
                <c:pt idx="1">
                  <c:v>9.2899337905879555</c:v>
                </c:pt>
                <c:pt idx="2">
                  <c:v>10.888455517525006</c:v>
                </c:pt>
                <c:pt idx="3">
                  <c:v>10.432088139094509</c:v>
                </c:pt>
                <c:pt idx="4">
                  <c:v>7.3430714567706277</c:v>
                </c:pt>
                <c:pt idx="5">
                  <c:v>5.0793650793650791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7-4CFE-9FDE-602128B4D954}"/>
            </c:ext>
          </c:extLst>
        </c:ser>
        <c:ser>
          <c:idx val="1"/>
          <c:order val="1"/>
          <c:tx>
            <c:strRef>
              <c:f>'Health Condition-mental health'!$A$11</c:f>
              <c:strCache>
                <c:ptCount val="1"/>
                <c:pt idx="0">
                  <c:v>Does not have an emotional, psychological or mental health condition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'Health Condition-mental health'!$B$9:$G$9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'Health Condition-mental health'!$B$11:$G$11</c:f>
              <c:numCache>
                <c:formatCode>0.0</c:formatCode>
                <c:ptCount val="6"/>
                <c:pt idx="0">
                  <c:v>91.323446346237219</c:v>
                </c:pt>
                <c:pt idx="1">
                  <c:v>90.710066209412048</c:v>
                </c:pt>
                <c:pt idx="2">
                  <c:v>89.111544482474997</c:v>
                </c:pt>
                <c:pt idx="3">
                  <c:v>89.567911860905497</c:v>
                </c:pt>
                <c:pt idx="4">
                  <c:v>92.656928543229384</c:v>
                </c:pt>
                <c:pt idx="5">
                  <c:v>94.92063492063491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7-4CFE-9FDE-602128B4D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410880"/>
        <c:axId val="184535520"/>
      </c:barChart>
      <c:catAx>
        <c:axId val="1804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35520"/>
        <c:crosses val="autoZero"/>
        <c:auto val="1"/>
        <c:lblAlgn val="ctr"/>
        <c:lblOffset val="100"/>
        <c:noMultiLvlLbl val="0"/>
      </c:catAx>
      <c:valAx>
        <c:axId val="18453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868697333885892E-3"/>
          <c:y val="0.86594322768477472"/>
          <c:w val="0.99331313026661139"/>
          <c:h val="0.12956022960365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'Household Tenure'!$A$12</c:f>
              <c:strCache>
                <c:ptCount val="1"/>
                <c:pt idx="0">
                  <c:v>Owner occupied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'Household Tenure'!$B$11:$G$11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'Household Tenure'!$B$12:$G$12</c:f>
              <c:numCache>
                <c:formatCode>0.0</c:formatCode>
                <c:ptCount val="6"/>
                <c:pt idx="0">
                  <c:v>68.923011509857602</c:v>
                </c:pt>
                <c:pt idx="1">
                  <c:v>66.349461178784281</c:v>
                </c:pt>
                <c:pt idx="2">
                  <c:v>62.147498157947624</c:v>
                </c:pt>
                <c:pt idx="3">
                  <c:v>63.695918724820459</c:v>
                </c:pt>
                <c:pt idx="4">
                  <c:v>68.653770232925382</c:v>
                </c:pt>
                <c:pt idx="5">
                  <c:v>86.825396825396822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E-4760-9405-E98E818527EA}"/>
            </c:ext>
          </c:extLst>
        </c:ser>
        <c:ser>
          <c:idx val="1"/>
          <c:order val="1"/>
          <c:tx>
            <c:strRef>
              <c:f>'Household Tenure'!$A$13</c:f>
              <c:strCache>
                <c:ptCount val="1"/>
                <c:pt idx="0">
                  <c:v>Social rented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'Household Tenure'!$B$11:$G$11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'Household Tenure'!$B$13:$G$13</c:f>
              <c:numCache>
                <c:formatCode>0.0</c:formatCode>
                <c:ptCount val="6"/>
                <c:pt idx="0">
                  <c:v>12.995930363283545</c:v>
                </c:pt>
                <c:pt idx="1">
                  <c:v>15.337841905641067</c:v>
                </c:pt>
                <c:pt idx="2">
                  <c:v>20.095116886596557</c:v>
                </c:pt>
                <c:pt idx="3">
                  <c:v>14.471886495007883</c:v>
                </c:pt>
                <c:pt idx="4">
                  <c:v>0.98697196999605208</c:v>
                </c:pt>
                <c:pt idx="5">
                  <c:v>0.31746031746031744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E-4760-9405-E98E818527EA}"/>
            </c:ext>
          </c:extLst>
        </c:ser>
        <c:ser>
          <c:idx val="2"/>
          <c:order val="2"/>
          <c:tx>
            <c:strRef>
              <c:f>'Household Tenure'!$A$14</c:f>
              <c:strCache>
                <c:ptCount val="1"/>
                <c:pt idx="0">
                  <c:v>Private rented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'Household Tenure'!$B$11:$G$11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'Household Tenure'!$B$14:$G$14</c:f>
              <c:numCache>
                <c:formatCode>0.0</c:formatCode>
                <c:ptCount val="6"/>
                <c:pt idx="0">
                  <c:v>16.372002519146687</c:v>
                </c:pt>
                <c:pt idx="1">
                  <c:v>16.645461660412192</c:v>
                </c:pt>
                <c:pt idx="2">
                  <c:v>15.983655971598902</c:v>
                </c:pt>
                <c:pt idx="3">
                  <c:v>20.413382378700298</c:v>
                </c:pt>
                <c:pt idx="4">
                  <c:v>29.885511251480455</c:v>
                </c:pt>
                <c:pt idx="5">
                  <c:v>12.380952380952381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2E-4760-9405-E98E818527EA}"/>
            </c:ext>
          </c:extLst>
        </c:ser>
        <c:ser>
          <c:idx val="3"/>
          <c:order val="3"/>
          <c:tx>
            <c:strRef>
              <c:f>'Household Tenure'!$A$15</c:f>
              <c:strCache>
                <c:ptCount val="1"/>
                <c:pt idx="0">
                  <c:v>Lives rent free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'Household Tenure'!$B$11:$G$11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'Household Tenure'!$B$15:$G$15</c:f>
              <c:numCache>
                <c:formatCode>0.0</c:formatCode>
                <c:ptCount val="6"/>
                <c:pt idx="0">
                  <c:v>1.7090556077121695</c:v>
                </c:pt>
                <c:pt idx="1">
                  <c:v>1.667235255162449</c:v>
                </c:pt>
                <c:pt idx="2">
                  <c:v>1.7737289838569228</c:v>
                </c:pt>
                <c:pt idx="3">
                  <c:v>1.418812401471361</c:v>
                </c:pt>
                <c:pt idx="4">
                  <c:v>0.47374654559810503</c:v>
                </c:pt>
                <c:pt idx="5">
                  <c:v>0.47619047619047622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E-4760-9405-E98E81852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398400"/>
        <c:axId val="167867744"/>
      </c:barChart>
      <c:catAx>
        <c:axId val="180398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67744"/>
        <c:crosses val="autoZero"/>
        <c:auto val="1"/>
        <c:lblAlgn val="ctr"/>
        <c:lblOffset val="100"/>
        <c:noMultiLvlLbl val="0"/>
      </c:catAx>
      <c:valAx>
        <c:axId val="1678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Industry!$B$22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Industry!$A$23:$A$37</c:f>
              <c:strCache>
                <c:ptCount val="15"/>
                <c:pt idx="0">
                  <c:v>A, B, D, E Agriculture, energy and water</c:v>
                </c:pt>
                <c:pt idx="1">
                  <c:v>C Manufacturing</c:v>
                </c:pt>
                <c:pt idx="2">
                  <c:v>F Construction</c:v>
                </c:pt>
                <c:pt idx="3">
                  <c:v>G Wholesale and retail trade; repair of motor vehicles and motor cycles</c:v>
                </c:pt>
                <c:pt idx="4">
                  <c:v>H Transport and storage</c:v>
                </c:pt>
                <c:pt idx="5">
                  <c:v>I Accommodation and food service activities</c:v>
                </c:pt>
                <c:pt idx="6">
                  <c:v>J Information and communication</c:v>
                </c:pt>
                <c:pt idx="7">
                  <c:v>K Financial and insurance activities</c:v>
                </c:pt>
                <c:pt idx="8">
                  <c:v>L Real estate activities</c:v>
                </c:pt>
                <c:pt idx="9">
                  <c:v>M Professional, scientific and technical activities</c:v>
                </c:pt>
                <c:pt idx="10">
                  <c:v>N Administrative and support service activities</c:v>
                </c:pt>
                <c:pt idx="11">
                  <c:v>O Public administration and defence; compulsory social security</c:v>
                </c:pt>
                <c:pt idx="12">
                  <c:v>P Education</c:v>
                </c:pt>
                <c:pt idx="13">
                  <c:v>Q Human health and social work activities</c:v>
                </c:pt>
                <c:pt idx="14">
                  <c:v>R, S, T, U Other</c:v>
                </c:pt>
              </c:strCache>
            </c:strRef>
          </c:cat>
          <c:val>
            <c:numRef>
              <c:f>Industry!$B$23:$B$37</c:f>
              <c:numCache>
                <c:formatCode>0.0</c:formatCode>
                <c:ptCount val="15"/>
                <c:pt idx="0">
                  <c:v>3.9045818832770971</c:v>
                </c:pt>
                <c:pt idx="1">
                  <c:v>8.7474458400315633</c:v>
                </c:pt>
                <c:pt idx="2">
                  <c:v>8.4079118601350835</c:v>
                </c:pt>
                <c:pt idx="3">
                  <c:v>16.149828348673015</c:v>
                </c:pt>
                <c:pt idx="4">
                  <c:v>3.8955135112854125</c:v>
                </c:pt>
                <c:pt idx="5">
                  <c:v>4.5782323740880102</c:v>
                </c:pt>
                <c:pt idx="6">
                  <c:v>3.494974119808504</c:v>
                </c:pt>
                <c:pt idx="7">
                  <c:v>3.3799117894724442</c:v>
                </c:pt>
                <c:pt idx="8">
                  <c:v>1.0055293514936317</c:v>
                </c:pt>
                <c:pt idx="9">
                  <c:v>5.2805012336519042</c:v>
                </c:pt>
                <c:pt idx="10">
                  <c:v>3.9721824744878433</c:v>
                </c:pt>
                <c:pt idx="11">
                  <c:v>7.6762002343644191</c:v>
                </c:pt>
                <c:pt idx="12">
                  <c:v>9.0160816389021381</c:v>
                </c:pt>
                <c:pt idx="13">
                  <c:v>16.463688236437189</c:v>
                </c:pt>
                <c:pt idx="14">
                  <c:v>4.0274171038917448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0-45A1-941A-E24560B7FD2C}"/>
            </c:ext>
          </c:extLst>
        </c:ser>
        <c:ser>
          <c:idx val="1"/>
          <c:order val="1"/>
          <c:tx>
            <c:strRef>
              <c:f>Industry!$C$22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Industry!$A$23:$A$37</c:f>
              <c:strCache>
                <c:ptCount val="15"/>
                <c:pt idx="0">
                  <c:v>A, B, D, E Agriculture, energy and water</c:v>
                </c:pt>
                <c:pt idx="1">
                  <c:v>C Manufacturing</c:v>
                </c:pt>
                <c:pt idx="2">
                  <c:v>F Construction</c:v>
                </c:pt>
                <c:pt idx="3">
                  <c:v>G Wholesale and retail trade; repair of motor vehicles and motor cycles</c:v>
                </c:pt>
                <c:pt idx="4">
                  <c:v>H Transport and storage</c:v>
                </c:pt>
                <c:pt idx="5">
                  <c:v>I Accommodation and food service activities</c:v>
                </c:pt>
                <c:pt idx="6">
                  <c:v>J Information and communication</c:v>
                </c:pt>
                <c:pt idx="7">
                  <c:v>K Financial and insurance activities</c:v>
                </c:pt>
                <c:pt idx="8">
                  <c:v>L Real estate activities</c:v>
                </c:pt>
                <c:pt idx="9">
                  <c:v>M Professional, scientific and technical activities</c:v>
                </c:pt>
                <c:pt idx="10">
                  <c:v>N Administrative and support service activities</c:v>
                </c:pt>
                <c:pt idx="11">
                  <c:v>O Public administration and defence; compulsory social security</c:v>
                </c:pt>
                <c:pt idx="12">
                  <c:v>P Education</c:v>
                </c:pt>
                <c:pt idx="13">
                  <c:v>Q Human health and social work activities</c:v>
                </c:pt>
                <c:pt idx="14">
                  <c:v>R, S, T, U Other</c:v>
                </c:pt>
              </c:strCache>
            </c:strRef>
          </c:cat>
          <c:val>
            <c:numRef>
              <c:f>Industry!$C$23:$C$37</c:f>
              <c:numCache>
                <c:formatCode>0.0</c:formatCode>
                <c:ptCount val="15"/>
                <c:pt idx="0">
                  <c:v>3.96703214178432</c:v>
                </c:pt>
                <c:pt idx="1">
                  <c:v>8.4597476719735649</c:v>
                </c:pt>
                <c:pt idx="2">
                  <c:v>10.709860318413938</c:v>
                </c:pt>
                <c:pt idx="3">
                  <c:v>15.780827575848603</c:v>
                </c:pt>
                <c:pt idx="4">
                  <c:v>3.2291979573445477</c:v>
                </c:pt>
                <c:pt idx="5">
                  <c:v>5.0080729948933618</c:v>
                </c:pt>
                <c:pt idx="6">
                  <c:v>3.2526659657554822</c:v>
                </c:pt>
                <c:pt idx="7">
                  <c:v>2.91097176329228</c:v>
                </c:pt>
                <c:pt idx="8">
                  <c:v>1.1001802343045959</c:v>
                </c:pt>
                <c:pt idx="9">
                  <c:v>4.2824421748272758</c:v>
                </c:pt>
                <c:pt idx="10">
                  <c:v>3.7342294983478519</c:v>
                </c:pt>
                <c:pt idx="11">
                  <c:v>6.5532066686692705</c:v>
                </c:pt>
                <c:pt idx="12">
                  <c:v>9.6857164313607687</c:v>
                </c:pt>
                <c:pt idx="13">
                  <c:v>17.490237308501051</c:v>
                </c:pt>
                <c:pt idx="14">
                  <c:v>3.8356112946830883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0-45A1-941A-E24560B7FD2C}"/>
            </c:ext>
          </c:extLst>
        </c:ser>
        <c:ser>
          <c:idx val="2"/>
          <c:order val="2"/>
          <c:tx>
            <c:strRef>
              <c:f>Industry!$D$22</c:f>
              <c:strCache>
                <c:ptCount val="1"/>
                <c:pt idx="0">
                  <c:v>LGD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Industry!$A$23:$A$37</c:f>
              <c:strCache>
                <c:ptCount val="15"/>
                <c:pt idx="0">
                  <c:v>A, B, D, E Agriculture, energy and water</c:v>
                </c:pt>
                <c:pt idx="1">
                  <c:v>C Manufacturing</c:v>
                </c:pt>
                <c:pt idx="2">
                  <c:v>F Construction</c:v>
                </c:pt>
                <c:pt idx="3">
                  <c:v>G Wholesale and retail trade; repair of motor vehicles and motor cycles</c:v>
                </c:pt>
                <c:pt idx="4">
                  <c:v>H Transport and storage</c:v>
                </c:pt>
                <c:pt idx="5">
                  <c:v>I Accommodation and food service activities</c:v>
                </c:pt>
                <c:pt idx="6">
                  <c:v>J Information and communication</c:v>
                </c:pt>
                <c:pt idx="7">
                  <c:v>K Financial and insurance activities</c:v>
                </c:pt>
                <c:pt idx="8">
                  <c:v>L Real estate activities</c:v>
                </c:pt>
                <c:pt idx="9">
                  <c:v>M Professional, scientific and technical activities</c:v>
                </c:pt>
                <c:pt idx="10">
                  <c:v>N Administrative and support service activities</c:v>
                </c:pt>
                <c:pt idx="11">
                  <c:v>O Public administration and defence; compulsory social security</c:v>
                </c:pt>
                <c:pt idx="12">
                  <c:v>P Education</c:v>
                </c:pt>
                <c:pt idx="13">
                  <c:v>Q Human health and social work activities</c:v>
                </c:pt>
                <c:pt idx="14">
                  <c:v>R, S, T, U Other</c:v>
                </c:pt>
              </c:strCache>
            </c:strRef>
          </c:cat>
          <c:val>
            <c:numRef>
              <c:f>Industry!$D$23:$D$37</c:f>
              <c:numCache>
                <c:formatCode>0.0</c:formatCode>
                <c:ptCount val="15"/>
                <c:pt idx="0">
                  <c:v>3.9168993266546228</c:v>
                </c:pt>
                <c:pt idx="1">
                  <c:v>7.4642798489078661</c:v>
                </c:pt>
                <c:pt idx="2">
                  <c:v>8.4299556577434718</c:v>
                </c:pt>
                <c:pt idx="3">
                  <c:v>15.605189686319592</c:v>
                </c:pt>
                <c:pt idx="4">
                  <c:v>3.4619806207915915</c:v>
                </c:pt>
                <c:pt idx="5">
                  <c:v>4.6657907702414185</c:v>
                </c:pt>
                <c:pt idx="6">
                  <c:v>4.4687140745606833</c:v>
                </c:pt>
                <c:pt idx="7">
                  <c:v>3.5375266874692066</c:v>
                </c:pt>
                <c:pt idx="8">
                  <c:v>1.1742486450977172</c:v>
                </c:pt>
                <c:pt idx="9">
                  <c:v>4.2929873542453603</c:v>
                </c:pt>
                <c:pt idx="10">
                  <c:v>3.8856955165051734</c:v>
                </c:pt>
                <c:pt idx="11">
                  <c:v>6.3228773197569392</c:v>
                </c:pt>
                <c:pt idx="12">
                  <c:v>9.6748234521267857</c:v>
                </c:pt>
                <c:pt idx="13">
                  <c:v>18.911151256363933</c:v>
                </c:pt>
                <c:pt idx="14">
                  <c:v>4.1878797832156343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0-45A1-941A-E24560B7FD2C}"/>
            </c:ext>
          </c:extLst>
        </c:ser>
        <c:ser>
          <c:idx val="3"/>
          <c:order val="3"/>
          <c:tx>
            <c:strRef>
              <c:f>Industry!$E$22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Industry!$A$23:$A$37</c:f>
              <c:strCache>
                <c:ptCount val="15"/>
                <c:pt idx="0">
                  <c:v>A, B, D, E Agriculture, energy and water</c:v>
                </c:pt>
                <c:pt idx="1">
                  <c:v>C Manufacturing</c:v>
                </c:pt>
                <c:pt idx="2">
                  <c:v>F Construction</c:v>
                </c:pt>
                <c:pt idx="3">
                  <c:v>G Wholesale and retail trade; repair of motor vehicles and motor cycles</c:v>
                </c:pt>
                <c:pt idx="4">
                  <c:v>H Transport and storage</c:v>
                </c:pt>
                <c:pt idx="5">
                  <c:v>I Accommodation and food service activities</c:v>
                </c:pt>
                <c:pt idx="6">
                  <c:v>J Information and communication</c:v>
                </c:pt>
                <c:pt idx="7">
                  <c:v>K Financial and insurance activities</c:v>
                </c:pt>
                <c:pt idx="8">
                  <c:v>L Real estate activities</c:v>
                </c:pt>
                <c:pt idx="9">
                  <c:v>M Professional, scientific and technical activities</c:v>
                </c:pt>
                <c:pt idx="10">
                  <c:v>N Administrative and support service activities</c:v>
                </c:pt>
                <c:pt idx="11">
                  <c:v>O Public administration and defence; compulsory social security</c:v>
                </c:pt>
                <c:pt idx="12">
                  <c:v>P Education</c:v>
                </c:pt>
                <c:pt idx="13">
                  <c:v>Q Human health and social work activities</c:v>
                </c:pt>
                <c:pt idx="14">
                  <c:v>R, S, T, U Other</c:v>
                </c:pt>
              </c:strCache>
            </c:strRef>
          </c:cat>
          <c:val>
            <c:numRef>
              <c:f>Industry!$E$23:$E$37</c:f>
              <c:numCache>
                <c:formatCode>0.0</c:formatCode>
                <c:ptCount val="15"/>
                <c:pt idx="0">
                  <c:v>1.952468592462191</c:v>
                </c:pt>
                <c:pt idx="1">
                  <c:v>7.4257821877250541</c:v>
                </c:pt>
                <c:pt idx="2">
                  <c:v>5.8173961750820196</c:v>
                </c:pt>
                <c:pt idx="3">
                  <c:v>14.923581659598304</c:v>
                </c:pt>
                <c:pt idx="4">
                  <c:v>3.064735536528767</c:v>
                </c:pt>
                <c:pt idx="5">
                  <c:v>5.201248299591902</c:v>
                </c:pt>
                <c:pt idx="6">
                  <c:v>4.9451868448427625</c:v>
                </c:pt>
                <c:pt idx="7">
                  <c:v>3.4088181163479234</c:v>
                </c:pt>
                <c:pt idx="8">
                  <c:v>1.2723053532847883</c:v>
                </c:pt>
                <c:pt idx="9">
                  <c:v>4.0329679122989512</c:v>
                </c:pt>
                <c:pt idx="10">
                  <c:v>4.3690485716571974</c:v>
                </c:pt>
                <c:pt idx="11">
                  <c:v>6.4975594142594222</c:v>
                </c:pt>
                <c:pt idx="12">
                  <c:v>8.8901336320716986</c:v>
                </c:pt>
                <c:pt idx="13">
                  <c:v>24.237817076098263</c:v>
                </c:pt>
                <c:pt idx="14">
                  <c:v>3.9609506281507563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10-45A1-941A-E24560B7FD2C}"/>
            </c:ext>
          </c:extLst>
        </c:ser>
        <c:ser>
          <c:idx val="4"/>
          <c:order val="4"/>
          <c:tx>
            <c:strRef>
              <c:f>Industry!$F$22</c:f>
              <c:strCache>
                <c:ptCount val="1"/>
                <c:pt idx="0">
                  <c:v>Super Data Zone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Industry!$A$23:$A$37</c:f>
              <c:strCache>
                <c:ptCount val="15"/>
                <c:pt idx="0">
                  <c:v>A, B, D, E Agriculture, energy and water</c:v>
                </c:pt>
                <c:pt idx="1">
                  <c:v>C Manufacturing</c:v>
                </c:pt>
                <c:pt idx="2">
                  <c:v>F Construction</c:v>
                </c:pt>
                <c:pt idx="3">
                  <c:v>G Wholesale and retail trade; repair of motor vehicles and motor cycles</c:v>
                </c:pt>
                <c:pt idx="4">
                  <c:v>H Transport and storage</c:v>
                </c:pt>
                <c:pt idx="5">
                  <c:v>I Accommodation and food service activities</c:v>
                </c:pt>
                <c:pt idx="6">
                  <c:v>J Information and communication</c:v>
                </c:pt>
                <c:pt idx="7">
                  <c:v>K Financial and insurance activities</c:v>
                </c:pt>
                <c:pt idx="8">
                  <c:v>L Real estate activities</c:v>
                </c:pt>
                <c:pt idx="9">
                  <c:v>M Professional, scientific and technical activities</c:v>
                </c:pt>
                <c:pt idx="10">
                  <c:v>N Administrative and support service activities</c:v>
                </c:pt>
                <c:pt idx="11">
                  <c:v>O Public administration and defence; compulsory social security</c:v>
                </c:pt>
                <c:pt idx="12">
                  <c:v>P Education</c:v>
                </c:pt>
                <c:pt idx="13">
                  <c:v>Q Human health and social work activities</c:v>
                </c:pt>
                <c:pt idx="14">
                  <c:v>R, S, T, U Other</c:v>
                </c:pt>
              </c:strCache>
            </c:strRef>
          </c:cat>
          <c:val>
            <c:numRef>
              <c:f>Industry!$F$23:$F$37</c:f>
              <c:numCache>
                <c:formatCode>0.0</c:formatCode>
                <c:ptCount val="15"/>
                <c:pt idx="0">
                  <c:v>1.1049723756906076</c:v>
                </c:pt>
                <c:pt idx="1">
                  <c:v>6.5509076558800308</c:v>
                </c:pt>
                <c:pt idx="2">
                  <c:v>4.8934490923441203</c:v>
                </c:pt>
                <c:pt idx="3">
                  <c:v>16.179952644041045</c:v>
                </c:pt>
                <c:pt idx="4">
                  <c:v>2.1310181531176009</c:v>
                </c:pt>
                <c:pt idx="5">
                  <c:v>6.3141278610891876</c:v>
                </c:pt>
                <c:pt idx="6">
                  <c:v>6.3930544593528023</c:v>
                </c:pt>
                <c:pt idx="7">
                  <c:v>3.472770323599053</c:v>
                </c:pt>
                <c:pt idx="8">
                  <c:v>1.1838989739542225</c:v>
                </c:pt>
                <c:pt idx="9">
                  <c:v>3.7884767166535127</c:v>
                </c:pt>
                <c:pt idx="10">
                  <c:v>5.1302288871349644</c:v>
                </c:pt>
                <c:pt idx="11">
                  <c:v>5.9194948697711132</c:v>
                </c:pt>
                <c:pt idx="12">
                  <c:v>9.7868981846882406</c:v>
                </c:pt>
                <c:pt idx="13">
                  <c:v>23.993685872138911</c:v>
                </c:pt>
                <c:pt idx="14">
                  <c:v>3.1570639305445938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10-45A1-941A-E24560B7FD2C}"/>
            </c:ext>
          </c:extLst>
        </c:ser>
        <c:ser>
          <c:idx val="5"/>
          <c:order val="5"/>
          <c:tx>
            <c:strRef>
              <c:f>Industry!$G$22</c:f>
              <c:strCache>
                <c:ptCount val="1"/>
                <c:pt idx="0">
                  <c:v>Data Zone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Industry!$A$23:$A$37</c:f>
              <c:strCache>
                <c:ptCount val="15"/>
                <c:pt idx="0">
                  <c:v>A, B, D, E Agriculture, energy and water</c:v>
                </c:pt>
                <c:pt idx="1">
                  <c:v>C Manufacturing</c:v>
                </c:pt>
                <c:pt idx="2">
                  <c:v>F Construction</c:v>
                </c:pt>
                <c:pt idx="3">
                  <c:v>G Wholesale and retail trade; repair of motor vehicles and motor cycles</c:v>
                </c:pt>
                <c:pt idx="4">
                  <c:v>H Transport and storage</c:v>
                </c:pt>
                <c:pt idx="5">
                  <c:v>I Accommodation and food service activities</c:v>
                </c:pt>
                <c:pt idx="6">
                  <c:v>J Information and communication</c:v>
                </c:pt>
                <c:pt idx="7">
                  <c:v>K Financial and insurance activities</c:v>
                </c:pt>
                <c:pt idx="8">
                  <c:v>L Real estate activities</c:v>
                </c:pt>
                <c:pt idx="9">
                  <c:v>M Professional, scientific and technical activities</c:v>
                </c:pt>
                <c:pt idx="10">
                  <c:v>N Administrative and support service activities</c:v>
                </c:pt>
                <c:pt idx="11">
                  <c:v>O Public administration and defence; compulsory social security</c:v>
                </c:pt>
                <c:pt idx="12">
                  <c:v>P Education</c:v>
                </c:pt>
                <c:pt idx="13">
                  <c:v>Q Human health and social work activities</c:v>
                </c:pt>
                <c:pt idx="14">
                  <c:v>R, S, T, U Other</c:v>
                </c:pt>
              </c:strCache>
            </c:strRef>
          </c:cat>
          <c:val>
            <c:numRef>
              <c:f>Industry!$G$23:$G$37</c:f>
              <c:numCache>
                <c:formatCode>0.0</c:formatCode>
                <c:ptCount val="15"/>
                <c:pt idx="0">
                  <c:v>1.2084592145015105</c:v>
                </c:pt>
                <c:pt idx="1">
                  <c:v>5.7401812688821749</c:v>
                </c:pt>
                <c:pt idx="2">
                  <c:v>5.1359516616314203</c:v>
                </c:pt>
                <c:pt idx="3">
                  <c:v>10.876132930513595</c:v>
                </c:pt>
                <c:pt idx="4">
                  <c:v>3.6253776435045322</c:v>
                </c:pt>
                <c:pt idx="5">
                  <c:v>7.5528700906344408</c:v>
                </c:pt>
                <c:pt idx="6">
                  <c:v>6.6465256797583088</c:v>
                </c:pt>
                <c:pt idx="7">
                  <c:v>4.2296072507552873</c:v>
                </c:pt>
                <c:pt idx="8">
                  <c:v>0.90634441087613304</c:v>
                </c:pt>
                <c:pt idx="9">
                  <c:v>4.833836858006042</c:v>
                </c:pt>
                <c:pt idx="10">
                  <c:v>4.2296072507552873</c:v>
                </c:pt>
                <c:pt idx="11">
                  <c:v>6.0422960725075532</c:v>
                </c:pt>
                <c:pt idx="12">
                  <c:v>9.3655589123867067</c:v>
                </c:pt>
                <c:pt idx="13">
                  <c:v>26.283987915407852</c:v>
                </c:pt>
                <c:pt idx="14">
                  <c:v>3.3232628398791544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0-45A1-941A-E24560B7F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87056"/>
        <c:axId val="1659506416"/>
      </c:barChart>
      <c:catAx>
        <c:axId val="49487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506416"/>
        <c:crosses val="autoZero"/>
        <c:auto val="1"/>
        <c:lblAlgn val="ctr"/>
        <c:lblOffset val="100"/>
        <c:noMultiLvlLbl val="0"/>
      </c:catAx>
      <c:valAx>
        <c:axId val="16595064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0.71855920964488995"/>
              <c:y val="0.89972176338762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09601084929718"/>
          <c:y val="0.94085720775498283"/>
          <c:w val="0.47580797830140559"/>
          <c:h val="5.4921515751854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Religion!$B$15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Religion!$A$16:$A$23</c:f>
              <c:strCache>
                <c:ptCount val="8"/>
                <c:pt idx="0">
                  <c:v>Catholic</c:v>
                </c:pt>
                <c:pt idx="1">
                  <c:v>Presbyterian Church in Ireland</c:v>
                </c:pt>
                <c:pt idx="2">
                  <c:v>Church of Ireland</c:v>
                </c:pt>
                <c:pt idx="3">
                  <c:v>Methodist Church in Ireland</c:v>
                </c:pt>
                <c:pt idx="4">
                  <c:v>Other Christian (including Christian related)</c:v>
                </c:pt>
                <c:pt idx="5">
                  <c:v>Other religions</c:v>
                </c:pt>
                <c:pt idx="6">
                  <c:v>No religion</c:v>
                </c:pt>
                <c:pt idx="7">
                  <c:v>Religion not stated</c:v>
                </c:pt>
              </c:strCache>
            </c:strRef>
          </c:cat>
          <c:val>
            <c:numRef>
              <c:f>Religion!$B$16:$B$23</c:f>
              <c:numCache>
                <c:formatCode>0.0</c:formatCode>
                <c:ptCount val="8"/>
                <c:pt idx="0">
                  <c:v>42.305673414163174</c:v>
                </c:pt>
                <c:pt idx="1">
                  <c:v>16.60924507730503</c:v>
                </c:pt>
                <c:pt idx="2">
                  <c:v>11.548491336845009</c:v>
                </c:pt>
                <c:pt idx="3">
                  <c:v>2.3500203607130192</c:v>
                </c:pt>
                <c:pt idx="4">
                  <c:v>6.8504998226647569</c:v>
                </c:pt>
                <c:pt idx="5">
                  <c:v>1.3408646078263955</c:v>
                </c:pt>
                <c:pt idx="6">
                  <c:v>17.391096457235935</c:v>
                </c:pt>
                <c:pt idx="7">
                  <c:v>1.6041089232466796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1-436B-8EDC-5BCE452319A9}"/>
            </c:ext>
          </c:extLst>
        </c:ser>
        <c:ser>
          <c:idx val="1"/>
          <c:order val="1"/>
          <c:tx>
            <c:strRef>
              <c:f>Religion!$C$15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Religion!$A$16:$A$23</c:f>
              <c:strCache>
                <c:ptCount val="8"/>
                <c:pt idx="0">
                  <c:v>Catholic</c:v>
                </c:pt>
                <c:pt idx="1">
                  <c:v>Presbyterian Church in Ireland</c:v>
                </c:pt>
                <c:pt idx="2">
                  <c:v>Church of Ireland</c:v>
                </c:pt>
                <c:pt idx="3">
                  <c:v>Methodist Church in Ireland</c:v>
                </c:pt>
                <c:pt idx="4">
                  <c:v>Other Christian (including Christian related)</c:v>
                </c:pt>
                <c:pt idx="5">
                  <c:v>Other religions</c:v>
                </c:pt>
                <c:pt idx="6">
                  <c:v>No religion</c:v>
                </c:pt>
                <c:pt idx="7">
                  <c:v>Religion not stated</c:v>
                </c:pt>
              </c:strCache>
            </c:strRef>
          </c:cat>
          <c:val>
            <c:numRef>
              <c:f>Religion!$C$16:$C$23</c:f>
              <c:numCache>
                <c:formatCode>0.0</c:formatCode>
                <c:ptCount val="8"/>
                <c:pt idx="0">
                  <c:v>57.925013776944333</c:v>
                </c:pt>
                <c:pt idx="1">
                  <c:v>13.535104447078695</c:v>
                </c:pt>
                <c:pt idx="2">
                  <c:v>10.748395332886657</c:v>
                </c:pt>
                <c:pt idx="3">
                  <c:v>0.65534644554836208</c:v>
                </c:pt>
                <c:pt idx="4">
                  <c:v>4.1473558178350967</c:v>
                </c:pt>
                <c:pt idx="5">
                  <c:v>0.83256354243893549</c:v>
                </c:pt>
                <c:pt idx="6">
                  <c:v>10.742448450440664</c:v>
                </c:pt>
                <c:pt idx="7">
                  <c:v>1.413772186827259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1-436B-8EDC-5BCE452319A9}"/>
            </c:ext>
          </c:extLst>
        </c:ser>
        <c:ser>
          <c:idx val="2"/>
          <c:order val="2"/>
          <c:tx>
            <c:strRef>
              <c:f>Religion!$D$15</c:f>
              <c:strCache>
                <c:ptCount val="1"/>
                <c:pt idx="0">
                  <c:v>LGD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Religion!$A$16:$A$23</c:f>
              <c:strCache>
                <c:ptCount val="8"/>
                <c:pt idx="0">
                  <c:v>Catholic</c:v>
                </c:pt>
                <c:pt idx="1">
                  <c:v>Presbyterian Church in Ireland</c:v>
                </c:pt>
                <c:pt idx="2">
                  <c:v>Church of Ireland</c:v>
                </c:pt>
                <c:pt idx="3">
                  <c:v>Methodist Church in Ireland</c:v>
                </c:pt>
                <c:pt idx="4">
                  <c:v>Other Christian (including Christian related)</c:v>
                </c:pt>
                <c:pt idx="5">
                  <c:v>Other religions</c:v>
                </c:pt>
                <c:pt idx="6">
                  <c:v>No religion</c:v>
                </c:pt>
                <c:pt idx="7">
                  <c:v>Religion not stated</c:v>
                </c:pt>
              </c:strCache>
            </c:strRef>
          </c:cat>
          <c:val>
            <c:numRef>
              <c:f>Religion!$D$16:$D$23</c:f>
              <c:numCache>
                <c:formatCode>0.0</c:formatCode>
                <c:ptCount val="8"/>
                <c:pt idx="0">
                  <c:v>68.357478309321024</c:v>
                </c:pt>
                <c:pt idx="1">
                  <c:v>9.8470375971768949</c:v>
                </c:pt>
                <c:pt idx="2">
                  <c:v>8.2742975403964021</c:v>
                </c:pt>
                <c:pt idx="3">
                  <c:v>0.78670169014831914</c:v>
                </c:pt>
                <c:pt idx="4">
                  <c:v>2.1849876621825999</c:v>
                </c:pt>
                <c:pt idx="5">
                  <c:v>0.87227042373106201</c:v>
                </c:pt>
                <c:pt idx="6">
                  <c:v>8.2278648942662311</c:v>
                </c:pt>
                <c:pt idx="7">
                  <c:v>1.4493618827774681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1-436B-8EDC-5BCE452319A9}"/>
            </c:ext>
          </c:extLst>
        </c:ser>
        <c:ser>
          <c:idx val="3"/>
          <c:order val="3"/>
          <c:tx>
            <c:strRef>
              <c:f>Religion!$E$15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Religion!$A$16:$A$23</c:f>
              <c:strCache>
                <c:ptCount val="8"/>
                <c:pt idx="0">
                  <c:v>Catholic</c:v>
                </c:pt>
                <c:pt idx="1">
                  <c:v>Presbyterian Church in Ireland</c:v>
                </c:pt>
                <c:pt idx="2">
                  <c:v>Church of Ireland</c:v>
                </c:pt>
                <c:pt idx="3">
                  <c:v>Methodist Church in Ireland</c:v>
                </c:pt>
                <c:pt idx="4">
                  <c:v>Other Christian (including Christian related)</c:v>
                </c:pt>
                <c:pt idx="5">
                  <c:v>Other religions</c:v>
                </c:pt>
                <c:pt idx="6">
                  <c:v>No religion</c:v>
                </c:pt>
                <c:pt idx="7">
                  <c:v>Religion not stated</c:v>
                </c:pt>
              </c:strCache>
            </c:strRef>
          </c:cat>
          <c:val>
            <c:numRef>
              <c:f>Religion!$E$16:$E$23</c:f>
              <c:numCache>
                <c:formatCode>0.0</c:formatCode>
                <c:ptCount val="8"/>
                <c:pt idx="0">
                  <c:v>45.854850926117194</c:v>
                </c:pt>
                <c:pt idx="1">
                  <c:v>16.880121187082558</c:v>
                </c:pt>
                <c:pt idx="2">
                  <c:v>15.540866212215107</c:v>
                </c:pt>
                <c:pt idx="3">
                  <c:v>1.4941816429112442</c:v>
                </c:pt>
                <c:pt idx="4">
                  <c:v>3.6390552916064176</c:v>
                </c:pt>
                <c:pt idx="5">
                  <c:v>1.7248502375542243</c:v>
                </c:pt>
                <c:pt idx="6">
                  <c:v>13.165323968876955</c:v>
                </c:pt>
                <c:pt idx="7">
                  <c:v>1.7007505336363009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C1-436B-8EDC-5BCE452319A9}"/>
            </c:ext>
          </c:extLst>
        </c:ser>
        <c:ser>
          <c:idx val="4"/>
          <c:order val="4"/>
          <c:tx>
            <c:strRef>
              <c:f>Religion!$F$15</c:f>
              <c:strCache>
                <c:ptCount val="1"/>
                <c:pt idx="0">
                  <c:v>Super Data Zone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Religion!$A$16:$A$23</c:f>
              <c:strCache>
                <c:ptCount val="8"/>
                <c:pt idx="0">
                  <c:v>Catholic</c:v>
                </c:pt>
                <c:pt idx="1">
                  <c:v>Presbyterian Church in Ireland</c:v>
                </c:pt>
                <c:pt idx="2">
                  <c:v>Church of Ireland</c:v>
                </c:pt>
                <c:pt idx="3">
                  <c:v>Methodist Church in Ireland</c:v>
                </c:pt>
                <c:pt idx="4">
                  <c:v>Other Christian (including Christian related)</c:v>
                </c:pt>
                <c:pt idx="5">
                  <c:v>Other religions</c:v>
                </c:pt>
                <c:pt idx="6">
                  <c:v>No religion</c:v>
                </c:pt>
                <c:pt idx="7">
                  <c:v>Religion not stated</c:v>
                </c:pt>
              </c:strCache>
            </c:strRef>
          </c:cat>
          <c:val>
            <c:numRef>
              <c:f>Religion!$F$16:$F$23</c:f>
              <c:numCache>
                <c:formatCode>0.0</c:formatCode>
                <c:ptCount val="8"/>
                <c:pt idx="0">
                  <c:v>54.168312919794545</c:v>
                </c:pt>
                <c:pt idx="1">
                  <c:v>12.919794547609639</c:v>
                </c:pt>
                <c:pt idx="2">
                  <c:v>8.3366258395890966</c:v>
                </c:pt>
                <c:pt idx="3">
                  <c:v>1.1062821019359936</c:v>
                </c:pt>
                <c:pt idx="4">
                  <c:v>4.0695377321216908</c:v>
                </c:pt>
                <c:pt idx="5">
                  <c:v>3.5559067562228366</c:v>
                </c:pt>
                <c:pt idx="6">
                  <c:v>15.171868826550771</c:v>
                </c:pt>
                <c:pt idx="7">
                  <c:v>0.67167127617542466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C1-436B-8EDC-5BCE452319A9}"/>
            </c:ext>
          </c:extLst>
        </c:ser>
        <c:ser>
          <c:idx val="5"/>
          <c:order val="5"/>
          <c:tx>
            <c:strRef>
              <c:f>Religion!$G$15</c:f>
              <c:strCache>
                <c:ptCount val="1"/>
                <c:pt idx="0">
                  <c:v>Data Zone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Religion!$A$16:$A$23</c:f>
              <c:strCache>
                <c:ptCount val="8"/>
                <c:pt idx="0">
                  <c:v>Catholic</c:v>
                </c:pt>
                <c:pt idx="1">
                  <c:v>Presbyterian Church in Ireland</c:v>
                </c:pt>
                <c:pt idx="2">
                  <c:v>Church of Ireland</c:v>
                </c:pt>
                <c:pt idx="3">
                  <c:v>Methodist Church in Ireland</c:v>
                </c:pt>
                <c:pt idx="4">
                  <c:v>Other Christian (including Christian related)</c:v>
                </c:pt>
                <c:pt idx="5">
                  <c:v>Other religions</c:v>
                </c:pt>
                <c:pt idx="6">
                  <c:v>No religion</c:v>
                </c:pt>
                <c:pt idx="7">
                  <c:v>Religion not stated</c:v>
                </c:pt>
              </c:strCache>
            </c:strRef>
          </c:cat>
          <c:val>
            <c:numRef>
              <c:f>Religion!$G$16:$G$23</c:f>
              <c:numCache>
                <c:formatCode>0.0</c:formatCode>
                <c:ptCount val="8"/>
                <c:pt idx="0">
                  <c:v>54.603174603174601</c:v>
                </c:pt>
                <c:pt idx="1">
                  <c:v>10.317460317460316</c:v>
                </c:pt>
                <c:pt idx="2">
                  <c:v>7.1428571428571423</c:v>
                </c:pt>
                <c:pt idx="3">
                  <c:v>0.47619047619047622</c:v>
                </c:pt>
                <c:pt idx="4">
                  <c:v>3.0158730158730158</c:v>
                </c:pt>
                <c:pt idx="5">
                  <c:v>7.9365079365079358</c:v>
                </c:pt>
                <c:pt idx="6">
                  <c:v>16.349206349206348</c:v>
                </c:pt>
                <c:pt idx="7">
                  <c:v>0.15873015873015872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C1-436B-8EDC-5BCE45231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394080"/>
        <c:axId val="167866256"/>
      </c:barChart>
      <c:catAx>
        <c:axId val="180394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66256"/>
        <c:crosses val="autoZero"/>
        <c:auto val="1"/>
        <c:lblAlgn val="ctr"/>
        <c:lblOffset val="100"/>
        <c:noMultiLvlLbl val="0"/>
      </c:catAx>
      <c:valAx>
        <c:axId val="167866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layout>
            <c:manualLayout>
              <c:xMode val="edge"/>
              <c:yMode val="edge"/>
              <c:x val="0.65406319055528606"/>
              <c:y val="0.89806426117789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9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77398839240016"/>
          <c:y val="0.93649549293951928"/>
          <c:w val="0.56879523060565518"/>
          <c:h val="5.8854056148573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Profile'!$B$15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'Age Profile'!$A$16:$A$23</c:f>
              <c:strCache>
                <c:ptCount val="8"/>
                <c:pt idx="0">
                  <c:v>0-15yrs</c:v>
                </c:pt>
                <c:pt idx="1">
                  <c:v>16-24yrs</c:v>
                </c:pt>
                <c:pt idx="2">
                  <c:v>25-34yrs</c:v>
                </c:pt>
                <c:pt idx="3">
                  <c:v>35-44yrs</c:v>
                </c:pt>
                <c:pt idx="4">
                  <c:v>45-54yrs</c:v>
                </c:pt>
                <c:pt idx="5">
                  <c:v>55-64yrs</c:v>
                </c:pt>
                <c:pt idx="6">
                  <c:v>65-74yrs</c:v>
                </c:pt>
                <c:pt idx="7">
                  <c:v>75+yrs</c:v>
                </c:pt>
              </c:strCache>
            </c:strRef>
          </c:cat>
          <c:val>
            <c:numRef>
              <c:f>'Age Profile'!$B$16:$B$23</c:f>
              <c:numCache>
                <c:formatCode>0.0</c:formatCode>
                <c:ptCount val="8"/>
                <c:pt idx="0">
                  <c:v>20.409736361606264</c:v>
                </c:pt>
                <c:pt idx="1">
                  <c:v>10.580687535302848</c:v>
                </c:pt>
                <c:pt idx="2">
                  <c:v>12.739711271953446</c:v>
                </c:pt>
                <c:pt idx="3">
                  <c:v>13.108358401092909</c:v>
                </c:pt>
                <c:pt idx="4">
                  <c:v>13.274449275552694</c:v>
                </c:pt>
                <c:pt idx="5">
                  <c:v>12.732775493583093</c:v>
                </c:pt>
                <c:pt idx="6">
                  <c:v>9.2966752926031493</c:v>
                </c:pt>
                <c:pt idx="7">
                  <c:v>7.8576063683055946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6-4EEA-A7D5-C84B58CA116B}"/>
            </c:ext>
          </c:extLst>
        </c:ser>
        <c:ser>
          <c:idx val="1"/>
          <c:order val="1"/>
          <c:tx>
            <c:strRef>
              <c:f>'Age Profile'!$C$15</c:f>
              <c:strCache>
                <c:ptCount val="1"/>
                <c:pt idx="0">
                  <c:v>County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'Age Profile'!$A$16:$A$23</c:f>
              <c:strCache>
                <c:ptCount val="8"/>
                <c:pt idx="0">
                  <c:v>0-15yrs</c:v>
                </c:pt>
                <c:pt idx="1">
                  <c:v>16-24yrs</c:v>
                </c:pt>
                <c:pt idx="2">
                  <c:v>25-34yrs</c:v>
                </c:pt>
                <c:pt idx="3">
                  <c:v>35-44yrs</c:v>
                </c:pt>
                <c:pt idx="4">
                  <c:v>45-54yrs</c:v>
                </c:pt>
                <c:pt idx="5">
                  <c:v>55-64yrs</c:v>
                </c:pt>
                <c:pt idx="6">
                  <c:v>65-74yrs</c:v>
                </c:pt>
                <c:pt idx="7">
                  <c:v>75+yrs</c:v>
                </c:pt>
              </c:strCache>
            </c:strRef>
          </c:cat>
          <c:val>
            <c:numRef>
              <c:f>'Age Profile'!$C$16:$C$23</c:f>
              <c:numCache>
                <c:formatCode>0.0</c:formatCode>
                <c:ptCount val="8"/>
                <c:pt idx="0">
                  <c:v>21.078693737090205</c:v>
                </c:pt>
                <c:pt idx="1">
                  <c:v>10.725485765032847</c:v>
                </c:pt>
                <c:pt idx="2">
                  <c:v>12.216975708774893</c:v>
                </c:pt>
                <c:pt idx="3">
                  <c:v>12.905630156483541</c:v>
                </c:pt>
                <c:pt idx="4">
                  <c:v>13.560981798430804</c:v>
                </c:pt>
                <c:pt idx="5">
                  <c:v>12.849332556267864</c:v>
                </c:pt>
                <c:pt idx="6">
                  <c:v>9.4076461656180257</c:v>
                </c:pt>
                <c:pt idx="7">
                  <c:v>7.2552541123018193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6-4EEA-A7D5-C84B58CA116B}"/>
            </c:ext>
          </c:extLst>
        </c:ser>
        <c:ser>
          <c:idx val="2"/>
          <c:order val="2"/>
          <c:tx>
            <c:strRef>
              <c:f>'Age Profile'!$D$15</c:f>
              <c:strCache>
                <c:ptCount val="1"/>
                <c:pt idx="0">
                  <c:v>LGD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'Age Profile'!$A$16:$A$23</c:f>
              <c:strCache>
                <c:ptCount val="8"/>
                <c:pt idx="0">
                  <c:v>0-15yrs</c:v>
                </c:pt>
                <c:pt idx="1">
                  <c:v>16-24yrs</c:v>
                </c:pt>
                <c:pt idx="2">
                  <c:v>25-34yrs</c:v>
                </c:pt>
                <c:pt idx="3">
                  <c:v>35-44yrs</c:v>
                </c:pt>
                <c:pt idx="4">
                  <c:v>45-54yrs</c:v>
                </c:pt>
                <c:pt idx="5">
                  <c:v>55-64yrs</c:v>
                </c:pt>
                <c:pt idx="6">
                  <c:v>65-74yrs</c:v>
                </c:pt>
                <c:pt idx="7">
                  <c:v>75+yrs</c:v>
                </c:pt>
              </c:strCache>
            </c:strRef>
          </c:cat>
          <c:val>
            <c:numRef>
              <c:f>'Age Profile'!$D$16:$D$23</c:f>
              <c:numCache>
                <c:formatCode>0.0</c:formatCode>
                <c:ptCount val="8"/>
                <c:pt idx="0">
                  <c:v>21.188683625750389</c:v>
                </c:pt>
                <c:pt idx="1">
                  <c:v>10.684222745514244</c:v>
                </c:pt>
                <c:pt idx="2">
                  <c:v>12.453318297900568</c:v>
                </c:pt>
                <c:pt idx="3">
                  <c:v>13.098073032403567</c:v>
                </c:pt>
                <c:pt idx="4">
                  <c:v>13.616795462837054</c:v>
                </c:pt>
                <c:pt idx="5">
                  <c:v>12.934894365029354</c:v>
                </c:pt>
                <c:pt idx="6">
                  <c:v>9.2567410699479282</c:v>
                </c:pt>
                <c:pt idx="7">
                  <c:v>6.7672714006168952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6-4EEA-A7D5-C84B58CA116B}"/>
            </c:ext>
          </c:extLst>
        </c:ser>
        <c:ser>
          <c:idx val="3"/>
          <c:order val="3"/>
          <c:tx>
            <c:strRef>
              <c:f>'Age Profile'!$E$15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'Age Profile'!$A$16:$A$23</c:f>
              <c:strCache>
                <c:ptCount val="8"/>
                <c:pt idx="0">
                  <c:v>0-15yrs</c:v>
                </c:pt>
                <c:pt idx="1">
                  <c:v>16-24yrs</c:v>
                </c:pt>
                <c:pt idx="2">
                  <c:v>25-34yrs</c:v>
                </c:pt>
                <c:pt idx="3">
                  <c:v>35-44yrs</c:v>
                </c:pt>
                <c:pt idx="4">
                  <c:v>45-54yrs</c:v>
                </c:pt>
                <c:pt idx="5">
                  <c:v>55-64yrs</c:v>
                </c:pt>
                <c:pt idx="6">
                  <c:v>65-74yrs</c:v>
                </c:pt>
                <c:pt idx="7">
                  <c:v>75+yrs</c:v>
                </c:pt>
              </c:strCache>
            </c:strRef>
          </c:cat>
          <c:val>
            <c:numRef>
              <c:f>'Age Profile'!$E$16:$E$23</c:f>
              <c:numCache>
                <c:formatCode>0.0</c:formatCode>
                <c:ptCount val="8"/>
                <c:pt idx="0">
                  <c:v>21.074920809805811</c:v>
                </c:pt>
                <c:pt idx="1">
                  <c:v>9.1619611623743289</c:v>
                </c:pt>
                <c:pt idx="2">
                  <c:v>13.307395675526786</c:v>
                </c:pt>
                <c:pt idx="3">
                  <c:v>14.367855667263463</c:v>
                </c:pt>
                <c:pt idx="4">
                  <c:v>13.947803332874258</c:v>
                </c:pt>
                <c:pt idx="5">
                  <c:v>12.012808153146949</c:v>
                </c:pt>
                <c:pt idx="6">
                  <c:v>9.0931001239498688</c:v>
                </c:pt>
                <c:pt idx="7">
                  <c:v>7.034155075058532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6-4EEA-A7D5-C84B58CA116B}"/>
            </c:ext>
          </c:extLst>
        </c:ser>
        <c:ser>
          <c:idx val="4"/>
          <c:order val="4"/>
          <c:tx>
            <c:strRef>
              <c:f>'Age Profile'!$F$15</c:f>
              <c:strCache>
                <c:ptCount val="1"/>
                <c:pt idx="0">
                  <c:v>Super Data Zone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'Age Profile'!$A$16:$A$23</c:f>
              <c:strCache>
                <c:ptCount val="8"/>
                <c:pt idx="0">
                  <c:v>0-15yrs</c:v>
                </c:pt>
                <c:pt idx="1">
                  <c:v>16-24yrs</c:v>
                </c:pt>
                <c:pt idx="2">
                  <c:v>25-34yrs</c:v>
                </c:pt>
                <c:pt idx="3">
                  <c:v>35-44yrs</c:v>
                </c:pt>
                <c:pt idx="4">
                  <c:v>45-54yrs</c:v>
                </c:pt>
                <c:pt idx="5">
                  <c:v>55-64yrs</c:v>
                </c:pt>
                <c:pt idx="6">
                  <c:v>65-74yrs</c:v>
                </c:pt>
                <c:pt idx="7">
                  <c:v>75+yrs</c:v>
                </c:pt>
              </c:strCache>
            </c:strRef>
          </c:cat>
          <c:val>
            <c:numRef>
              <c:f>'Age Profile'!$F$16:$F$23</c:f>
              <c:numCache>
                <c:formatCode>0.0</c:formatCode>
                <c:ptCount val="8"/>
                <c:pt idx="0">
                  <c:v>24.625098658247829</c:v>
                </c:pt>
                <c:pt idx="1">
                  <c:v>9.707971586424625</c:v>
                </c:pt>
                <c:pt idx="2">
                  <c:v>15.430149960536701</c:v>
                </c:pt>
                <c:pt idx="3">
                  <c:v>17.719021310181532</c:v>
                </c:pt>
                <c:pt idx="4">
                  <c:v>14.877663772691395</c:v>
                </c:pt>
                <c:pt idx="5">
                  <c:v>9.3133385951065506</c:v>
                </c:pt>
                <c:pt idx="6">
                  <c:v>5.4459352801894241</c:v>
                </c:pt>
                <c:pt idx="7">
                  <c:v>2.8808208366219414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6-4EEA-A7D5-C84B58CA116B}"/>
            </c:ext>
          </c:extLst>
        </c:ser>
        <c:ser>
          <c:idx val="5"/>
          <c:order val="5"/>
          <c:tx>
            <c:strRef>
              <c:f>'Age Profile'!$G$15</c:f>
              <c:strCache>
                <c:ptCount val="1"/>
                <c:pt idx="0">
                  <c:v>Data Zone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'Age Profile'!$A$16:$A$23</c:f>
              <c:strCache>
                <c:ptCount val="8"/>
                <c:pt idx="0">
                  <c:v>0-15yrs</c:v>
                </c:pt>
                <c:pt idx="1">
                  <c:v>16-24yrs</c:v>
                </c:pt>
                <c:pt idx="2">
                  <c:v>25-34yrs</c:v>
                </c:pt>
                <c:pt idx="3">
                  <c:v>35-44yrs</c:v>
                </c:pt>
                <c:pt idx="4">
                  <c:v>45-54yrs</c:v>
                </c:pt>
                <c:pt idx="5">
                  <c:v>55-64yrs</c:v>
                </c:pt>
                <c:pt idx="6">
                  <c:v>65-74yrs</c:v>
                </c:pt>
                <c:pt idx="7">
                  <c:v>75+yrs</c:v>
                </c:pt>
              </c:strCache>
            </c:strRef>
          </c:cat>
          <c:val>
            <c:numRef>
              <c:f>'Age Profile'!$G$16:$G$23</c:f>
              <c:numCache>
                <c:formatCode>0.0</c:formatCode>
                <c:ptCount val="8"/>
                <c:pt idx="0">
                  <c:v>23.417721518987342</c:v>
                </c:pt>
                <c:pt idx="1">
                  <c:v>8.5443037974683538</c:v>
                </c:pt>
                <c:pt idx="2">
                  <c:v>16.455696202531644</c:v>
                </c:pt>
                <c:pt idx="3">
                  <c:v>16.77215189873418</c:v>
                </c:pt>
                <c:pt idx="4">
                  <c:v>15.822784810126583</c:v>
                </c:pt>
                <c:pt idx="5">
                  <c:v>10.284810126582279</c:v>
                </c:pt>
                <c:pt idx="6">
                  <c:v>6.4873417721518987</c:v>
                </c:pt>
                <c:pt idx="7">
                  <c:v>2.2151898734177213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16-4EEA-A7D5-C84B58CA1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005343"/>
        <c:axId val="714387151"/>
      </c:barChart>
      <c:catAx>
        <c:axId val="7730053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Age Band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387151"/>
        <c:crosses val="autoZero"/>
        <c:auto val="1"/>
        <c:lblAlgn val="ctr"/>
        <c:lblOffset val="100"/>
        <c:noMultiLvlLbl val="0"/>
      </c:catAx>
      <c:valAx>
        <c:axId val="71438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00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Parent Qualification (Degree)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'Parent Qualifications'!$A$12</c:f>
              <c:strCache>
                <c:ptCount val="1"/>
                <c:pt idx="0">
                  <c:v>youngest 0-4yrs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'Parent Qualifications'!$B$11:$G$11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'Parent Qualifications'!$B$12:$G$12</c:f>
              <c:numCache>
                <c:formatCode>0.0</c:formatCode>
                <c:ptCount val="6"/>
                <c:pt idx="0">
                  <c:v>42.862687957577421</c:v>
                </c:pt>
                <c:pt idx="1">
                  <c:v>42.332613390928728</c:v>
                </c:pt>
                <c:pt idx="2">
                  <c:v>42.076284711139486</c:v>
                </c:pt>
                <c:pt idx="3">
                  <c:v>43.478260869565219</c:v>
                </c:pt>
                <c:pt idx="4">
                  <c:v>42.857142857142854</c:v>
                </c:pt>
                <c:pt idx="5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5-4295-B9FE-71F2F523EF7A}"/>
            </c:ext>
          </c:extLst>
        </c:ser>
        <c:ser>
          <c:idx val="1"/>
          <c:order val="1"/>
          <c:tx>
            <c:strRef>
              <c:f>'Parent Qualifications'!$A$13</c:f>
              <c:strCache>
                <c:ptCount val="1"/>
                <c:pt idx="0">
                  <c:v>youngest 5-11yrs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'Parent Qualifications'!$B$11:$G$11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'Parent Qualifications'!$B$13:$G$13</c:f>
              <c:numCache>
                <c:formatCode>0.0</c:formatCode>
                <c:ptCount val="6"/>
                <c:pt idx="0">
                  <c:v>35.305569157639525</c:v>
                </c:pt>
                <c:pt idx="1">
                  <c:v>35.485501585405082</c:v>
                </c:pt>
                <c:pt idx="2">
                  <c:v>35.381423555697417</c:v>
                </c:pt>
                <c:pt idx="3">
                  <c:v>35.807705903145987</c:v>
                </c:pt>
                <c:pt idx="4">
                  <c:v>36.285714285714285</c:v>
                </c:pt>
                <c:pt idx="5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5-4295-B9FE-71F2F523EF7A}"/>
            </c:ext>
          </c:extLst>
        </c:ser>
        <c:ser>
          <c:idx val="2"/>
          <c:order val="2"/>
          <c:tx>
            <c:strRef>
              <c:f>'Parent Qualifications'!$A$14</c:f>
              <c:strCache>
                <c:ptCount val="1"/>
                <c:pt idx="0">
                  <c:v>youngest 12-18yrs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'Parent Qualifications'!$B$11:$G$11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'Parent Qualifications'!$B$14:$G$14</c:f>
              <c:numCache>
                <c:formatCode>0.0</c:formatCode>
                <c:ptCount val="6"/>
                <c:pt idx="0">
                  <c:v>21.831742884783051</c:v>
                </c:pt>
                <c:pt idx="1">
                  <c:v>22.181885023666194</c:v>
                </c:pt>
                <c:pt idx="2">
                  <c:v>22.542291733163104</c:v>
                </c:pt>
                <c:pt idx="3">
                  <c:v>20.714033227288795</c:v>
                </c:pt>
                <c:pt idx="4">
                  <c:v>20.857142857142858</c:v>
                </c:pt>
                <c:pt idx="5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5-4295-B9FE-71F2F523E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483215"/>
        <c:axId val="1680404719"/>
      </c:barChart>
      <c:catAx>
        <c:axId val="779483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404719"/>
        <c:crosses val="autoZero"/>
        <c:auto val="1"/>
        <c:lblAlgn val="ctr"/>
        <c:lblOffset val="100"/>
        <c:noMultiLvlLbl val="0"/>
      </c:catAx>
      <c:valAx>
        <c:axId val="168040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48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Parent Qualificatio</a:t>
            </a:r>
            <a:r>
              <a:rPr lang="en-GB" baseline="0"/>
              <a:t>n (None)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'Parent Qualifications'!$A$25</c:f>
              <c:strCache>
                <c:ptCount val="1"/>
                <c:pt idx="0">
                  <c:v>youngest 0-4yrs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'Parent Qualifications'!$B$24:$G$24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'Parent Qualifications'!$B$25:$G$25</c:f>
              <c:numCache>
                <c:formatCode>0.0</c:formatCode>
                <c:ptCount val="6"/>
                <c:pt idx="0">
                  <c:v>33.618616962611668</c:v>
                </c:pt>
                <c:pt idx="1">
                  <c:v>29.615686274509805</c:v>
                </c:pt>
                <c:pt idx="2">
                  <c:v>28.406139315230224</c:v>
                </c:pt>
                <c:pt idx="3">
                  <c:v>29.581993569131832</c:v>
                </c:pt>
                <c:pt idx="4">
                  <c:v>22.641509433962266</c:v>
                </c:pt>
                <c:pt idx="5">
                  <c:v>27.27272727272727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7-4475-A1B4-EE6372C07B16}"/>
            </c:ext>
          </c:extLst>
        </c:ser>
        <c:ser>
          <c:idx val="1"/>
          <c:order val="1"/>
          <c:tx>
            <c:strRef>
              <c:f>'Parent Qualifications'!$A$26</c:f>
              <c:strCache>
                <c:ptCount val="1"/>
                <c:pt idx="0">
                  <c:v>youngest 5-11yrs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'Parent Qualifications'!$B$24:$G$24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'Parent Qualifications'!$B$26:$G$26</c:f>
              <c:numCache>
                <c:formatCode>0.0</c:formatCode>
                <c:ptCount val="6"/>
                <c:pt idx="0">
                  <c:v>37.716995698687548</c:v>
                </c:pt>
                <c:pt idx="1">
                  <c:v>37.364705882352936</c:v>
                </c:pt>
                <c:pt idx="2">
                  <c:v>36.883116883116884</c:v>
                </c:pt>
                <c:pt idx="3">
                  <c:v>38.745980707395503</c:v>
                </c:pt>
                <c:pt idx="4">
                  <c:v>33.962264150943398</c:v>
                </c:pt>
                <c:pt idx="5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7-4475-A1B4-EE6372C07B16}"/>
            </c:ext>
          </c:extLst>
        </c:ser>
        <c:ser>
          <c:idx val="2"/>
          <c:order val="2"/>
          <c:tx>
            <c:strRef>
              <c:f>'Parent Qualifications'!$A$27</c:f>
              <c:strCache>
                <c:ptCount val="1"/>
                <c:pt idx="0">
                  <c:v>youngest 12-18yrs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'Parent Qualifications'!$B$24:$G$24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'Parent Qualifications'!$B$27:$G$27</c:f>
              <c:numCache>
                <c:formatCode>0.0</c:formatCode>
                <c:ptCount val="6"/>
                <c:pt idx="0">
                  <c:v>28.664387338700781</c:v>
                </c:pt>
                <c:pt idx="1">
                  <c:v>33.019607843137258</c:v>
                </c:pt>
                <c:pt idx="2">
                  <c:v>34.710743801652896</c:v>
                </c:pt>
                <c:pt idx="3">
                  <c:v>31.672025723472668</c:v>
                </c:pt>
                <c:pt idx="4">
                  <c:v>43.39622641509434</c:v>
                </c:pt>
                <c:pt idx="5">
                  <c:v>54.54545454545454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7-4475-A1B4-EE6372C07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347743"/>
        <c:axId val="1013350623"/>
      </c:barChart>
      <c:catAx>
        <c:axId val="1013347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350623"/>
        <c:crosses val="autoZero"/>
        <c:auto val="1"/>
        <c:lblAlgn val="ctr"/>
        <c:lblOffset val="100"/>
        <c:noMultiLvlLbl val="0"/>
      </c:catAx>
      <c:valAx>
        <c:axId val="1013350623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34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'National Identity'!$B$16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'National Identity'!$A$17:$A$24</c:f>
              <c:strCache>
                <c:ptCount val="8"/>
                <c:pt idx="0">
                  <c:v>British only</c:v>
                </c:pt>
                <c:pt idx="1">
                  <c:v>Irish only</c:v>
                </c:pt>
                <c:pt idx="2">
                  <c:v>Northern Irish only</c:v>
                </c:pt>
                <c:pt idx="3">
                  <c:v>British and Irish only</c:v>
                </c:pt>
                <c:pt idx="4">
                  <c:v>British and Northern Irish only</c:v>
                </c:pt>
                <c:pt idx="5">
                  <c:v>Irish and Northern Irish only</c:v>
                </c:pt>
                <c:pt idx="6">
                  <c:v>British, Irish and Northern Irish only</c:v>
                </c:pt>
                <c:pt idx="7">
                  <c:v>Other</c:v>
                </c:pt>
              </c:strCache>
            </c:strRef>
          </c:cat>
          <c:val>
            <c:numRef>
              <c:f>'National Identity'!$B$17:$B$24</c:f>
              <c:numCache>
                <c:formatCode>0.0</c:formatCode>
                <c:ptCount val="8"/>
                <c:pt idx="0">
                  <c:v>31.855382791712376</c:v>
                </c:pt>
                <c:pt idx="1">
                  <c:v>29.131042005573843</c:v>
                </c:pt>
                <c:pt idx="2">
                  <c:v>19.779778643698744</c:v>
                </c:pt>
                <c:pt idx="3">
                  <c:v>0.61822973807992532</c:v>
                </c:pt>
                <c:pt idx="4">
                  <c:v>7.9512877421741344</c:v>
                </c:pt>
                <c:pt idx="5">
                  <c:v>1.7644715990533719</c:v>
                </c:pt>
                <c:pt idx="6">
                  <c:v>1.4739046730307654</c:v>
                </c:pt>
                <c:pt idx="7">
                  <c:v>7.4259028066768389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8-4523-A7BB-3D884602D031}"/>
            </c:ext>
          </c:extLst>
        </c:ser>
        <c:ser>
          <c:idx val="1"/>
          <c:order val="1"/>
          <c:tx>
            <c:strRef>
              <c:f>'National Identity'!$C$16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'National Identity'!$A$17:$A$24</c:f>
              <c:strCache>
                <c:ptCount val="8"/>
                <c:pt idx="0">
                  <c:v>British only</c:v>
                </c:pt>
                <c:pt idx="1">
                  <c:v>Irish only</c:v>
                </c:pt>
                <c:pt idx="2">
                  <c:v>Northern Irish only</c:v>
                </c:pt>
                <c:pt idx="3">
                  <c:v>British and Irish only</c:v>
                </c:pt>
                <c:pt idx="4">
                  <c:v>British and Northern Irish only</c:v>
                </c:pt>
                <c:pt idx="5">
                  <c:v>Irish and Northern Irish only</c:v>
                </c:pt>
                <c:pt idx="6">
                  <c:v>British, Irish and Northern Irish only</c:v>
                </c:pt>
                <c:pt idx="7">
                  <c:v>Other</c:v>
                </c:pt>
              </c:strCache>
            </c:strRef>
          </c:cat>
          <c:val>
            <c:numRef>
              <c:f>'National Identity'!$C$17:$C$24</c:f>
              <c:numCache>
                <c:formatCode>0.0</c:formatCode>
                <c:ptCount val="8"/>
                <c:pt idx="0">
                  <c:v>24.80365065079749</c:v>
                </c:pt>
                <c:pt idx="1">
                  <c:v>42.16128993890473</c:v>
                </c:pt>
                <c:pt idx="2">
                  <c:v>19.729690083218028</c:v>
                </c:pt>
                <c:pt idx="3">
                  <c:v>0.55029358241915094</c:v>
                </c:pt>
                <c:pt idx="4">
                  <c:v>5.2127233585352988</c:v>
                </c:pt>
                <c:pt idx="5">
                  <c:v>2.0108710735085973</c:v>
                </c:pt>
                <c:pt idx="6">
                  <c:v>0.98125116461628115</c:v>
                </c:pt>
                <c:pt idx="7">
                  <c:v>4.5502301480004279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8-4523-A7BB-3D884602D031}"/>
            </c:ext>
          </c:extLst>
        </c:ser>
        <c:ser>
          <c:idx val="2"/>
          <c:order val="2"/>
          <c:tx>
            <c:strRef>
              <c:f>'National Identity'!$D$16</c:f>
              <c:strCache>
                <c:ptCount val="1"/>
                <c:pt idx="0">
                  <c:v>LGD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'National Identity'!$A$17:$A$24</c:f>
              <c:strCache>
                <c:ptCount val="8"/>
                <c:pt idx="0">
                  <c:v>British only</c:v>
                </c:pt>
                <c:pt idx="1">
                  <c:v>Irish only</c:v>
                </c:pt>
                <c:pt idx="2">
                  <c:v>Northern Irish only</c:v>
                </c:pt>
                <c:pt idx="3">
                  <c:v>British and Irish only</c:v>
                </c:pt>
                <c:pt idx="4">
                  <c:v>British and Northern Irish only</c:v>
                </c:pt>
                <c:pt idx="5">
                  <c:v>Irish and Northern Irish only</c:v>
                </c:pt>
                <c:pt idx="6">
                  <c:v>British, Irish and Northern Irish only</c:v>
                </c:pt>
                <c:pt idx="7">
                  <c:v>Other</c:v>
                </c:pt>
              </c:strCache>
            </c:strRef>
          </c:cat>
          <c:val>
            <c:numRef>
              <c:f>'National Identity'!$D$17:$D$24</c:f>
              <c:numCache>
                <c:formatCode>0.0</c:formatCode>
                <c:ptCount val="8"/>
                <c:pt idx="0">
                  <c:v>17.456021650879567</c:v>
                </c:pt>
                <c:pt idx="1">
                  <c:v>53.814773541351592</c:v>
                </c:pt>
                <c:pt idx="2">
                  <c:v>18.351508397675715</c:v>
                </c:pt>
                <c:pt idx="3">
                  <c:v>0.5054525193027144</c:v>
                </c:pt>
                <c:pt idx="4">
                  <c:v>3.3504470800498822</c:v>
                </c:pt>
                <c:pt idx="5">
                  <c:v>2.2327469553450605</c:v>
                </c:pt>
                <c:pt idx="6">
                  <c:v>0.66863010427445668</c:v>
                </c:pt>
                <c:pt idx="7">
                  <c:v>3.6204197511210165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E8-4523-A7BB-3D884602D031}"/>
            </c:ext>
          </c:extLst>
        </c:ser>
        <c:ser>
          <c:idx val="3"/>
          <c:order val="3"/>
          <c:tx>
            <c:strRef>
              <c:f>'National Identity'!$E$16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'National Identity'!$A$17:$A$24</c:f>
              <c:strCache>
                <c:ptCount val="8"/>
                <c:pt idx="0">
                  <c:v>British only</c:v>
                </c:pt>
                <c:pt idx="1">
                  <c:v>Irish only</c:v>
                </c:pt>
                <c:pt idx="2">
                  <c:v>Northern Irish only</c:v>
                </c:pt>
                <c:pt idx="3">
                  <c:v>British and Irish only</c:v>
                </c:pt>
                <c:pt idx="4">
                  <c:v>British and Northern Irish only</c:v>
                </c:pt>
                <c:pt idx="5">
                  <c:v>Irish and Northern Irish only</c:v>
                </c:pt>
                <c:pt idx="6">
                  <c:v>British, Irish and Northern Irish only</c:v>
                </c:pt>
                <c:pt idx="7">
                  <c:v>Other</c:v>
                </c:pt>
              </c:strCache>
            </c:strRef>
          </c:cat>
          <c:val>
            <c:numRef>
              <c:f>'National Identity'!$E$17:$E$24</c:f>
              <c:numCache>
                <c:formatCode>0.0</c:formatCode>
                <c:ptCount val="8"/>
                <c:pt idx="0">
                  <c:v>30.185236193361796</c:v>
                </c:pt>
                <c:pt idx="1">
                  <c:v>35.645916540421432</c:v>
                </c:pt>
                <c:pt idx="2">
                  <c:v>18.530505440022036</c:v>
                </c:pt>
                <c:pt idx="3">
                  <c:v>0.76091447459027683</c:v>
                </c:pt>
                <c:pt idx="4">
                  <c:v>5.9909103429279718</c:v>
                </c:pt>
                <c:pt idx="5">
                  <c:v>1.972868750860763</c:v>
                </c:pt>
                <c:pt idx="6">
                  <c:v>1.0742321994215673</c:v>
                </c:pt>
                <c:pt idx="7">
                  <c:v>5.8394160583941606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E8-4523-A7BB-3D884602D031}"/>
            </c:ext>
          </c:extLst>
        </c:ser>
        <c:ser>
          <c:idx val="4"/>
          <c:order val="4"/>
          <c:tx>
            <c:strRef>
              <c:f>'National Identity'!$F$16</c:f>
              <c:strCache>
                <c:ptCount val="1"/>
                <c:pt idx="0">
                  <c:v>Super Data Zone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'National Identity'!$A$17:$A$24</c:f>
              <c:strCache>
                <c:ptCount val="8"/>
                <c:pt idx="0">
                  <c:v>British only</c:v>
                </c:pt>
                <c:pt idx="1">
                  <c:v>Irish only</c:v>
                </c:pt>
                <c:pt idx="2">
                  <c:v>Northern Irish only</c:v>
                </c:pt>
                <c:pt idx="3">
                  <c:v>British and Irish only</c:v>
                </c:pt>
                <c:pt idx="4">
                  <c:v>British and Northern Irish only</c:v>
                </c:pt>
                <c:pt idx="5">
                  <c:v>Irish and Northern Irish only</c:v>
                </c:pt>
                <c:pt idx="6">
                  <c:v>British, Irish and Northern Irish only</c:v>
                </c:pt>
                <c:pt idx="7">
                  <c:v>Other</c:v>
                </c:pt>
              </c:strCache>
            </c:strRef>
          </c:cat>
          <c:val>
            <c:numRef>
              <c:f>'National Identity'!$F$17:$F$24</c:f>
              <c:numCache>
                <c:formatCode>0.0</c:formatCode>
                <c:ptCount val="8"/>
                <c:pt idx="0">
                  <c:v>22.660876431109354</c:v>
                </c:pt>
                <c:pt idx="1">
                  <c:v>40.071061981839719</c:v>
                </c:pt>
                <c:pt idx="2">
                  <c:v>19.581523884721676</c:v>
                </c:pt>
                <c:pt idx="3">
                  <c:v>1.1448874851954205</c:v>
                </c:pt>
                <c:pt idx="4">
                  <c:v>5.1717331227793126</c:v>
                </c:pt>
                <c:pt idx="5">
                  <c:v>2.0134228187919461</c:v>
                </c:pt>
                <c:pt idx="6">
                  <c:v>1.4607185155941571</c:v>
                </c:pt>
                <c:pt idx="7">
                  <c:v>7.8957757599684166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E8-4523-A7BB-3D884602D031}"/>
            </c:ext>
          </c:extLst>
        </c:ser>
        <c:ser>
          <c:idx val="5"/>
          <c:order val="5"/>
          <c:tx>
            <c:strRef>
              <c:f>'National Identity'!$G$16</c:f>
              <c:strCache>
                <c:ptCount val="1"/>
                <c:pt idx="0">
                  <c:v>Data Zone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'National Identity'!$A$17:$A$24</c:f>
              <c:strCache>
                <c:ptCount val="8"/>
                <c:pt idx="0">
                  <c:v>British only</c:v>
                </c:pt>
                <c:pt idx="1">
                  <c:v>Irish only</c:v>
                </c:pt>
                <c:pt idx="2">
                  <c:v>Northern Irish only</c:v>
                </c:pt>
                <c:pt idx="3">
                  <c:v>British and Irish only</c:v>
                </c:pt>
                <c:pt idx="4">
                  <c:v>British and Northern Irish only</c:v>
                </c:pt>
                <c:pt idx="5">
                  <c:v>Irish and Northern Irish only</c:v>
                </c:pt>
                <c:pt idx="6">
                  <c:v>British, Irish and Northern Irish only</c:v>
                </c:pt>
                <c:pt idx="7">
                  <c:v>Other</c:v>
                </c:pt>
              </c:strCache>
            </c:strRef>
          </c:cat>
          <c:val>
            <c:numRef>
              <c:f>'National Identity'!$G$17:$G$24</c:f>
              <c:numCache>
                <c:formatCode>0.0</c:formatCode>
                <c:ptCount val="8"/>
                <c:pt idx="0">
                  <c:v>25.039619651347067</c:v>
                </c:pt>
                <c:pt idx="1">
                  <c:v>41.204437400950873</c:v>
                </c:pt>
                <c:pt idx="2">
                  <c:v>12.995245641838352</c:v>
                </c:pt>
                <c:pt idx="3">
                  <c:v>1.1093502377179081</c:v>
                </c:pt>
                <c:pt idx="4">
                  <c:v>4.9128367670364499</c:v>
                </c:pt>
                <c:pt idx="5">
                  <c:v>2.8526148969889067</c:v>
                </c:pt>
                <c:pt idx="6">
                  <c:v>2.6941362916006342</c:v>
                </c:pt>
                <c:pt idx="7">
                  <c:v>9.1917591125198097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E8-4523-A7BB-3D884602D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5860512"/>
        <c:axId val="168343824"/>
      </c:barChart>
      <c:catAx>
        <c:axId val="191586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43824"/>
        <c:crosses val="autoZero"/>
        <c:auto val="1"/>
        <c:lblAlgn val="ctr"/>
        <c:lblOffset val="100"/>
        <c:noMultiLvlLbl val="0"/>
      </c:catAx>
      <c:valAx>
        <c:axId val="1683438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0.61879499055546394"/>
              <c:y val="0.903859379632985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86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2964142840478"/>
          <c:y val="0.93515900405231778"/>
          <c:w val="0.61225106000468721"/>
          <c:h val="6.3616212406952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'Religion or Religion Brought Up'!$A$12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'Religion or Religion Brought Up'!$B$11:$G$11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'Religion or Religion Brought Up'!$B$12:$G$12</c:f>
              <c:numCache>
                <c:formatCode>0.0</c:formatCode>
                <c:ptCount val="6"/>
                <c:pt idx="0">
                  <c:v>45.700158944920986</c:v>
                </c:pt>
                <c:pt idx="1">
                  <c:v>61.301346781323474</c:v>
                </c:pt>
                <c:pt idx="2">
                  <c:v>72.389158640452123</c:v>
                </c:pt>
                <c:pt idx="3">
                  <c:v>50.290927870545708</c:v>
                </c:pt>
                <c:pt idx="4">
                  <c:v>58.626135017765492</c:v>
                </c:pt>
                <c:pt idx="5">
                  <c:v>58.795562599049134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7-4554-A805-681A44BEE374}"/>
            </c:ext>
          </c:extLst>
        </c:ser>
        <c:ser>
          <c:idx val="1"/>
          <c:order val="1"/>
          <c:tx>
            <c:strRef>
              <c:f>'Religion or Religion Brought Up'!$A$13</c:f>
              <c:strCache>
                <c:ptCount val="1"/>
                <c:pt idx="0">
                  <c:v>Protestant and Other Christian (including Christian related)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'Religion or Religion Brought Up'!$B$11:$G$11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'Religion or Religion Brought Up'!$B$13:$G$13</c:f>
              <c:numCache>
                <c:formatCode>0.0</c:formatCode>
                <c:ptCount val="6"/>
                <c:pt idx="0">
                  <c:v>43.482338723448969</c:v>
                </c:pt>
                <c:pt idx="1">
                  <c:v>32.507899504818994</c:v>
                </c:pt>
                <c:pt idx="2">
                  <c:v>23.115497890631218</c:v>
                </c:pt>
                <c:pt idx="3">
                  <c:v>41.61473575486314</c:v>
                </c:pt>
                <c:pt idx="4">
                  <c:v>30.043426766679826</c:v>
                </c:pt>
                <c:pt idx="5">
                  <c:v>24.881141045958795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7-4554-A805-681A44BEE374}"/>
            </c:ext>
          </c:extLst>
        </c:ser>
        <c:ser>
          <c:idx val="2"/>
          <c:order val="2"/>
          <c:tx>
            <c:strRef>
              <c:f>'Religion or Religion Brought Up'!$A$14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'Religion or Religion Brought Up'!$B$11:$G$11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'Religion or Religion Brought Up'!$B$14:$G$14</c:f>
              <c:numCache>
                <c:formatCode>0.0</c:formatCode>
                <c:ptCount val="6"/>
                <c:pt idx="0">
                  <c:v>1.4982857593232362</c:v>
                </c:pt>
                <c:pt idx="1">
                  <c:v>0.93882195289238835</c:v>
                </c:pt>
                <c:pt idx="2">
                  <c:v>0.98437209795961689</c:v>
                </c:pt>
                <c:pt idx="3">
                  <c:v>1.9865725598209674</c:v>
                </c:pt>
                <c:pt idx="4">
                  <c:v>3.7899723647848402</c:v>
                </c:pt>
                <c:pt idx="5">
                  <c:v>8.3993660855784462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7-4554-A805-681A44BEE374}"/>
            </c:ext>
          </c:extLst>
        </c:ser>
        <c:ser>
          <c:idx val="3"/>
          <c:order val="3"/>
          <c:tx>
            <c:strRef>
              <c:f>'Religion or Religion Brought Up'!$A$15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'Religion or Religion Brought Up'!$B$11:$G$11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'Religion or Religion Brought Up'!$B$15:$G$15</c:f>
              <c:numCache>
                <c:formatCode>0.0</c:formatCode>
                <c:ptCount val="6"/>
                <c:pt idx="0">
                  <c:v>9.3192165723068037</c:v>
                </c:pt>
                <c:pt idx="1">
                  <c:v>5.2519317609651468</c:v>
                </c:pt>
                <c:pt idx="2">
                  <c:v>3.5109713709570429</c:v>
                </c:pt>
                <c:pt idx="3">
                  <c:v>6.107763814770184</c:v>
                </c:pt>
                <c:pt idx="4">
                  <c:v>7.5404658507698379</c:v>
                </c:pt>
                <c:pt idx="5">
                  <c:v>7.9239302694136287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47-4554-A805-681A44BEE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433440"/>
        <c:axId val="170652880"/>
      </c:barChart>
      <c:catAx>
        <c:axId val="18043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52880"/>
        <c:crosses val="autoZero"/>
        <c:auto val="1"/>
        <c:lblAlgn val="ctr"/>
        <c:lblOffset val="100"/>
        <c:noMultiLvlLbl val="0"/>
      </c:catAx>
      <c:valAx>
        <c:axId val="17065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3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'Socio-economic Categorisation'!$B$16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'Socio-economic Categorisation'!$A$17:$A$25</c:f>
              <c:strCache>
                <c:ptCount val="9"/>
                <c:pt idx="0">
                  <c:v>L1, L2, L3: Higher managerial, administrative and professional occupations</c:v>
                </c:pt>
                <c:pt idx="1">
                  <c:v>L4, L5, L6: Lower managerial, administrative and professional occupations</c:v>
                </c:pt>
                <c:pt idx="2">
                  <c:v>L7: Intermediate occupations</c:v>
                </c:pt>
                <c:pt idx="3">
                  <c:v>L8, L9: Small employers and own account workers</c:v>
                </c:pt>
                <c:pt idx="4">
                  <c:v>L10, L11: Lower supervisory and technical occupations</c:v>
                </c:pt>
                <c:pt idx="5">
                  <c:v>L12: Semi-routine occupations</c:v>
                </c:pt>
                <c:pt idx="6">
                  <c:v>L13: Routine occupations</c:v>
                </c:pt>
                <c:pt idx="7">
                  <c:v>L14.1, L14.2: Never worked and long-term unemployed</c:v>
                </c:pt>
                <c:pt idx="8">
                  <c:v>L15: Full-time students</c:v>
                </c:pt>
              </c:strCache>
            </c:strRef>
          </c:cat>
          <c:val>
            <c:numRef>
              <c:f>'Socio-economic Categorisation'!$B$17:$B$25</c:f>
              <c:numCache>
                <c:formatCode>0.0</c:formatCode>
                <c:ptCount val="9"/>
                <c:pt idx="0">
                  <c:v>10.202404239404625</c:v>
                </c:pt>
                <c:pt idx="1">
                  <c:v>18.714618538746887</c:v>
                </c:pt>
                <c:pt idx="2">
                  <c:v>11.698105484700024</c:v>
                </c:pt>
                <c:pt idx="3">
                  <c:v>9.7311685628104083</c:v>
                </c:pt>
                <c:pt idx="4">
                  <c:v>5.3778170657557958</c:v>
                </c:pt>
                <c:pt idx="5">
                  <c:v>12.106558150865396</c:v>
                </c:pt>
                <c:pt idx="6">
                  <c:v>13.505609209759292</c:v>
                </c:pt>
                <c:pt idx="7">
                  <c:v>10.718201989647074</c:v>
                </c:pt>
                <c:pt idx="8">
                  <c:v>7.9455167583104958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4-469B-8CF3-9E587E246070}"/>
            </c:ext>
          </c:extLst>
        </c:ser>
        <c:ser>
          <c:idx val="1"/>
          <c:order val="1"/>
          <c:tx>
            <c:strRef>
              <c:f>'Socio-economic Categorisation'!$C$16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'Socio-economic Categorisation'!$A$17:$A$25</c:f>
              <c:strCache>
                <c:ptCount val="9"/>
                <c:pt idx="0">
                  <c:v>L1, L2, L3: Higher managerial, administrative and professional occupations</c:v>
                </c:pt>
                <c:pt idx="1">
                  <c:v>L4, L5, L6: Lower managerial, administrative and professional occupations</c:v>
                </c:pt>
                <c:pt idx="2">
                  <c:v>L7: Intermediate occupations</c:v>
                </c:pt>
                <c:pt idx="3">
                  <c:v>L8, L9: Small employers and own account workers</c:v>
                </c:pt>
                <c:pt idx="4">
                  <c:v>L10, L11: Lower supervisory and technical occupations</c:v>
                </c:pt>
                <c:pt idx="5">
                  <c:v>L12: Semi-routine occupations</c:v>
                </c:pt>
                <c:pt idx="6">
                  <c:v>L13: Routine occupations</c:v>
                </c:pt>
                <c:pt idx="7">
                  <c:v>L14.1, L14.2: Never worked and long-term unemployed</c:v>
                </c:pt>
                <c:pt idx="8">
                  <c:v>L15: Full-time students</c:v>
                </c:pt>
              </c:strCache>
            </c:strRef>
          </c:cat>
          <c:val>
            <c:numRef>
              <c:f>'Socio-economic Categorisation'!$C$17:$C$25</c:f>
              <c:numCache>
                <c:formatCode>0.0</c:formatCode>
                <c:ptCount val="9"/>
                <c:pt idx="0">
                  <c:v>8.5398383458835472</c:v>
                </c:pt>
                <c:pt idx="1">
                  <c:v>17.481551437455732</c:v>
                </c:pt>
                <c:pt idx="2">
                  <c:v>10.820979871098675</c:v>
                </c:pt>
                <c:pt idx="3">
                  <c:v>10.480391024127556</c:v>
                </c:pt>
                <c:pt idx="4">
                  <c:v>5.2032732698036339</c:v>
                </c:pt>
                <c:pt idx="5">
                  <c:v>12.319972672517293</c:v>
                </c:pt>
                <c:pt idx="6">
                  <c:v>13.772749878181717</c:v>
                </c:pt>
                <c:pt idx="7">
                  <c:v>13.277439254120472</c:v>
                </c:pt>
                <c:pt idx="8">
                  <c:v>8.1038042468113751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4-469B-8CF3-9E587E246070}"/>
            </c:ext>
          </c:extLst>
        </c:ser>
        <c:ser>
          <c:idx val="2"/>
          <c:order val="2"/>
          <c:tx>
            <c:strRef>
              <c:f>'Socio-economic Categorisation'!$D$16</c:f>
              <c:strCache>
                <c:ptCount val="1"/>
                <c:pt idx="0">
                  <c:v>LGD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'Socio-economic Categorisation'!$A$17:$A$25</c:f>
              <c:strCache>
                <c:ptCount val="9"/>
                <c:pt idx="0">
                  <c:v>L1, L2, L3: Higher managerial, administrative and professional occupations</c:v>
                </c:pt>
                <c:pt idx="1">
                  <c:v>L4, L5, L6: Lower managerial, administrative and professional occupations</c:v>
                </c:pt>
                <c:pt idx="2">
                  <c:v>L7: Intermediate occupations</c:v>
                </c:pt>
                <c:pt idx="3">
                  <c:v>L8, L9: Small employers and own account workers</c:v>
                </c:pt>
                <c:pt idx="4">
                  <c:v>L10, L11: Lower supervisory and technical occupations</c:v>
                </c:pt>
                <c:pt idx="5">
                  <c:v>L12: Semi-routine occupations</c:v>
                </c:pt>
                <c:pt idx="6">
                  <c:v>L13: Routine occupations</c:v>
                </c:pt>
                <c:pt idx="7">
                  <c:v>L14.1, L14.2: Never worked and long-term unemployed</c:v>
                </c:pt>
                <c:pt idx="8">
                  <c:v>L15: Full-time students</c:v>
                </c:pt>
              </c:strCache>
            </c:strRef>
          </c:cat>
          <c:val>
            <c:numRef>
              <c:f>'Socio-economic Categorisation'!$D$17:$D$25</c:f>
              <c:numCache>
                <c:formatCode>0.0</c:formatCode>
                <c:ptCount val="9"/>
                <c:pt idx="0">
                  <c:v>8.102648700058074</c:v>
                </c:pt>
                <c:pt idx="1">
                  <c:v>16.773417050322774</c:v>
                </c:pt>
                <c:pt idx="2">
                  <c:v>10.935672022421789</c:v>
                </c:pt>
                <c:pt idx="3">
                  <c:v>8.8946495753831645</c:v>
                </c:pt>
                <c:pt idx="4">
                  <c:v>4.9708365246227268</c:v>
                </c:pt>
                <c:pt idx="5">
                  <c:v>12.904311817730383</c:v>
                </c:pt>
                <c:pt idx="6">
                  <c:v>13.565013929452164</c:v>
                </c:pt>
                <c:pt idx="7">
                  <c:v>15.963741341435703</c:v>
                </c:pt>
                <c:pt idx="8">
                  <c:v>7.88970903857322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44-469B-8CF3-9E587E246070}"/>
            </c:ext>
          </c:extLst>
        </c:ser>
        <c:ser>
          <c:idx val="3"/>
          <c:order val="3"/>
          <c:tx>
            <c:strRef>
              <c:f>'Socio-economic Categorisation'!$E$16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'Socio-economic Categorisation'!$A$17:$A$25</c:f>
              <c:strCache>
                <c:ptCount val="9"/>
                <c:pt idx="0">
                  <c:v>L1, L2, L3: Higher managerial, administrative and professional occupations</c:v>
                </c:pt>
                <c:pt idx="1">
                  <c:v>L4, L5, L6: Lower managerial, administrative and professional occupations</c:v>
                </c:pt>
                <c:pt idx="2">
                  <c:v>L7: Intermediate occupations</c:v>
                </c:pt>
                <c:pt idx="3">
                  <c:v>L8, L9: Small employers and own account workers</c:v>
                </c:pt>
                <c:pt idx="4">
                  <c:v>L10, L11: Lower supervisory and technical occupations</c:v>
                </c:pt>
                <c:pt idx="5">
                  <c:v>L12: Semi-routine occupations</c:v>
                </c:pt>
                <c:pt idx="6">
                  <c:v>L13: Routine occupations</c:v>
                </c:pt>
                <c:pt idx="7">
                  <c:v>L14.1, L14.2: Never worked and long-term unemployed</c:v>
                </c:pt>
                <c:pt idx="8">
                  <c:v>L15: Full-time students</c:v>
                </c:pt>
              </c:strCache>
            </c:strRef>
          </c:cat>
          <c:val>
            <c:numRef>
              <c:f>'Socio-economic Categorisation'!$E$17:$E$25</c:f>
              <c:numCache>
                <c:formatCode>0.0</c:formatCode>
                <c:ptCount val="9"/>
                <c:pt idx="0">
                  <c:v>9.9062159214830974</c:v>
                </c:pt>
                <c:pt idx="1">
                  <c:v>19.637949836423118</c:v>
                </c:pt>
                <c:pt idx="2">
                  <c:v>12.562704471101419</c:v>
                </c:pt>
                <c:pt idx="3">
                  <c:v>7.0490730643402406</c:v>
                </c:pt>
                <c:pt idx="4">
                  <c:v>4.9465648854961835</c:v>
                </c:pt>
                <c:pt idx="5">
                  <c:v>13.352235550708832</c:v>
                </c:pt>
                <c:pt idx="6">
                  <c:v>12.689203925845147</c:v>
                </c:pt>
                <c:pt idx="7">
                  <c:v>13.025081788440568</c:v>
                </c:pt>
                <c:pt idx="8">
                  <c:v>6.8309705561613958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44-469B-8CF3-9E587E246070}"/>
            </c:ext>
          </c:extLst>
        </c:ser>
        <c:ser>
          <c:idx val="4"/>
          <c:order val="4"/>
          <c:tx>
            <c:strRef>
              <c:f>'Socio-economic Categorisation'!$F$16</c:f>
              <c:strCache>
                <c:ptCount val="1"/>
                <c:pt idx="0">
                  <c:v>Super Data Zone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'Socio-economic Categorisation'!$A$17:$A$25</c:f>
              <c:strCache>
                <c:ptCount val="9"/>
                <c:pt idx="0">
                  <c:v>L1, L2, L3: Higher managerial, administrative and professional occupations</c:v>
                </c:pt>
                <c:pt idx="1">
                  <c:v>L4, L5, L6: Lower managerial, administrative and professional occupations</c:v>
                </c:pt>
                <c:pt idx="2">
                  <c:v>L7: Intermediate occupations</c:v>
                </c:pt>
                <c:pt idx="3">
                  <c:v>L8, L9: Small employers and own account workers</c:v>
                </c:pt>
                <c:pt idx="4">
                  <c:v>L10, L11: Lower supervisory and technical occupations</c:v>
                </c:pt>
                <c:pt idx="5">
                  <c:v>L12: Semi-routine occupations</c:v>
                </c:pt>
                <c:pt idx="6">
                  <c:v>L13: Routine occupations</c:v>
                </c:pt>
                <c:pt idx="7">
                  <c:v>L14.1, L14.2: Never worked and long-term unemployed</c:v>
                </c:pt>
                <c:pt idx="8">
                  <c:v>L15: Full-time students</c:v>
                </c:pt>
              </c:strCache>
            </c:strRef>
          </c:cat>
          <c:val>
            <c:numRef>
              <c:f>'Socio-economic Categorisation'!$F$17:$F$25</c:f>
              <c:numCache>
                <c:formatCode>0.0</c:formatCode>
                <c:ptCount val="9"/>
                <c:pt idx="0">
                  <c:v>11.518324607329843</c:v>
                </c:pt>
                <c:pt idx="1">
                  <c:v>23.769633507853403</c:v>
                </c:pt>
                <c:pt idx="2">
                  <c:v>12.356020942408378</c:v>
                </c:pt>
                <c:pt idx="3">
                  <c:v>7.4869109947643979</c:v>
                </c:pt>
                <c:pt idx="4">
                  <c:v>5.340314136125655</c:v>
                </c:pt>
                <c:pt idx="5">
                  <c:v>13.874345549738221</c:v>
                </c:pt>
                <c:pt idx="6">
                  <c:v>9.8952879581151834</c:v>
                </c:pt>
                <c:pt idx="7">
                  <c:v>7.4345549738219896</c:v>
                </c:pt>
                <c:pt idx="8">
                  <c:v>8.3246073298429319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44-469B-8CF3-9E587E246070}"/>
            </c:ext>
          </c:extLst>
        </c:ser>
        <c:ser>
          <c:idx val="5"/>
          <c:order val="5"/>
          <c:tx>
            <c:strRef>
              <c:f>'Socio-economic Categorisation'!$G$16</c:f>
              <c:strCache>
                <c:ptCount val="1"/>
                <c:pt idx="0">
                  <c:v>Data Zone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'Socio-economic Categorisation'!$A$17:$A$25</c:f>
              <c:strCache>
                <c:ptCount val="9"/>
                <c:pt idx="0">
                  <c:v>L1, L2, L3: Higher managerial, administrative and professional occupations</c:v>
                </c:pt>
                <c:pt idx="1">
                  <c:v>L4, L5, L6: Lower managerial, administrative and professional occupations</c:v>
                </c:pt>
                <c:pt idx="2">
                  <c:v>L7: Intermediate occupations</c:v>
                </c:pt>
                <c:pt idx="3">
                  <c:v>L8, L9: Small employers and own account workers</c:v>
                </c:pt>
                <c:pt idx="4">
                  <c:v>L10, L11: Lower supervisory and technical occupations</c:v>
                </c:pt>
                <c:pt idx="5">
                  <c:v>L12: Semi-routine occupations</c:v>
                </c:pt>
                <c:pt idx="6">
                  <c:v>L13: Routine occupations</c:v>
                </c:pt>
                <c:pt idx="7">
                  <c:v>L14.1, L14.2: Never worked and long-term unemployed</c:v>
                </c:pt>
                <c:pt idx="8">
                  <c:v>L15: Full-time students</c:v>
                </c:pt>
              </c:strCache>
            </c:strRef>
          </c:cat>
          <c:val>
            <c:numRef>
              <c:f>'Socio-economic Categorisation'!$G$17:$G$25</c:f>
              <c:numCache>
                <c:formatCode>0.0</c:formatCode>
                <c:ptCount val="9"/>
                <c:pt idx="0">
                  <c:v>19.875776397515526</c:v>
                </c:pt>
                <c:pt idx="1">
                  <c:v>25.25879917184265</c:v>
                </c:pt>
                <c:pt idx="2">
                  <c:v>10.766045548654244</c:v>
                </c:pt>
                <c:pt idx="3">
                  <c:v>9.7308488612836435</c:v>
                </c:pt>
                <c:pt idx="4">
                  <c:v>3.3126293995859215</c:v>
                </c:pt>
                <c:pt idx="5">
                  <c:v>10.351966873706004</c:v>
                </c:pt>
                <c:pt idx="6">
                  <c:v>7.0393374741200834</c:v>
                </c:pt>
                <c:pt idx="7">
                  <c:v>5.1759834368530022</c:v>
                </c:pt>
                <c:pt idx="8">
                  <c:v>8.4886128364389233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44-469B-8CF3-9E587E24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446880"/>
        <c:axId val="170653872"/>
      </c:barChart>
      <c:catAx>
        <c:axId val="180446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53872"/>
        <c:crosses val="autoZero"/>
        <c:auto val="1"/>
        <c:lblAlgn val="ctr"/>
        <c:lblOffset val="100"/>
        <c:noMultiLvlLbl val="0"/>
      </c:catAx>
      <c:valAx>
        <c:axId val="1706538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layout>
            <c:manualLayout>
              <c:xMode val="edge"/>
              <c:yMode val="edge"/>
              <c:x val="0.7090464930024073"/>
              <c:y val="0.91461325966850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71202222771547"/>
          <c:y val="0.94728476965241226"/>
          <c:w val="0.42657583970764618"/>
          <c:h val="4.9952799408361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'Employment History'!$A$12</c:f>
              <c:strCache>
                <c:ptCount val="1"/>
                <c:pt idx="0">
                  <c:v>In 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'Employment History'!$B$11:$G$11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'Employment History'!$B$12:$G$12</c:f>
              <c:numCache>
                <c:formatCode>0.0</c:formatCode>
                <c:ptCount val="6"/>
                <c:pt idx="0">
                  <c:v>56.056080837528768</c:v>
                </c:pt>
                <c:pt idx="1">
                  <c:v>53.514447614837437</c:v>
                </c:pt>
                <c:pt idx="2">
                  <c:v>51.246917424860918</c:v>
                </c:pt>
                <c:pt idx="3">
                  <c:v>54.51491886232769</c:v>
                </c:pt>
                <c:pt idx="4">
                  <c:v>66.31744368779465</c:v>
                </c:pt>
                <c:pt idx="5">
                  <c:v>68.322981366459629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B-473A-82AE-5AF472FEBA0A}"/>
            </c:ext>
          </c:extLst>
        </c:ser>
        <c:ser>
          <c:idx val="1"/>
          <c:order val="1"/>
          <c:tx>
            <c:strRef>
              <c:f>'Employment History'!$A$13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'Employment History'!$B$11:$G$11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'Employment History'!$B$13:$G$13</c:f>
              <c:numCache>
                <c:formatCode>0.0</c:formatCode>
                <c:ptCount val="6"/>
                <c:pt idx="0">
                  <c:v>30.564809056591812</c:v>
                </c:pt>
                <c:pt idx="1">
                  <c:v>30.636378250210988</c:v>
                </c:pt>
                <c:pt idx="2">
                  <c:v>30.055633642783196</c:v>
                </c:pt>
                <c:pt idx="3">
                  <c:v>30.326295585412666</c:v>
                </c:pt>
                <c:pt idx="4">
                  <c:v>23.572551073860659</c:v>
                </c:pt>
                <c:pt idx="5">
                  <c:v>22.36024844720497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B-473A-82AE-5AF472FEBA0A}"/>
            </c:ext>
          </c:extLst>
        </c:ser>
        <c:ser>
          <c:idx val="2"/>
          <c:order val="2"/>
          <c:tx>
            <c:strRef>
              <c:f>'Employment History'!$A$14</c:f>
              <c:strCache>
                <c:ptCount val="1"/>
                <c:pt idx="0">
                  <c:v>Never worked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'Employment History'!$B$11:$G$11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'Employment History'!$B$14:$G$14</c:f>
              <c:numCache>
                <c:formatCode>0.0</c:formatCode>
                <c:ptCount val="6"/>
                <c:pt idx="0">
                  <c:v>13.379110105879416</c:v>
                </c:pt>
                <c:pt idx="1">
                  <c:v>15.849174134951575</c:v>
                </c:pt>
                <c:pt idx="2">
                  <c:v>18.697448932355886</c:v>
                </c:pt>
                <c:pt idx="3">
                  <c:v>15.158785552259641</c:v>
                </c:pt>
                <c:pt idx="4">
                  <c:v>10.110005238344682</c:v>
                </c:pt>
                <c:pt idx="5">
                  <c:v>9.316770186335404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B-473A-82AE-5AF472FEB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399360"/>
        <c:axId val="1671749728"/>
      </c:barChart>
      <c:catAx>
        <c:axId val="180399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49728"/>
        <c:crosses val="autoZero"/>
        <c:auto val="1"/>
        <c:lblAlgn val="ctr"/>
        <c:lblOffset val="100"/>
        <c:noMultiLvlLbl val="0"/>
      </c:catAx>
      <c:valAx>
        <c:axId val="16717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9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'English Language Proficiency'!$A$13</c:f>
              <c:strCache>
                <c:ptCount val="1"/>
                <c:pt idx="0">
                  <c:v>Main Language is 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'English Language Proficiency'!$B$12:$G$12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'English Language Proficiency'!$B$13:$G$13</c:f>
              <c:numCache>
                <c:formatCode>0.0</c:formatCode>
                <c:ptCount val="6"/>
                <c:pt idx="0">
                  <c:v>95.366099736635348</c:v>
                </c:pt>
                <c:pt idx="1">
                  <c:v>97.467912086104974</c:v>
                </c:pt>
                <c:pt idx="2">
                  <c:v>98.17659934745798</c:v>
                </c:pt>
                <c:pt idx="3">
                  <c:v>96.865383239103991</c:v>
                </c:pt>
                <c:pt idx="4">
                  <c:v>94.301164725457582</c:v>
                </c:pt>
                <c:pt idx="5">
                  <c:v>91.181364392678859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C-45DC-81EC-C087AFC7FB6F}"/>
            </c:ext>
          </c:extLst>
        </c:ser>
        <c:ser>
          <c:idx val="1"/>
          <c:order val="1"/>
          <c:tx>
            <c:strRef>
              <c:f>'English Language Proficiency'!$A$14</c:f>
              <c:strCache>
                <c:ptCount val="1"/>
                <c:pt idx="0">
                  <c:v>Main Language is not English: Can speak English very well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'English Language Proficiency'!$B$12:$G$12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'English Language Proficiency'!$B$14:$G$14</c:f>
              <c:numCache>
                <c:formatCode>0.0</c:formatCode>
                <c:ptCount val="6"/>
                <c:pt idx="0">
                  <c:v>1.9340450404194232</c:v>
                </c:pt>
                <c:pt idx="1">
                  <c:v>1.1852588822470174</c:v>
                </c:pt>
                <c:pt idx="2">
                  <c:v>1.0042814466058179</c:v>
                </c:pt>
                <c:pt idx="3">
                  <c:v>1.6424533027982537</c:v>
                </c:pt>
                <c:pt idx="4">
                  <c:v>2.9118136439267883</c:v>
                </c:pt>
                <c:pt idx="5">
                  <c:v>4.9916805324459235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C-45DC-81EC-C087AFC7FB6F}"/>
            </c:ext>
          </c:extLst>
        </c:ser>
        <c:ser>
          <c:idx val="2"/>
          <c:order val="2"/>
          <c:tx>
            <c:strRef>
              <c:f>'English Language Proficiency'!$A$15</c:f>
              <c:strCache>
                <c:ptCount val="1"/>
                <c:pt idx="0">
                  <c:v>Main Language is not English: Can speak English well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'English Language Proficiency'!$B$12:$G$12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'English Language Proficiency'!$B$15:$G$15</c:f>
              <c:numCache>
                <c:formatCode>0.0</c:formatCode>
                <c:ptCount val="6"/>
                <c:pt idx="0">
                  <c:v>1.6014226156024907</c:v>
                </c:pt>
                <c:pt idx="1">
                  <c:v>0.78523914848831178</c:v>
                </c:pt>
                <c:pt idx="2">
                  <c:v>0.46806811767783152</c:v>
                </c:pt>
                <c:pt idx="3">
                  <c:v>0.88742574966005872</c:v>
                </c:pt>
                <c:pt idx="4">
                  <c:v>1.5391014975041597</c:v>
                </c:pt>
                <c:pt idx="5">
                  <c:v>1.1647254575707155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C-45DC-81EC-C087AFC7FB6F}"/>
            </c:ext>
          </c:extLst>
        </c:ser>
        <c:ser>
          <c:idx val="3"/>
          <c:order val="3"/>
          <c:tx>
            <c:strRef>
              <c:f>'English Language Proficiency'!$A$16</c:f>
              <c:strCache>
                <c:ptCount val="1"/>
                <c:pt idx="0">
                  <c:v>Main Language is not English: Cannot speak English well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'English Language Proficiency'!$B$12:$G$12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'English Language Proficiency'!$B$16:$G$16</c:f>
              <c:numCache>
                <c:formatCode>0.0</c:formatCode>
                <c:ptCount val="6"/>
                <c:pt idx="0">
                  <c:v>0.88614011522271663</c:v>
                </c:pt>
                <c:pt idx="1">
                  <c:v>0.45880988990207128</c:v>
                </c:pt>
                <c:pt idx="2">
                  <c:v>0.2691391676647531</c:v>
                </c:pt>
                <c:pt idx="3">
                  <c:v>0.50454447863737206</c:v>
                </c:pt>
                <c:pt idx="4">
                  <c:v>1.0815307820299502</c:v>
                </c:pt>
                <c:pt idx="5">
                  <c:v>2.1630615640599005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C-45DC-81EC-C087AFC7FB6F}"/>
            </c:ext>
          </c:extLst>
        </c:ser>
        <c:ser>
          <c:idx val="4"/>
          <c:order val="4"/>
          <c:tx>
            <c:strRef>
              <c:f>'English Language Proficiency'!$A$17</c:f>
              <c:strCache>
                <c:ptCount val="1"/>
                <c:pt idx="0">
                  <c:v>Main Language is not English: Cannot speak English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'English Language Proficiency'!$B$12:$G$12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Super Data Zone</c:v>
                </c:pt>
                <c:pt idx="5">
                  <c:v>Data Zone</c:v>
                </c:pt>
              </c:strCache>
            </c:strRef>
          </c:cat>
          <c:val>
            <c:numRef>
              <c:f>'English Language Proficiency'!$B$17:$G$17</c:f>
              <c:numCache>
                <c:formatCode>0.0</c:formatCode>
                <c:ptCount val="6"/>
                <c:pt idx="0">
                  <c:v>0.21229249212002285</c:v>
                </c:pt>
                <c:pt idx="1">
                  <c:v>0.10277999325763243</c:v>
                </c:pt>
                <c:pt idx="2">
                  <c:v>8.1911920593620499E-2</c:v>
                </c:pt>
                <c:pt idx="3">
                  <c:v>0.1001932298003292</c:v>
                </c:pt>
                <c:pt idx="4">
                  <c:v>0.16638935108153077</c:v>
                </c:pt>
                <c:pt idx="5">
                  <c:v>0.49916805324459235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C-45DC-81EC-C087AFC7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7989520"/>
        <c:axId val="888011600"/>
      </c:barChart>
      <c:catAx>
        <c:axId val="887989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11600"/>
        <c:crosses val="autoZero"/>
        <c:auto val="1"/>
        <c:lblAlgn val="ctr"/>
        <c:lblOffset val="100"/>
        <c:noMultiLvlLbl val="0"/>
      </c:catAx>
      <c:valAx>
        <c:axId val="8880116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98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765364872645288E-2"/>
          <c:y val="0.76890218685787215"/>
          <c:w val="0.60479800027571229"/>
          <c:h val="0.23109774794218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E757-A585-3446-C3DE-DD47F4A57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5BFA5-007B-84BA-7DBE-2BCC9FE1A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A428-3AF3-3E4D-B945-93CEF134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6D36-4B4F-5914-3C97-DBE35803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C981-FA15-7221-81C3-9E018EAE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3939-5D4F-0817-AFD1-AD371526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A6E06-8A3F-8E87-077B-6710ECB2A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61414-E25A-4555-2553-75B979FA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4BD2-ECDE-A12D-DC3A-C9C89505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6ADF4-D892-C187-511C-00FFF498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4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F9D18-FF88-AD07-7C64-30A8231B0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F371-FD33-F9BE-C412-D397D7027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0356-332A-5F45-BA85-9F2D0F16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3E65-4534-B3C6-D7FC-481DDC11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F0C9-D3E7-67F2-A18D-9270C04C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7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BD8B-FFA8-E0F6-F584-F357CAD2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CADB8-C7FE-2F8F-EE37-940EE175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DBB3-9476-470D-3F35-E0B2CE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1053-ED83-0A9C-EEC0-EC8A80EA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A6F2-CBF1-0741-48CB-B3FA462B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3B7C-0C80-817A-2B57-965B7F63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2320-AB2C-2417-ED87-0F7AF2ED6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6D5E7-1D12-6FFA-94E4-9B59392A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32DD-1C07-3457-774B-9052A0EC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7260-0F2B-E992-54F1-D6E02C3B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CB07-74E0-280D-364D-790A9D48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F26E-613D-A5F1-1799-0A0528BD1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E764-896B-E851-BEE4-ACB18045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72456-9FC5-1351-5ADB-73389A68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835CE-4AD8-E9CF-9482-12EF29CD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2F99D-DFA0-773A-A1DA-05AE1467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0F69-DE87-ACAE-95A2-9DB62A8B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BFC4B-9E97-0901-9955-F676E19F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C923-8D53-5225-26BD-D9C56BA4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24072-88A1-B8E5-5F59-F40ABA96E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C3B42-65A0-1583-E733-57D0B79B6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0CC9A-33EA-DBAA-61D8-02A99EFF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BD1CA-5307-B096-2A69-FFF99A3F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6E860-3EEE-9F43-FDD9-15026CE8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1E0F-2FEB-6090-E6E4-C6A8FDD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E8EA4-8D44-EAA4-5BDA-A4DB7735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95E32-9028-C07A-5C21-A976AF86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B33FA-8C43-4689-1DAC-07ED4198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ADD8B-D9CE-4041-8548-14FE41F8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222AD-B438-676A-DEC0-A32A0037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2E67F-338D-CE50-F017-4D3BB5D3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6A4A-7F96-67E5-C6B9-4DEA9044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92EBA-FD7E-BC16-B9CB-74A35B7E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C360-1CFB-BD02-2AE4-DB254313D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20211-3244-A7CB-B0AF-42AA87BE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8B97E-07F2-DB6A-E4E4-5BCEBFC0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B789-BD66-7AAC-BCBA-06A57D42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4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3005-C2A2-29A5-74E5-57DBE5E0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3660D-56E2-A133-C518-8FAB99B76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A11BD-4661-7653-1213-B96AB2464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A2575-0C3F-1723-1BDC-B76FAB4C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0D891-C375-A852-AB3F-89C0907A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6E80B-6074-CCBF-8AFE-F218811B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B173D-7CE8-45F4-2C0F-1EA48431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F617D-C1B5-5462-89E8-5CD58CCD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ED78-8E65-68E0-47A1-B03A91D7B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55B9-345B-4235-ACCA-06E7755DFBD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2E8D-EE08-8042-8A97-E9B6F3EF4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F497-58C9-644A-6B5C-89FAB95B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5D4D-F119-4384-B2B9-8C275C80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9D2878-E476-4971-C5A3-194BA424953A}"/>
              </a:ext>
            </a:extLst>
          </p:cNvPr>
          <p:cNvSpPr txBox="1"/>
          <p:nvPr/>
        </p:nvSpPr>
        <p:spPr>
          <a:xfrm>
            <a:off x="644524" y="224562"/>
            <a:ext cx="10233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PROTOCOL</a:t>
            </a:r>
            <a:r>
              <a:rPr lang="en-GB" sz="2400" dirty="0"/>
              <a:t>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 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County, LGD, Data Zone (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geography levels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Northern Ireland</a:t>
            </a:r>
          </a:p>
          <a:p>
            <a:r>
              <a:rPr lang="en-GB" sz="2400" dirty="0"/>
              <a:t>County = Londonderry</a:t>
            </a:r>
          </a:p>
          <a:p>
            <a:r>
              <a:rPr lang="en-GB" sz="2400" b="1" dirty="0"/>
              <a:t>LGD</a:t>
            </a:r>
            <a:r>
              <a:rPr lang="en-GB" sz="2400" dirty="0"/>
              <a:t> = Derry City and Strabane</a:t>
            </a:r>
          </a:p>
          <a:p>
            <a:r>
              <a:rPr lang="en-GB" sz="2400" dirty="0"/>
              <a:t>Super Data Zone = </a:t>
            </a:r>
            <a:r>
              <a:rPr lang="en-GB" sz="2400" dirty="0" err="1"/>
              <a:t>Waterside_C</a:t>
            </a:r>
            <a:endParaRPr lang="en-GB" sz="2400" dirty="0"/>
          </a:p>
          <a:p>
            <a:r>
              <a:rPr lang="en-GB" sz="2400" dirty="0"/>
              <a:t>Data Zone = Waterside_C5 </a:t>
            </a:r>
          </a:p>
          <a:p>
            <a:r>
              <a:rPr lang="en-GB" sz="2400" dirty="0"/>
              <a:t>	</a:t>
            </a:r>
          </a:p>
          <a:p>
            <a:r>
              <a:rPr lang="en-GB" dirty="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5F280-9BCC-BD90-3572-FD1DD038869E}"/>
              </a:ext>
            </a:extLst>
          </p:cNvPr>
          <p:cNvSpPr txBox="1"/>
          <p:nvPr/>
        </p:nvSpPr>
        <p:spPr>
          <a:xfrm>
            <a:off x="406399" y="5846346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 Flexible Table Builder, Census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BFDDA-6EE1-27E5-A966-29D5DCB7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947" y="5203572"/>
            <a:ext cx="140220" cy="146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DDEAC-ADAF-EB31-72F3-43320D59198F}"/>
              </a:ext>
            </a:extLst>
          </p:cNvPr>
          <p:cNvSpPr txBox="1"/>
          <p:nvPr/>
        </p:nvSpPr>
        <p:spPr>
          <a:xfrm>
            <a:off x="6817298" y="5092064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3E73A-1CA5-544E-EE4E-88557E38C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3" t="25695" r="43672" b="33333"/>
          <a:stretch/>
        </p:blipFill>
        <p:spPr>
          <a:xfrm>
            <a:off x="6315075" y="1508111"/>
            <a:ext cx="5056040" cy="3517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1F798C-37A6-C52F-5DFB-2A190A3B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65" y="3429000"/>
            <a:ext cx="140220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4568-61F5-C336-804D-7C708473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Employment History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F40F19-9FA3-F847-574D-79A58C500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537676"/>
              </p:ext>
            </p:extLst>
          </p:nvPr>
        </p:nvGraphicFramePr>
        <p:xfrm>
          <a:off x="1036320" y="1514475"/>
          <a:ext cx="97536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82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2724-5102-FCF3-9094-9723A4E3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 Language Proficiency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AF794C-2FDF-E29B-10EA-D928CDBC5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07027"/>
              </p:ext>
            </p:extLst>
          </p:nvPr>
        </p:nvGraphicFramePr>
        <p:xfrm>
          <a:off x="1005840" y="1483360"/>
          <a:ext cx="9865360" cy="478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61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5DE1-848B-7AED-E4F7-1FC1A30B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pPr algn="ctr"/>
            <a:r>
              <a:rPr lang="en-GB" dirty="0"/>
              <a:t>Health Condition (Emotional or Mental Health)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DF7931-889A-7F67-4747-A5D8B666F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875113"/>
              </p:ext>
            </p:extLst>
          </p:nvPr>
        </p:nvGraphicFramePr>
        <p:xfrm>
          <a:off x="1127760" y="1690688"/>
          <a:ext cx="10180320" cy="483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37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C7E7-A3F6-B873-B2C6-89136CEB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Household Tenure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7E7722-03D5-C991-AE62-1F70AA757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083369"/>
              </p:ext>
            </p:extLst>
          </p:nvPr>
        </p:nvGraphicFramePr>
        <p:xfrm>
          <a:off x="1280160" y="1544956"/>
          <a:ext cx="9489440" cy="494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793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B86-03FC-DDEB-0FCC-2B250F95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Industry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3D6517-52FD-4576-1943-6E023A918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124396"/>
              </p:ext>
            </p:extLst>
          </p:nvPr>
        </p:nvGraphicFramePr>
        <p:xfrm>
          <a:off x="243840" y="1574800"/>
          <a:ext cx="11694160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03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D012-F72A-0714-BEE4-DAD65960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Religion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8FDCAE-9B1B-4850-5652-672793BB5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971075"/>
              </p:ext>
            </p:extLst>
          </p:nvPr>
        </p:nvGraphicFramePr>
        <p:xfrm>
          <a:off x="838200" y="1443355"/>
          <a:ext cx="10261600" cy="504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37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3B67-E955-D2E2-3600-B4C747D6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Super Data Zone – </a:t>
            </a:r>
            <a:r>
              <a:rPr lang="en-GB" dirty="0" err="1"/>
              <a:t>Waterside_C</a:t>
            </a:r>
            <a:r>
              <a:rPr lang="en-GB" dirty="0"/>
              <a:t> (N=2533)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408FD-6392-1F46-D0AF-35D34EAECCBB}"/>
              </a:ext>
            </a:extLst>
          </p:cNvPr>
          <p:cNvSpPr txBox="1"/>
          <p:nvPr/>
        </p:nvSpPr>
        <p:spPr>
          <a:xfrm>
            <a:off x="3400424" y="6050384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School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9A361-7859-8261-8EBE-D6085C6A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40" y="6161892"/>
            <a:ext cx="140220" cy="146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74A53-F539-11EC-C53D-A8632F94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4" t="22917" r="44219" b="36389"/>
          <a:stretch/>
        </p:blipFill>
        <p:spPr>
          <a:xfrm>
            <a:off x="2917694" y="1258167"/>
            <a:ext cx="6794760" cy="4824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D153F-A866-1140-5B23-4575365E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765" y="3975369"/>
            <a:ext cx="140220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1ED9-1DFB-4943-676A-9102ABC0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Zone – Waterside_C5 (N=630)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82274-83B4-478E-EB56-D3E321FB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510" y="6102016"/>
            <a:ext cx="140220" cy="146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97801-B85C-949F-0A1D-604B2DD520D6}"/>
              </a:ext>
            </a:extLst>
          </p:cNvPr>
          <p:cNvSpPr txBox="1"/>
          <p:nvPr/>
        </p:nvSpPr>
        <p:spPr>
          <a:xfrm>
            <a:off x="3676650" y="5990509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School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048B2-9019-351D-9223-982E6D8F3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60" y="1679834"/>
            <a:ext cx="6208921" cy="432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FF08A-5803-7FCD-7331-476C6BA78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45" y="4079741"/>
            <a:ext cx="140220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55D15-2B2E-BD03-0BF4-4F9B2325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Age Population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F949D38-965C-ABC5-CF5D-334AA7F32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548680"/>
              </p:ext>
            </p:extLst>
          </p:nvPr>
        </p:nvGraphicFramePr>
        <p:xfrm>
          <a:off x="1437640" y="1554480"/>
          <a:ext cx="9316720" cy="478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381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9C95-3288-5AAA-3AE0-184811E3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Age Profile</a:t>
            </a:r>
            <a:br>
              <a:rPr lang="en-GB" dirty="0"/>
            </a:br>
            <a:endParaRPr lang="en-GB" sz="2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7C85D5D-0513-AFD0-B982-175A6C418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317519"/>
              </p:ext>
            </p:extLst>
          </p:nvPr>
        </p:nvGraphicFramePr>
        <p:xfrm>
          <a:off x="1971040" y="1595120"/>
          <a:ext cx="8188959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87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A7DA-B2F9-5471-B6E0-DC09C3A5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Parent Qualifications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7B0E1C-8D4E-B4AD-4EEA-1907AC3C2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45170"/>
              </p:ext>
            </p:extLst>
          </p:nvPr>
        </p:nvGraphicFramePr>
        <p:xfrm>
          <a:off x="0" y="2088830"/>
          <a:ext cx="6003926" cy="395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50C5C0-172D-969F-C94F-C48067E1D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068531"/>
              </p:ext>
            </p:extLst>
          </p:nvPr>
        </p:nvGraphicFramePr>
        <p:xfrm>
          <a:off x="5872480" y="2088513"/>
          <a:ext cx="5984875" cy="391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67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DAE9-7D06-D8CB-AA48-684FE896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National Identity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83F5CA-FDC7-857E-1D23-317C37192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037225"/>
              </p:ext>
            </p:extLst>
          </p:nvPr>
        </p:nvGraphicFramePr>
        <p:xfrm>
          <a:off x="955040" y="1483360"/>
          <a:ext cx="10038079" cy="485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3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81C9-85B3-16BE-FF80-5C7AD41F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Religion or Religion Brought Up In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A77518-58F4-E2C2-CFBF-5BB914689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614184"/>
              </p:ext>
            </p:extLst>
          </p:nvPr>
        </p:nvGraphicFramePr>
        <p:xfrm>
          <a:off x="721360" y="1690688"/>
          <a:ext cx="10749280" cy="45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54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90B2-D4AA-83EB-21B7-1AA5B5E5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Socio-Economic Categorisation (SEC)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C2270C-46B8-04EE-1EF8-60AFBC796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22966"/>
              </p:ext>
            </p:extLst>
          </p:nvPr>
        </p:nvGraphicFramePr>
        <p:xfrm>
          <a:off x="487680" y="1524000"/>
          <a:ext cx="11287760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69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158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Super Data Zone – Waterside_C (N=2533)</vt:lpstr>
      <vt:lpstr>Data Zone – Waterside_C5 (N=630)</vt:lpstr>
      <vt:lpstr>School Age Population </vt:lpstr>
      <vt:lpstr>Age Profile </vt:lpstr>
      <vt:lpstr>Parent Qualifications</vt:lpstr>
      <vt:lpstr>National Identity</vt:lpstr>
      <vt:lpstr>Religion or Religion Brought Up In</vt:lpstr>
      <vt:lpstr>Socio-Economic Categorisation (SEC)</vt:lpstr>
      <vt:lpstr>Employment History</vt:lpstr>
      <vt:lpstr>English Language Proficiency</vt:lpstr>
      <vt:lpstr>Health Condition (Emotional or Mental Health)</vt:lpstr>
      <vt:lpstr>Household Tenure</vt:lpstr>
      <vt:lpstr>Industry</vt:lpstr>
      <vt:lpstr>Religion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Age Population Ballymoney_A4 (Balnamore)</dc:title>
  <dc:creator>Janice McConnell</dc:creator>
  <cp:lastModifiedBy>Janice McConnell</cp:lastModifiedBy>
  <cp:revision>133</cp:revision>
  <cp:lastPrinted>2023-11-23T14:00:02Z</cp:lastPrinted>
  <dcterms:created xsi:type="dcterms:W3CDTF">2023-11-16T15:08:11Z</dcterms:created>
  <dcterms:modified xsi:type="dcterms:W3CDTF">2024-05-07T13:51:45Z</dcterms:modified>
</cp:coreProperties>
</file>