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2" r:id="rId3"/>
    <p:sldMasterId id="214748365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88" r:id="rId6"/>
    <p:sldId id="316" r:id="rId7"/>
    <p:sldId id="319" r:id="rId8"/>
    <p:sldId id="320" r:id="rId9"/>
    <p:sldId id="308" r:id="rId10"/>
    <p:sldId id="322" r:id="rId11"/>
    <p:sldId id="323" r:id="rId12"/>
    <p:sldId id="317" r:id="rId1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8"/>
    <a:srgbClr val="3366CC"/>
    <a:srgbClr val="CC0066"/>
    <a:srgbClr val="008080"/>
    <a:srgbClr val="FF9900"/>
    <a:srgbClr val="FF99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733" autoAdjust="0"/>
  </p:normalViewPr>
  <p:slideViewPr>
    <p:cSldViewPr snapToGrid="0">
      <p:cViewPr varScale="1">
        <p:scale>
          <a:sx n="89" d="100"/>
          <a:sy n="89" d="100"/>
        </p:scale>
        <p:origin x="47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D9E5A-F1AA-44B5-A0AB-05337413CFCA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95D1D-EC51-4D35-B72C-C3C06740F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9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0EF4-A785-4FFE-AC29-F64BB182EA53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CFA64-FFD8-4C4D-8F46-75A5F9D12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aslon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witter.com/NatBantin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Recap on yesterday’s learning and what we want to do today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FA64-FFD8-4C4D-8F46-75A5F9D121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7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FA64-FFD8-4C4D-8F46-75A5F9D121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85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Canadian teacher Ilona </a:t>
            </a:r>
            <a:r>
              <a:rPr lang="en-GB" sz="1200" b="1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Vashchyshyn</a:t>
            </a:r>
            <a:r>
              <a:rPr lang="en-GB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tweeted 2017</a:t>
            </a:r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the perfect banana ripeness?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 eating, NOT for making banana bread.)” The options were “More green than 1,” “1,” “2,” “3,” … and so on until “15,” and “More brown than 15.”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would you expect the results to look like? 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might there be an increase at 1 and 15??</a:t>
            </a:r>
          </a:p>
          <a:p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importantly: What might you do with this in your classroom?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 ripeness preference in this sample is 7.34 and the standard deviation is 1.96. This means that about 74.8% (mean +/- 1 standard deviation) of people prefer bananas that are between 6 and 9 on the ripeness scale, and about 95.8% (mean +/- 2 standard deviations) prefer bananas between 4 and 11 on the ripeness scale.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design and carry out a survey where they think they might get a similar distribution. For example,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Nat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suggested that a similar distribution might be observed for milk &amp; coffee preferences, with extreme left being black – no milk – and extreme right being milk – no coffee – (although I think this might be skewed towards the left if polling adults, and right if polling teenagers).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to the topic of probability by asking students to make estimates for various samples. For example, in a sample of 500 people, how many would you expect to have a banana number of 5? 10?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refine the experiment to consider the effect of different factors on banana ripeness preference, such as 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FA64-FFD8-4C4D-8F46-75A5F9D121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0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Here’s another example…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FA64-FFD8-4C4D-8F46-75A5F9D121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2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16BCF-BCA8-43F8-BF11-1F5A001166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516BCF-BCA8-43F8-BF11-1F5A001166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100" dirty="0" smtClean="0">
              <a:solidFill>
                <a:srgbClr val="1A4488"/>
              </a:solidFill>
            </a:endParaRP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200" kern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16BCF-BCA8-43F8-BF11-1F5A0011661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040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csscni.org.uk/erasmus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6.jpeg"/><Relationship Id="rId9" Type="http://schemas.openxmlformats.org/officeDocument/2006/relationships/hyperlink" Target="https://www.csscni.org.uk/erasmus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944800" y="3837600"/>
            <a:ext cx="6620400" cy="58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A448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44800" y="4435200"/>
            <a:ext cx="662040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1A4488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44800" y="4986000"/>
            <a:ext cx="6620400" cy="608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1A4488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00" y="93600"/>
            <a:ext cx="7200000" cy="360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6432646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1A4488"/>
                </a:solidFill>
              </a:rPr>
              <a:t>Copyright © Controlled Schools' Support Council (CSSC) 2017</a:t>
            </a:r>
          </a:p>
        </p:txBody>
      </p:sp>
    </p:spTree>
    <p:extLst>
      <p:ext uri="{BB962C8B-B14F-4D97-AF65-F5344CB8AC3E}">
        <p14:creationId xmlns:p14="http://schemas.microsoft.com/office/powerpoint/2010/main" val="28034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48008"/>
            <a:ext cx="9144000" cy="99476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57426"/>
                </a:solidFill>
              </a:defRPr>
            </a:lvl1pPr>
          </a:lstStyle>
          <a:p>
            <a:r>
              <a:rPr lang="en-US" dirty="0" smtClean="0"/>
              <a:t>Title of session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702" y="2424688"/>
            <a:ext cx="3212599" cy="2618237"/>
          </a:xfrm>
          <a:prstGeom prst="rect">
            <a:avLst/>
          </a:prstGeom>
        </p:spPr>
      </p:pic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470541" y="5651874"/>
            <a:ext cx="4462936" cy="945936"/>
            <a:chOff x="1209" y="1691"/>
            <a:chExt cx="4978" cy="1055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229600" y="5893551"/>
            <a:ext cx="369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 smtClean="0"/>
          </a:p>
          <a:p>
            <a:r>
              <a:rPr lang="en-GB" sz="1800" dirty="0" smtClean="0">
                <a:hlinkClick r:id="rId4"/>
              </a:rPr>
              <a:t>https://www.csscni.org.uk/erasmus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230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44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3C94"/>
                </a:solidFill>
              </a:defRPr>
            </a:lvl1pPr>
            <a:lvl2pPr>
              <a:defRPr>
                <a:solidFill>
                  <a:srgbClr val="5A3C94"/>
                </a:solidFill>
              </a:defRPr>
            </a:lvl2pPr>
            <a:lvl3pPr>
              <a:defRPr>
                <a:solidFill>
                  <a:srgbClr val="5A3C94"/>
                </a:solidFill>
              </a:defRPr>
            </a:lvl3pPr>
            <a:lvl4pPr>
              <a:defRPr>
                <a:solidFill>
                  <a:srgbClr val="5A3C94"/>
                </a:solidFill>
              </a:defRPr>
            </a:lvl4pPr>
            <a:lvl5pPr>
              <a:defRPr>
                <a:solidFill>
                  <a:srgbClr val="5A3C94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37185" y="5681815"/>
            <a:ext cx="4547337" cy="963825"/>
            <a:chOff x="1209" y="1691"/>
            <a:chExt cx="4978" cy="105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7610794" y="5607671"/>
            <a:ext cx="4374925" cy="1108800"/>
            <a:chOff x="7668459" y="5607671"/>
            <a:chExt cx="4374925" cy="1108800"/>
          </a:xfrm>
        </p:grpSpPr>
        <p:sp>
          <p:nvSpPr>
            <p:cNvPr id="11" name="TextBox 10"/>
            <p:cNvSpPr txBox="1"/>
            <p:nvPr/>
          </p:nvSpPr>
          <p:spPr>
            <a:xfrm>
              <a:off x="7668459" y="6095237"/>
              <a:ext cx="3279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Teaching problem solving in technology rich environments</a:t>
              </a:r>
              <a:endParaRPr lang="en-GB" sz="1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82877" y="5607671"/>
              <a:ext cx="1360507" cy="110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40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1524000" y="348008"/>
            <a:ext cx="9144000" cy="994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4574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/>
              <a:t>Teaching problem solving in technology rich environments</a:t>
            </a:r>
            <a:endParaRPr lang="en-GB" sz="6000" b="1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 userDrawn="1">
            <p:extLst/>
          </p:nvPr>
        </p:nvGraphicFramePr>
        <p:xfrm>
          <a:off x="325439" y="1690689"/>
          <a:ext cx="11541124" cy="3776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5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881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189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65" y="1678497"/>
            <a:ext cx="1133736" cy="1498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71" y="3944850"/>
            <a:ext cx="3372663" cy="1163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16" y="2159877"/>
            <a:ext cx="2479827" cy="875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5439" y="2076608"/>
            <a:ext cx="2885572" cy="1307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19331" y="4024162"/>
            <a:ext cx="3203367" cy="7794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33887" y="2007566"/>
            <a:ext cx="2209800" cy="14287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216677" y="3176868"/>
            <a:ext cx="26842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Bangor Academy and Sixth Form College</a:t>
            </a:r>
            <a:r>
              <a:rPr lang="en-GB" sz="1800" dirty="0"/>
              <a:t> </a:t>
            </a:r>
          </a:p>
        </p:txBody>
      </p:sp>
      <p:grpSp>
        <p:nvGrpSpPr>
          <p:cNvPr id="16" name="Group 2"/>
          <p:cNvGrpSpPr>
            <a:grpSpLocks noChangeAspect="1"/>
          </p:cNvGrpSpPr>
          <p:nvPr userDrawn="1"/>
        </p:nvGrpSpPr>
        <p:grpSpPr bwMode="auto">
          <a:xfrm>
            <a:off x="470541" y="5651874"/>
            <a:ext cx="4462936" cy="945936"/>
            <a:chOff x="1209" y="1691"/>
            <a:chExt cx="4978" cy="105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" y="1691"/>
              <a:ext cx="1527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42" y="2151"/>
              <a:ext cx="344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With the support of the Erasmus+ programme of the European Union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8229600" y="5893551"/>
            <a:ext cx="369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 smtClean="0"/>
          </a:p>
          <a:p>
            <a:r>
              <a:rPr lang="en-GB" sz="1800" dirty="0" smtClean="0">
                <a:hlinkClick r:id="rId9"/>
              </a:rPr>
              <a:t>https://www.csscni.org.uk/erasmus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2" y="3525310"/>
            <a:ext cx="2937192" cy="1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Blank with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488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2624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A4488"/>
                </a:solidFill>
              </a:defRPr>
            </a:lvl1pPr>
          </a:lstStyle>
          <a:p>
            <a:pPr lvl="0"/>
            <a:r>
              <a:rPr lang="en-US" dirty="0"/>
              <a:t>Insert text, pictures etc.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Content Blank with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6138000"/>
            <a:ext cx="14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0"/>
            <a:ext cx="5760000" cy="2880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86088"/>
            <a:ext cx="12192000" cy="1082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1A4488"/>
                </a:solidFill>
              </a:defRPr>
            </a:lvl1pPr>
          </a:lstStyle>
          <a:p>
            <a:pPr lvl="0"/>
            <a:r>
              <a:rPr lang="en-GB" dirty="0">
                <a:effectLst/>
              </a:rPr>
              <a:t>Contact details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6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7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1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logsandreflections.wordpress.com/2017/10/02/the-time-mtbos-went-banan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enjaminslure.blogspot.com/2011/02/gradien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" y="445769"/>
            <a:ext cx="11669078" cy="1467169"/>
          </a:xfrm>
        </p:spPr>
        <p:txBody>
          <a:bodyPr/>
          <a:lstStyle/>
          <a:p>
            <a:r>
              <a:rPr lang="en-US" sz="4000" b="1" dirty="0"/>
              <a:t>Using technology to present a problem solving activity</a:t>
            </a:r>
            <a:br>
              <a:rPr lang="en-US" sz="4000" b="1" dirty="0"/>
            </a:br>
            <a:r>
              <a:rPr lang="en-US" sz="3200" b="1" dirty="0"/>
              <a:t>Session </a:t>
            </a:r>
            <a:r>
              <a:rPr lang="en-US" sz="3200" b="1" dirty="0" smtClean="0"/>
              <a:t>3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39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87710"/>
              </p:ext>
            </p:extLst>
          </p:nvPr>
        </p:nvGraphicFramePr>
        <p:xfrm>
          <a:off x="1897380" y="1243694"/>
          <a:ext cx="16608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840">
                  <a:extLst>
                    <a:ext uri="{9D8B030D-6E8A-4147-A177-3AD203B41FA5}">
                      <a16:colId xmlns:a16="http://schemas.microsoft.com/office/drawing/2014/main" val="1743702069"/>
                    </a:ext>
                  </a:extLst>
                </a:gridCol>
              </a:tblGrid>
              <a:tr h="44701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78411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 x 9 = 9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02665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 x 9 = 18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867576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 x 9 = 27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76046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 x 9 = 36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576044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 x 9 = 45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31412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6 x 9 = 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610104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7 x 9 = 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331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 x 9 = 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580464"/>
                  </a:ext>
                </a:extLst>
              </a:tr>
              <a:tr h="447011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9 x 9 = 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30846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030" y="1152254"/>
            <a:ext cx="6148002" cy="4470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Mind reading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583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271463"/>
            <a:ext cx="10515600" cy="1325563"/>
          </a:xfrm>
        </p:spPr>
        <p:txBody>
          <a:bodyPr/>
          <a:lstStyle/>
          <a:p>
            <a:r>
              <a:rPr lang="en-GB" dirty="0" smtClean="0"/>
              <a:t>Problem posing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“The formulation of a problem is often more essential </a:t>
            </a:r>
            <a:r>
              <a:rPr lang="en-GB" dirty="0" smtClean="0"/>
              <a:t>than </a:t>
            </a:r>
            <a:r>
              <a:rPr lang="en-GB" dirty="0"/>
              <a:t>its solution, which may be merely a matter of mathematical or experimental skill. To raise new questions, a new possibility, to regard old problems from a new angle, requires creative imagination and marks real advances in sciences.”</a:t>
            </a:r>
          </a:p>
          <a:p>
            <a:pPr marL="0" indent="0" algn="r">
              <a:buNone/>
            </a:pPr>
            <a:r>
              <a:rPr lang="en-GB" dirty="0"/>
              <a:t>(Einstein &amp; </a:t>
            </a:r>
            <a:r>
              <a:rPr lang="en-GB" dirty="0" err="1"/>
              <a:t>Infeld</a:t>
            </a:r>
            <a:r>
              <a:rPr lang="en-GB" dirty="0"/>
              <a:t>, 1938).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780" y="42863"/>
            <a:ext cx="2461937" cy="24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33" y="1082491"/>
            <a:ext cx="4745357" cy="44953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12026" y="5179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https://logsandreflections.wordpress.com/2017/10/02/the-time-mtbos-went-bananas</a:t>
            </a:r>
            <a:r>
              <a:rPr lang="en-GB" dirty="0" smtClean="0">
                <a:hlinkClick r:id="rId4"/>
              </a:rPr>
              <a:t>/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690" y="1082491"/>
            <a:ext cx="6865875" cy="409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perfect banana ripeness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0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357312"/>
            <a:ext cx="6667500" cy="4143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1740" y="5665567"/>
            <a:ext cx="5733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benjaminslure.blogspot.com/2011/02/gradient.html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examples…toasting bread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1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6104">
            <a:off x="1061615" y="1590766"/>
            <a:ext cx="2847977" cy="3795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00" y="1668011"/>
            <a:ext cx="3153764" cy="225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3209">
            <a:off x="7868467" y="1910592"/>
            <a:ext cx="2996399" cy="3880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problem solving/posing ideas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693" y="666985"/>
            <a:ext cx="3129132" cy="4170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18" y="2276616"/>
            <a:ext cx="3421232" cy="325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686" y="3549406"/>
            <a:ext cx="3324942" cy="2575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250" y="220256"/>
            <a:ext cx="2568543" cy="32082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4145050" cy="1325563"/>
          </a:xfrm>
        </p:spPr>
        <p:txBody>
          <a:bodyPr/>
          <a:lstStyle/>
          <a:p>
            <a:r>
              <a:rPr lang="en-GB" sz="3600" dirty="0" smtClean="0"/>
              <a:t>Developing problem solving/posing ideas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05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groups of three/four:</a:t>
            </a:r>
          </a:p>
          <a:p>
            <a:r>
              <a:rPr lang="en-GB" dirty="0" smtClean="0"/>
              <a:t>Pose </a:t>
            </a:r>
            <a:r>
              <a:rPr lang="en-GB" dirty="0"/>
              <a:t>an original mathematics </a:t>
            </a:r>
            <a:r>
              <a:rPr lang="en-GB" dirty="0" smtClean="0"/>
              <a:t>problem</a:t>
            </a:r>
          </a:p>
          <a:p>
            <a:r>
              <a:rPr lang="en-GB" dirty="0" smtClean="0"/>
              <a:t>Solve </a:t>
            </a:r>
            <a:r>
              <a:rPr lang="en-GB" dirty="0"/>
              <a:t>the problem if </a:t>
            </a:r>
            <a:r>
              <a:rPr lang="en-GB" dirty="0" smtClean="0"/>
              <a:t>possible</a:t>
            </a:r>
          </a:p>
          <a:p>
            <a:r>
              <a:rPr lang="en-GB" dirty="0" smtClean="0"/>
              <a:t>Interpret </a:t>
            </a:r>
            <a:r>
              <a:rPr lang="en-GB" dirty="0"/>
              <a:t>any findings in the context of the original </a:t>
            </a:r>
            <a:r>
              <a:rPr lang="en-GB" dirty="0" smtClean="0"/>
              <a:t>problem</a:t>
            </a:r>
          </a:p>
          <a:p>
            <a:r>
              <a:rPr lang="en-GB" dirty="0" smtClean="0"/>
              <a:t>Can </a:t>
            </a:r>
            <a:r>
              <a:rPr lang="en-GB" dirty="0"/>
              <a:t>the original problem be extended / reformulated?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Short 5-10 minutes presentation of the problem to wider group.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48" y="1669517"/>
            <a:ext cx="4289785" cy="328883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142734" y="674449"/>
            <a:ext cx="7049266" cy="263948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altLang="en-US" sz="2000" dirty="0">
              <a:solidFill>
                <a:srgbClr val="1A4488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63440" y="571579"/>
            <a:ext cx="7406640" cy="608186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>
                <a:solidFill>
                  <a:srgbClr val="5A3C94"/>
                </a:solidFill>
              </a:rPr>
              <a:t>When regularly exposed to problems that require different strategies, students learn different ways to solve problems. As a result, students become more efficient in selecting appropriate ways to solve problems. 			</a:t>
            </a:r>
            <a:r>
              <a:rPr lang="en-GB" sz="2400" dirty="0" smtClean="0">
                <a:solidFill>
                  <a:srgbClr val="5A3C94"/>
                </a:solidFill>
              </a:rPr>
              <a:t>	          Star </a:t>
            </a:r>
            <a:r>
              <a:rPr lang="en-GB" sz="2400" dirty="0">
                <a:solidFill>
                  <a:srgbClr val="5A3C94"/>
                </a:solidFill>
              </a:rPr>
              <a:t>and </a:t>
            </a:r>
            <a:r>
              <a:rPr lang="en-GB" sz="2400" dirty="0" err="1">
                <a:solidFill>
                  <a:srgbClr val="5A3C94"/>
                </a:solidFill>
              </a:rPr>
              <a:t>Rittle</a:t>
            </a:r>
            <a:r>
              <a:rPr lang="en-GB" sz="2400" dirty="0">
                <a:solidFill>
                  <a:srgbClr val="5A3C94"/>
                </a:solidFill>
              </a:rPr>
              <a:t>-Johnson (2008)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2400" dirty="0">
                <a:solidFill>
                  <a:srgbClr val="5A3C94"/>
                </a:solidFill>
              </a:rPr>
              <a:t>As students reflect on their problem-solving processes, they develop their mathematical reasoning and their ability to apply this reasoning to new situations.</a:t>
            </a:r>
            <a:endParaRPr lang="sv-SE" altLang="en-US" sz="2400" dirty="0">
              <a:solidFill>
                <a:srgbClr val="5A3C94"/>
              </a:solidFill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sv-SE" altLang="en-US" sz="2400" dirty="0">
                <a:solidFill>
                  <a:srgbClr val="5A3C94"/>
                </a:solidFill>
              </a:rPr>
              <a:t>Kramarski and Mevarech (2003); Siegler (2003)</a:t>
            </a:r>
            <a:endParaRPr lang="en-GB" altLang="en-US" sz="2400" dirty="0">
              <a:solidFill>
                <a:srgbClr val="5A3C9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048" y="297981"/>
            <a:ext cx="10515600" cy="1325563"/>
          </a:xfrm>
        </p:spPr>
        <p:txBody>
          <a:bodyPr/>
          <a:lstStyle/>
          <a:p>
            <a:r>
              <a:rPr lang="en-GB" sz="3600" b="1" dirty="0" smtClean="0"/>
              <a:t>Reflecting on practice…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593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6D240C-F36D-48CB-BCA3-5B9D3D239965}" vid="{B83D0614-206F-441E-8EA9-1C032DFE29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6D240C-F36D-48CB-BCA3-5B9D3D239965}" vid="{56C64C5A-D535-4433-B55B-DB3BB056804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6D240C-F36D-48CB-BCA3-5B9D3D239965}" vid="{5E8E66BE-1672-4E93-8F2F-3522530B330D}"/>
    </a:ext>
  </a:extLst>
</a:theme>
</file>

<file path=ppt/theme/theme4.xml><?xml version="1.0" encoding="utf-8"?>
<a:theme xmlns:a="http://schemas.openxmlformats.org/drawingml/2006/main" name="Master Final Slide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6D240C-F36D-48CB-BCA3-5B9D3D239965}" vid="{93CC609D-AD11-4969-80F9-61D79F4B820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 White - Widescreen</Template>
  <TotalTime>5444</TotalTime>
  <Words>312</Words>
  <Application>Microsoft Office PowerPoint</Application>
  <PresentationFormat>Widescreen</PresentationFormat>
  <Paragraphs>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Master Final Slide White</vt:lpstr>
      <vt:lpstr>Using technology to present a problem solving activity Session 3</vt:lpstr>
      <vt:lpstr>Mind reading</vt:lpstr>
      <vt:lpstr>Problem posing</vt:lpstr>
      <vt:lpstr>The perfect banana ripeness</vt:lpstr>
      <vt:lpstr>Further examples…toasting bread</vt:lpstr>
      <vt:lpstr>Developing problem solving/posing ideas</vt:lpstr>
      <vt:lpstr>Developing problem solving/posing ideas</vt:lpstr>
      <vt:lpstr>Group task</vt:lpstr>
      <vt:lpstr>Reflecting on practice…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</dc:creator>
  <cp:lastModifiedBy>Jill Brown</cp:lastModifiedBy>
  <cp:revision>122</cp:revision>
  <cp:lastPrinted>2019-08-16T15:33:39Z</cp:lastPrinted>
  <dcterms:created xsi:type="dcterms:W3CDTF">2017-05-25T19:06:12Z</dcterms:created>
  <dcterms:modified xsi:type="dcterms:W3CDTF">2019-10-29T06:17:07Z</dcterms:modified>
</cp:coreProperties>
</file>