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2" r:id="rId3"/>
    <p:sldMasterId id="2147483656" r:id="rId4"/>
  </p:sldMasterIdLst>
  <p:notesMasterIdLst>
    <p:notesMasterId r:id="rId25"/>
  </p:notesMasterIdLst>
  <p:handoutMasterIdLst>
    <p:handoutMasterId r:id="rId26"/>
  </p:handoutMasterIdLst>
  <p:sldIdLst>
    <p:sldId id="257" r:id="rId5"/>
    <p:sldId id="310" r:id="rId6"/>
    <p:sldId id="313" r:id="rId7"/>
    <p:sldId id="311" r:id="rId8"/>
    <p:sldId id="293" r:id="rId9"/>
    <p:sldId id="294" r:id="rId10"/>
    <p:sldId id="309" r:id="rId11"/>
    <p:sldId id="307" r:id="rId12"/>
    <p:sldId id="326" r:id="rId13"/>
    <p:sldId id="324" r:id="rId14"/>
    <p:sldId id="325" r:id="rId15"/>
    <p:sldId id="327" r:id="rId16"/>
    <p:sldId id="329" r:id="rId17"/>
    <p:sldId id="330" r:id="rId18"/>
    <p:sldId id="315" r:id="rId19"/>
    <p:sldId id="314" r:id="rId20"/>
    <p:sldId id="321" r:id="rId21"/>
    <p:sldId id="322" r:id="rId22"/>
    <p:sldId id="306" r:id="rId23"/>
    <p:sldId id="331" r:id="rId24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1A4488"/>
    <a:srgbClr val="3366CC"/>
    <a:srgbClr val="CC0066"/>
    <a:srgbClr val="008080"/>
    <a:srgbClr val="FF9966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32" autoAdjust="0"/>
    <p:restoredTop sz="69119" autoAdjust="0"/>
  </p:normalViewPr>
  <p:slideViewPr>
    <p:cSldViewPr snapToGrid="0">
      <p:cViewPr varScale="1">
        <p:scale>
          <a:sx n="84" d="100"/>
          <a:sy n="84" d="100"/>
        </p:scale>
        <p:origin x="730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9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9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D0C02-B449-45EE-91B9-4F69EF3CE613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98"/>
            <a:ext cx="4302625" cy="34097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696" y="6456698"/>
            <a:ext cx="4302625" cy="34097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06408-9A79-42C0-AFDD-A2047814B1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174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80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70EF4-A785-4FFE-AC29-F64BB182EA53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80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CFA64-FFD8-4C4D-8F46-75A5F9D12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89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CFA64-FFD8-4C4D-8F46-75A5F9D1213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874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sz="1200" dirty="0" smtClean="0">
              <a:solidFill>
                <a:srgbClr val="1A4488"/>
              </a:solidFill>
            </a:endParaRPr>
          </a:p>
          <a:p>
            <a:pPr eaLnBrk="1" hangingPunct="1"/>
            <a:endParaRPr lang="en-GB" altLang="en-US" sz="12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CFA64-FFD8-4C4D-8F46-75A5F9D1213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408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mtClean="0">
                <a:latin typeface="Arial" panose="020B0604020202020204" pitchFamily="34" charset="0"/>
              </a:rPr>
              <a:t>Consider all the different types of maths we have used in this activity</a:t>
            </a:r>
          </a:p>
        </p:txBody>
      </p:sp>
    </p:spTree>
    <p:extLst>
      <p:ext uri="{BB962C8B-B14F-4D97-AF65-F5344CB8AC3E}">
        <p14:creationId xmlns:p14="http://schemas.microsoft.com/office/powerpoint/2010/main" val="1343729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Students often start by exploring by arranging the ‘penguins’ in</a:t>
            </a:r>
            <a:r>
              <a:rPr lang="en-GB" baseline="0" dirty="0" smtClean="0"/>
              <a:t> one line</a:t>
            </a:r>
          </a:p>
          <a:p>
            <a:endParaRPr lang="en-GB" baseline="0" dirty="0" smtClean="0"/>
          </a:p>
          <a:p>
            <a:r>
              <a:rPr lang="en-GB" baseline="0" dirty="0" smtClean="0"/>
              <a:t>Encourage lots of discussion and demonstration</a:t>
            </a:r>
          </a:p>
          <a:p>
            <a:endParaRPr lang="en-GB" baseline="0" dirty="0" smtClean="0"/>
          </a:p>
          <a:p>
            <a:r>
              <a:rPr lang="en-GB" baseline="0" dirty="0" smtClean="0"/>
              <a:t>Students should consider how they would record their findings - 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CFA64-FFD8-4C4D-8F46-75A5F9D1213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732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</a:t>
            </a:r>
            <a:r>
              <a:rPr lang="en-GB" baseline="0" dirty="0" smtClean="0"/>
              <a:t> do you notice about the number of rectangular faces exposed to the cold?</a:t>
            </a:r>
          </a:p>
          <a:p>
            <a:endParaRPr lang="en-GB" baseline="0" dirty="0" smtClean="0"/>
          </a:p>
          <a:p>
            <a:r>
              <a:rPr lang="en-GB" baseline="0" dirty="0" smtClean="0"/>
              <a:t>What would happen if…</a:t>
            </a:r>
          </a:p>
          <a:p>
            <a:endParaRPr lang="en-GB" baseline="0" dirty="0" smtClean="0"/>
          </a:p>
          <a:p>
            <a:r>
              <a:rPr lang="en-GB" baseline="0" dirty="0" smtClean="0"/>
              <a:t>One more penguin joined the line?</a:t>
            </a:r>
          </a:p>
          <a:p>
            <a:r>
              <a:rPr lang="en-GB" baseline="0" dirty="0" smtClean="0"/>
              <a:t>Two more penguins joined the line?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CFA64-FFD8-4C4D-8F46-75A5F9D1213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57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Explore patterns of penguins</a:t>
            </a:r>
          </a:p>
          <a:p>
            <a:endParaRPr lang="en-GB" dirty="0" smtClean="0"/>
          </a:p>
          <a:p>
            <a:r>
              <a:rPr lang="en-GB" dirty="0" smtClean="0"/>
              <a:t>Consider how best to record and present your findings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CFA64-FFD8-4C4D-8F46-75A5F9D1213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311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 short video so you may want to watch it twice – the 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solution 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happens quite quickly! 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516BCF-BCA8-43F8-BF11-1F5A0011661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79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GB" baseline="0" dirty="0"/>
          </a:p>
          <a:p>
            <a:pPr marL="228600" indent="-228600">
              <a:buAutoNum type="arabicPeriod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516BCF-BCA8-43F8-BF11-1F5A0011661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16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student started by weighing potatoes and put them into 1kg bags.</a:t>
            </a:r>
            <a:r>
              <a:rPr lang="en-GB" baseline="0" dirty="0" smtClean="0"/>
              <a:t>  In this way he has all weights up to 13kg.  How would you respond to this suggestion? – see drawing of scales on right hand side of first page.</a:t>
            </a:r>
          </a:p>
          <a:p>
            <a:endParaRPr lang="en-GB" baseline="0" dirty="0" smtClean="0"/>
          </a:p>
          <a:p>
            <a:r>
              <a:rPr lang="en-GB" dirty="0" smtClean="0"/>
              <a:t>What good things can you see in this sample?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CFA64-FFD8-4C4D-8F46-75A5F9D1213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465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</a:t>
            </a:r>
            <a:r>
              <a:rPr lang="en-GB" baseline="0" dirty="0" smtClean="0"/>
              <a:t> thinking can you see in this example?</a:t>
            </a:r>
          </a:p>
          <a:p>
            <a:endParaRPr lang="en-GB" baseline="0" dirty="0" smtClean="0"/>
          </a:p>
          <a:p>
            <a:r>
              <a:rPr lang="en-GB" baseline="0" dirty="0" smtClean="0"/>
              <a:t>How would you encourage persistence?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CFA64-FFD8-4C4D-8F46-75A5F9D1213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297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endParaRPr lang="en-GB" sz="1100" dirty="0" smtClean="0"/>
          </a:p>
          <a:p>
            <a:pPr>
              <a:lnSpc>
                <a:spcPct val="150000"/>
              </a:lnSpc>
            </a:pPr>
            <a:endParaRPr lang="en-GB" sz="1100" dirty="0" smtClean="0">
              <a:solidFill>
                <a:srgbClr val="1A4488"/>
              </a:solidFill>
            </a:endParaRPr>
          </a:p>
          <a:p>
            <a:endParaRPr lang="en-GB" baseline="0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1200" kern="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16BCF-BCA8-43F8-BF11-1F5A0011661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25381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Warm up</a:t>
            </a:r>
          </a:p>
          <a:p>
            <a:r>
              <a:rPr lang="en-GB" dirty="0" smtClean="0"/>
              <a:t>Solution on video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https://www.youtube.com/watch?v=XoXJ4elP7hk&amp;feature=youtu.be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CFA64-FFD8-4C4D-8F46-75A5F9D1213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06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 fix this? How can I make it the right mix of chocolate and milk?</a:t>
            </a:r>
          </a:p>
          <a:p>
            <a:pPr marL="228600" indent="-228600">
              <a:buAutoNum type="arabicPeriod"/>
            </a:pP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different solutions can you find?</a:t>
            </a:r>
          </a:p>
          <a:p>
            <a:pPr marL="228600" indent="-228600">
              <a:buAutoNum type="arabicPeriod"/>
            </a:pP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glass won't hold two cups of liquid. How does that affect your solution?</a:t>
            </a:r>
          </a:p>
          <a:p>
            <a:pPr marL="0" indent="0">
              <a:buNone/>
            </a:pPr>
            <a:endParaRPr lang="en-GB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dirty="0" smtClean="0"/>
              <a:t>Would this be appropriate to use with your students?</a:t>
            </a:r>
          </a:p>
          <a:p>
            <a:endParaRPr lang="en-GB" dirty="0" smtClean="0"/>
          </a:p>
          <a:p>
            <a:r>
              <a:rPr lang="en-GB" dirty="0" smtClean="0"/>
              <a:t>What are the benefits of using something like this?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CFA64-FFD8-4C4D-8F46-75A5F9D1213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014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CFA64-FFD8-4C4D-8F46-75A5F9D1213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864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CFA64-FFD8-4C4D-8F46-75A5F9D1213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907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CFA64-FFD8-4C4D-8F46-75A5F9D1213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648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CFA64-FFD8-4C4D-8F46-75A5F9D1213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874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CFA64-FFD8-4C4D-8F46-75A5F9D1213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821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pPr marL="228600" indent="-228600">
              <a:buAutoNum type="arabicPeriod"/>
            </a:pPr>
            <a:r>
              <a:rPr lang="en-GB" dirty="0" smtClean="0"/>
              <a:t>26</a:t>
            </a:r>
          </a:p>
          <a:p>
            <a:r>
              <a:rPr lang="en-GB" dirty="0" smtClean="0"/>
              <a:t>1x3=3</a:t>
            </a:r>
          </a:p>
          <a:p>
            <a:r>
              <a:rPr lang="en-GB" dirty="0" smtClean="0"/>
              <a:t>2x4=8</a:t>
            </a:r>
          </a:p>
          <a:p>
            <a:r>
              <a:rPr lang="en-GB" dirty="0" smtClean="0"/>
              <a:t>3x5=15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2. 133</a:t>
            </a:r>
          </a:p>
          <a:p>
            <a:pPr marL="228600" indent="-228600">
              <a:buAutoNum type="arabicPeriod"/>
            </a:pPr>
            <a:endParaRPr lang="en-GB" dirty="0" smtClean="0"/>
          </a:p>
          <a:p>
            <a:r>
              <a:rPr lang="en-GB" dirty="0" smtClean="0"/>
              <a:t>4x6=24</a:t>
            </a:r>
          </a:p>
          <a:p>
            <a:r>
              <a:rPr lang="en-GB" dirty="0" smtClean="0"/>
              <a:t>5x7=35</a:t>
            </a:r>
          </a:p>
          <a:p>
            <a:r>
              <a:rPr lang="en-GB" dirty="0" smtClean="0"/>
              <a:t>6x8=48</a:t>
            </a:r>
          </a:p>
          <a:p>
            <a:endParaRPr lang="en-GB" dirty="0" smtClean="0"/>
          </a:p>
          <a:p>
            <a:r>
              <a:rPr lang="en-GB" dirty="0" smtClean="0"/>
              <a:t>3. 7 layers tall takes 196 cups.  To build another layer would take 276 cups.  Tracey only has 250 cups so 8 layers is not possible.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CFA64-FFD8-4C4D-8F46-75A5F9D1213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068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csscni.org.uk/erasmus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0.jpg"/><Relationship Id="rId4" Type="http://schemas.openxmlformats.org/officeDocument/2006/relationships/image" Target="../media/image6.jpeg"/><Relationship Id="rId9" Type="http://schemas.openxmlformats.org/officeDocument/2006/relationships/hyperlink" Target="https://www.csscni.org.uk/erasmus" TargetMode="Externa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944800" y="3837600"/>
            <a:ext cx="6620400" cy="5828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rgbClr val="1A4488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944800" y="4435200"/>
            <a:ext cx="6620400" cy="550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aseline="0">
                <a:solidFill>
                  <a:srgbClr val="1A4488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44800" y="4986000"/>
            <a:ext cx="6620400" cy="6086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1A4488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800" y="93600"/>
            <a:ext cx="7200000" cy="36000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6432646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1A4488"/>
                </a:solidFill>
              </a:rPr>
              <a:t>Copyright © Controlled Schools' Support Council (CSSC) 2017</a:t>
            </a:r>
          </a:p>
        </p:txBody>
      </p:sp>
    </p:spTree>
    <p:extLst>
      <p:ext uri="{BB962C8B-B14F-4D97-AF65-F5344CB8AC3E}">
        <p14:creationId xmlns:p14="http://schemas.microsoft.com/office/powerpoint/2010/main" val="2803449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348008"/>
            <a:ext cx="9144000" cy="99476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457426"/>
                </a:solidFill>
              </a:defRPr>
            </a:lvl1pPr>
          </a:lstStyle>
          <a:p>
            <a:r>
              <a:rPr lang="en-US" dirty="0" smtClean="0"/>
              <a:t>Title of session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9702" y="2424688"/>
            <a:ext cx="3212599" cy="2618237"/>
          </a:xfrm>
          <a:prstGeom prst="rect">
            <a:avLst/>
          </a:prstGeom>
        </p:spPr>
      </p:pic>
      <p:grpSp>
        <p:nvGrpSpPr>
          <p:cNvPr id="8" name="Group 2"/>
          <p:cNvGrpSpPr>
            <a:grpSpLocks noChangeAspect="1"/>
          </p:cNvGrpSpPr>
          <p:nvPr userDrawn="1"/>
        </p:nvGrpSpPr>
        <p:grpSpPr bwMode="auto">
          <a:xfrm>
            <a:off x="470541" y="5651874"/>
            <a:ext cx="4462936" cy="945936"/>
            <a:chOff x="1209" y="1691"/>
            <a:chExt cx="4978" cy="1055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" y="1691"/>
              <a:ext cx="1527" cy="1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2742" y="2151"/>
              <a:ext cx="3445" cy="5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With the support of the Erasmus+ programme of the European Union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229600" y="5893551"/>
            <a:ext cx="3698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 dirty="0" smtClean="0"/>
          </a:p>
          <a:p>
            <a:r>
              <a:rPr lang="en-GB" sz="1800" dirty="0" smtClean="0">
                <a:hlinkClick r:id="rId4"/>
              </a:rPr>
              <a:t>https://www.csscni.org.uk/erasmus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544540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F8440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3C94"/>
                </a:solidFill>
              </a:defRPr>
            </a:lvl1pPr>
            <a:lvl2pPr>
              <a:defRPr>
                <a:solidFill>
                  <a:srgbClr val="5A3C94"/>
                </a:solidFill>
              </a:defRPr>
            </a:lvl2pPr>
            <a:lvl3pPr>
              <a:defRPr>
                <a:solidFill>
                  <a:srgbClr val="5A3C94"/>
                </a:solidFill>
              </a:defRPr>
            </a:lvl3pPr>
            <a:lvl4pPr>
              <a:defRPr>
                <a:solidFill>
                  <a:srgbClr val="5A3C94"/>
                </a:solidFill>
              </a:defRPr>
            </a:lvl4pPr>
            <a:lvl5pPr>
              <a:defRPr>
                <a:solidFill>
                  <a:srgbClr val="5A3C94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grpSp>
        <p:nvGrpSpPr>
          <p:cNvPr id="7" name="Group 2"/>
          <p:cNvGrpSpPr>
            <a:grpSpLocks noChangeAspect="1"/>
          </p:cNvGrpSpPr>
          <p:nvPr userDrawn="1"/>
        </p:nvGrpSpPr>
        <p:grpSpPr bwMode="auto">
          <a:xfrm>
            <a:off x="337185" y="5681815"/>
            <a:ext cx="4547337" cy="963825"/>
            <a:chOff x="1209" y="1691"/>
            <a:chExt cx="4978" cy="1055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" y="1691"/>
              <a:ext cx="1527" cy="1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2742" y="2151"/>
              <a:ext cx="3445" cy="5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With the support of the Erasmus+ programme of the European Union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7610794" y="5607671"/>
            <a:ext cx="4374925" cy="1108800"/>
            <a:chOff x="7668459" y="5607671"/>
            <a:chExt cx="4374925" cy="1108800"/>
          </a:xfrm>
        </p:grpSpPr>
        <p:sp>
          <p:nvSpPr>
            <p:cNvPr id="11" name="TextBox 10"/>
            <p:cNvSpPr txBox="1"/>
            <p:nvPr/>
          </p:nvSpPr>
          <p:spPr>
            <a:xfrm>
              <a:off x="7668459" y="6095237"/>
              <a:ext cx="32794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Teaching problem solving in technology rich environments</a:t>
              </a:r>
              <a:endParaRPr lang="en-GB" sz="1400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82877" y="5607671"/>
              <a:ext cx="1360507" cy="110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179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1524000" y="348008"/>
            <a:ext cx="9144000" cy="9947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4574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 smtClean="0"/>
              <a:t>Teaching problem solving in technology rich environments</a:t>
            </a:r>
            <a:endParaRPr lang="en-GB" sz="6000" b="1" dirty="0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 userDrawn="1">
            <p:extLst/>
          </p:nvPr>
        </p:nvGraphicFramePr>
        <p:xfrm>
          <a:off x="325439" y="1690689"/>
          <a:ext cx="11541124" cy="3776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5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1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3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35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1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852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8818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8189">
                <a:tc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865" y="1678497"/>
            <a:ext cx="1133736" cy="14983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71" y="3944850"/>
            <a:ext cx="3372663" cy="11635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916" y="2159877"/>
            <a:ext cx="2479827" cy="8759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5439" y="2076608"/>
            <a:ext cx="2885572" cy="13075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419331" y="4024162"/>
            <a:ext cx="3203367" cy="7794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433887" y="2007566"/>
            <a:ext cx="2209800" cy="142875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3216677" y="3176868"/>
            <a:ext cx="26842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Bangor Academy and Sixth Form College</a:t>
            </a:r>
            <a:r>
              <a:rPr lang="en-GB" sz="1800" dirty="0"/>
              <a:t> </a:t>
            </a:r>
          </a:p>
        </p:txBody>
      </p:sp>
      <p:grpSp>
        <p:nvGrpSpPr>
          <p:cNvPr id="16" name="Group 2"/>
          <p:cNvGrpSpPr>
            <a:grpSpLocks noChangeAspect="1"/>
          </p:cNvGrpSpPr>
          <p:nvPr userDrawn="1"/>
        </p:nvGrpSpPr>
        <p:grpSpPr bwMode="auto">
          <a:xfrm>
            <a:off x="470541" y="5651874"/>
            <a:ext cx="4462936" cy="945936"/>
            <a:chOff x="1209" y="1691"/>
            <a:chExt cx="4978" cy="1055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" y="1691"/>
              <a:ext cx="1527" cy="1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2742" y="2151"/>
              <a:ext cx="3445" cy="5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With the support of the Erasmus+ programme of the European Union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9" name="TextBox 18"/>
          <p:cNvSpPr txBox="1"/>
          <p:nvPr userDrawn="1"/>
        </p:nvSpPr>
        <p:spPr>
          <a:xfrm>
            <a:off x="8229600" y="5893551"/>
            <a:ext cx="3698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 dirty="0" smtClean="0"/>
          </a:p>
          <a:p>
            <a:r>
              <a:rPr lang="en-GB" sz="1800" dirty="0" smtClean="0">
                <a:hlinkClick r:id="rId9"/>
              </a:rPr>
              <a:t>https://www.csscni.org.uk/erasmus</a:t>
            </a:r>
            <a:endParaRPr lang="en-GB" sz="1800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2" y="3525310"/>
            <a:ext cx="2937192" cy="191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04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Blank with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000" y="613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5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8A0321-F623-44A2-BB61-5B978415B32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4829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logo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A4488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226241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1A4488"/>
                </a:solidFill>
              </a:defRPr>
            </a:lvl1pPr>
          </a:lstStyle>
          <a:p>
            <a:pPr lvl="0"/>
            <a:r>
              <a:rPr lang="en-US" dirty="0"/>
              <a:t>Insert text, pictures etc.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000" y="613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09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0"/>
            <a:ext cx="5760000" cy="28800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986088"/>
            <a:ext cx="12192000" cy="10826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A4488"/>
                </a:solidFill>
              </a:defRPr>
            </a:lvl1pPr>
          </a:lstStyle>
          <a:p>
            <a:pPr lvl="0"/>
            <a:r>
              <a:rPr lang="en-GB" dirty="0">
                <a:effectLst/>
              </a:rPr>
              <a:t>Contact details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341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67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07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8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01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Cdiapvktzkw&amp;feature=player_detailpag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OL7O5O7U4Gs" TargetMode="Externa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ZSk7oCNaH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vimeo.com/37527166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119408"/>
            <a:ext cx="12368463" cy="1673297"/>
          </a:xfrm>
        </p:spPr>
        <p:txBody>
          <a:bodyPr/>
          <a:lstStyle/>
          <a:p>
            <a:r>
              <a:rPr lang="en-US" sz="4000" b="1" dirty="0"/>
              <a:t>Using technology to present a problem solving activity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91250" y="1210092"/>
            <a:ext cx="11387137" cy="58261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>
                <a:solidFill>
                  <a:srgbClr val="457426"/>
                </a:solidFill>
                <a:latin typeface="+mj-lt"/>
                <a:ea typeface="+mj-ea"/>
                <a:cs typeface="+mj-cs"/>
              </a:rPr>
              <a:t>Session 2</a:t>
            </a:r>
            <a:endParaRPr lang="en-US" sz="3200" dirty="0">
              <a:solidFill>
                <a:srgbClr val="457426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395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ile:Aptenodytes forsteri -Snow Hill Island, Antarctica -adults and juvenile-8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161" y="383908"/>
            <a:ext cx="3347002" cy="515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42177" y="1727645"/>
            <a:ext cx="6141864" cy="4574800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GB" altLang="en-US" dirty="0">
                <a:solidFill>
                  <a:srgbClr val="5A3C94"/>
                </a:solidFill>
              </a:rPr>
              <a:t>Watch the video: </a:t>
            </a:r>
            <a:r>
              <a:rPr lang="en-GB" dirty="0">
                <a:solidFill>
                  <a:srgbClr val="5A3C94"/>
                </a:solidFill>
                <a:hlinkClick r:id="rId5"/>
              </a:rPr>
              <a:t>https://www.youtube.com/watch?v=OL7O5O7U4Gs</a:t>
            </a:r>
            <a:endParaRPr lang="en-GB" dirty="0">
              <a:solidFill>
                <a:srgbClr val="5A3C94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GB" altLang="en-US" dirty="0">
              <a:solidFill>
                <a:srgbClr val="5A3C94"/>
              </a:solidFill>
            </a:endParaRPr>
          </a:p>
          <a:p>
            <a:pPr>
              <a:lnSpc>
                <a:spcPct val="80000"/>
              </a:lnSpc>
            </a:pPr>
            <a:r>
              <a:rPr lang="en-GB" altLang="en-US" dirty="0">
                <a:solidFill>
                  <a:srgbClr val="5A3C94"/>
                </a:solidFill>
              </a:rPr>
              <a:t>Emperor penguins huddle together to escape wind and conserve warmth.</a:t>
            </a:r>
          </a:p>
          <a:p>
            <a:pPr marL="0" indent="0">
              <a:lnSpc>
                <a:spcPct val="80000"/>
              </a:lnSpc>
              <a:buNone/>
            </a:pPr>
            <a:endParaRPr lang="en-GB" altLang="en-US" dirty="0">
              <a:solidFill>
                <a:srgbClr val="5A3C94"/>
              </a:solidFill>
            </a:endParaRPr>
          </a:p>
          <a:p>
            <a:pPr>
              <a:lnSpc>
                <a:spcPct val="80000"/>
              </a:lnSpc>
            </a:pPr>
            <a:r>
              <a:rPr lang="en-GB" altLang="en-US" dirty="0">
                <a:solidFill>
                  <a:srgbClr val="5A3C94"/>
                </a:solidFill>
              </a:rPr>
              <a:t>Why is this effective?</a:t>
            </a:r>
          </a:p>
          <a:p>
            <a:pPr marL="0" indent="0">
              <a:lnSpc>
                <a:spcPct val="80000"/>
              </a:lnSpc>
              <a:buNone/>
            </a:pPr>
            <a:endParaRPr lang="en-GB" altLang="en-US" sz="800" dirty="0" smtClean="0">
              <a:solidFill>
                <a:srgbClr val="1A4488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GB" altLang="en-US" sz="800" dirty="0" smtClean="0">
              <a:solidFill>
                <a:srgbClr val="1A4488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do penguins huddle?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509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678" name="Group 14"/>
          <p:cNvGrpSpPr>
            <a:grpSpLocks/>
          </p:cNvGrpSpPr>
          <p:nvPr/>
        </p:nvGrpSpPr>
        <p:grpSpPr bwMode="auto">
          <a:xfrm>
            <a:off x="360947" y="1381302"/>
            <a:ext cx="4168860" cy="3951620"/>
            <a:chOff x="2881" y="1207"/>
            <a:chExt cx="2856" cy="2904"/>
          </a:xfrm>
        </p:grpSpPr>
        <p:sp>
          <p:nvSpPr>
            <p:cNvPr id="369672" name="Rectangle 8"/>
            <p:cNvSpPr>
              <a:spLocks noChangeArrowheads="1"/>
            </p:cNvSpPr>
            <p:nvPr/>
          </p:nvSpPr>
          <p:spPr bwMode="auto">
            <a:xfrm>
              <a:off x="3606" y="1207"/>
              <a:ext cx="1406" cy="72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9673" name="Rectangle 9"/>
            <p:cNvSpPr>
              <a:spLocks noChangeArrowheads="1"/>
            </p:cNvSpPr>
            <p:nvPr/>
          </p:nvSpPr>
          <p:spPr bwMode="auto">
            <a:xfrm>
              <a:off x="3606" y="1933"/>
              <a:ext cx="1406" cy="72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9674" name="Rectangle 10"/>
            <p:cNvSpPr>
              <a:spLocks noChangeArrowheads="1"/>
            </p:cNvSpPr>
            <p:nvPr/>
          </p:nvSpPr>
          <p:spPr bwMode="auto">
            <a:xfrm>
              <a:off x="3606" y="2659"/>
              <a:ext cx="1406" cy="72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9675" name="Rectangle 11"/>
            <p:cNvSpPr>
              <a:spLocks noChangeArrowheads="1"/>
            </p:cNvSpPr>
            <p:nvPr/>
          </p:nvSpPr>
          <p:spPr bwMode="auto">
            <a:xfrm>
              <a:off x="3606" y="3385"/>
              <a:ext cx="1406" cy="72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9676" name="Rectangle 12"/>
            <p:cNvSpPr>
              <a:spLocks noChangeArrowheads="1"/>
            </p:cNvSpPr>
            <p:nvPr/>
          </p:nvSpPr>
          <p:spPr bwMode="auto">
            <a:xfrm>
              <a:off x="2881" y="1933"/>
              <a:ext cx="725" cy="72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9677" name="Rectangle 13"/>
            <p:cNvSpPr>
              <a:spLocks noChangeArrowheads="1"/>
            </p:cNvSpPr>
            <p:nvPr/>
          </p:nvSpPr>
          <p:spPr bwMode="auto">
            <a:xfrm>
              <a:off x="5012" y="1933"/>
              <a:ext cx="725" cy="72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69679" name="Text Box 15"/>
          <p:cNvSpPr txBox="1">
            <a:spLocks noChangeArrowheads="1"/>
          </p:cNvSpPr>
          <p:nvPr/>
        </p:nvSpPr>
        <p:spPr bwMode="auto">
          <a:xfrm>
            <a:off x="1385309" y="5332922"/>
            <a:ext cx="2376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/>
              <a:t>&lt;          10 cm          &gt;</a:t>
            </a:r>
          </a:p>
        </p:txBody>
      </p:sp>
      <p:sp>
        <p:nvSpPr>
          <p:cNvPr id="369680" name="Text Box 16"/>
          <p:cNvSpPr txBox="1">
            <a:spLocks noChangeArrowheads="1"/>
          </p:cNvSpPr>
          <p:nvPr/>
        </p:nvSpPr>
        <p:spPr bwMode="auto">
          <a:xfrm rot="5400000">
            <a:off x="3793685" y="2896650"/>
            <a:ext cx="172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/>
              <a:t> &lt;  5 cm  &gt;</a:t>
            </a:r>
          </a:p>
        </p:txBody>
      </p:sp>
      <p:sp>
        <p:nvSpPr>
          <p:cNvPr id="369681" name="Text Box 17"/>
          <p:cNvSpPr txBox="1">
            <a:spLocks noChangeArrowheads="1"/>
          </p:cNvSpPr>
          <p:nvPr/>
        </p:nvSpPr>
        <p:spPr bwMode="auto">
          <a:xfrm rot="5400000">
            <a:off x="2830362" y="5025261"/>
            <a:ext cx="172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/>
              <a:t> &lt;  5 cm  &gt;</a:t>
            </a:r>
          </a:p>
        </p:txBody>
      </p:sp>
      <p:sp>
        <p:nvSpPr>
          <p:cNvPr id="369682" name="AutoShape 18"/>
          <p:cNvSpPr>
            <a:spLocks noChangeArrowheads="1"/>
          </p:cNvSpPr>
          <p:nvPr/>
        </p:nvSpPr>
        <p:spPr bwMode="auto">
          <a:xfrm>
            <a:off x="5518187" y="2489217"/>
            <a:ext cx="1409576" cy="2575852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7445918" y="1621723"/>
            <a:ext cx="4551200" cy="4574800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endParaRPr lang="en-GB" altLang="en-US" sz="800" dirty="0" smtClean="0">
              <a:solidFill>
                <a:srgbClr val="1A4488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GB" altLang="en-US" sz="800" dirty="0" smtClean="0">
              <a:solidFill>
                <a:srgbClr val="1A4488"/>
              </a:solidFill>
            </a:endParaRPr>
          </a:p>
          <a:p>
            <a:pPr>
              <a:lnSpc>
                <a:spcPct val="80000"/>
              </a:lnSpc>
            </a:pPr>
            <a:r>
              <a:rPr lang="en-GB" altLang="en-US" dirty="0">
                <a:solidFill>
                  <a:srgbClr val="5A3C94"/>
                </a:solidFill>
              </a:rPr>
              <a:t>Use an approximation for height and body diameter (100cm x 50cm)</a:t>
            </a:r>
          </a:p>
          <a:p>
            <a:pPr marL="0" indent="0">
              <a:lnSpc>
                <a:spcPct val="80000"/>
              </a:lnSpc>
              <a:buNone/>
            </a:pPr>
            <a:endParaRPr lang="en-GB" altLang="en-US" dirty="0">
              <a:solidFill>
                <a:srgbClr val="5A3C94"/>
              </a:solidFill>
            </a:endParaRPr>
          </a:p>
          <a:p>
            <a:pPr>
              <a:lnSpc>
                <a:spcPct val="80000"/>
              </a:lnSpc>
            </a:pPr>
            <a:r>
              <a:rPr lang="en-GB" altLang="en-US" dirty="0">
                <a:solidFill>
                  <a:srgbClr val="5A3C94"/>
                </a:solidFill>
              </a:rPr>
              <a:t>Start by constructing models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dirty="0">
              <a:solidFill>
                <a:srgbClr val="5A3C94"/>
              </a:solidFill>
            </a:endParaRPr>
          </a:p>
          <a:p>
            <a:pPr>
              <a:lnSpc>
                <a:spcPct val="80000"/>
              </a:lnSpc>
            </a:pPr>
            <a:r>
              <a:rPr lang="en-GB" altLang="en-US" dirty="0">
                <a:solidFill>
                  <a:srgbClr val="5A3C94"/>
                </a:solidFill>
              </a:rPr>
              <a:t>Use appropriate mathematical methods and present your findings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do Emperor penguins - continued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754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Penguins arranged in a line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90" y="1027908"/>
            <a:ext cx="2670929" cy="3760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978" y="1027908"/>
            <a:ext cx="3375583" cy="3760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7808" y="1027909"/>
            <a:ext cx="4406002" cy="37606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1792" y="4947071"/>
            <a:ext cx="25873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5A3C94"/>
                </a:solidFill>
              </a:rPr>
              <a:t>1 penguin - 4 rectangular faces </a:t>
            </a:r>
            <a:r>
              <a:rPr lang="en-GB" sz="2000" dirty="0">
                <a:solidFill>
                  <a:srgbClr val="5A3C94"/>
                </a:solidFill>
              </a:rPr>
              <a:t>exposed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04796" y="4993915"/>
            <a:ext cx="2733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5A3C94"/>
                </a:solidFill>
              </a:rPr>
              <a:t>2 penguins - 3 rectangular faces exposed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00812" y="4993915"/>
            <a:ext cx="4169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5A3C94"/>
                </a:solidFill>
              </a:rPr>
              <a:t>1 penguin 2 rectangular faces exposed</a:t>
            </a:r>
          </a:p>
          <a:p>
            <a:r>
              <a:rPr lang="en-GB" dirty="0">
                <a:solidFill>
                  <a:srgbClr val="5A3C94"/>
                </a:solidFill>
              </a:rPr>
              <a:t>2 penguins - 3 rectangular faces exposed</a:t>
            </a:r>
          </a:p>
        </p:txBody>
      </p:sp>
    </p:spTree>
    <p:extLst>
      <p:ext uri="{BB962C8B-B14F-4D97-AF65-F5344CB8AC3E}">
        <p14:creationId xmlns:p14="http://schemas.microsoft.com/office/powerpoint/2010/main" val="21065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line of penguins!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25727"/>
            <a:ext cx="9719553" cy="43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2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arrangements of penguins!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849" y="1475023"/>
            <a:ext cx="3611241" cy="3953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97" y="1475022"/>
            <a:ext cx="2547025" cy="3919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1635" y="1475023"/>
            <a:ext cx="3861576" cy="395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95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23919" y="1382069"/>
            <a:ext cx="95441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5A3C94"/>
                </a:solidFill>
              </a:rPr>
              <a:t>The clever crow video</a:t>
            </a:r>
          </a:p>
          <a:p>
            <a:r>
              <a:rPr lang="en-GB" sz="2800" dirty="0">
                <a:hlinkClick r:id="rId3"/>
              </a:rPr>
              <a:t>https://</a:t>
            </a:r>
            <a:r>
              <a:rPr lang="en-GB" sz="2800" dirty="0" smtClean="0">
                <a:hlinkClick r:id="rId3"/>
              </a:rPr>
              <a:t>www.youtube.com/watch?v=EZSk7oCNaHg</a:t>
            </a:r>
            <a:endParaRPr lang="en-GB" sz="2800" dirty="0" smtClean="0"/>
          </a:p>
          <a:p>
            <a:endParaRPr lang="en-GB" sz="2800" dirty="0"/>
          </a:p>
          <a:p>
            <a:endParaRPr lang="en-GB" sz="2800" dirty="0" smtClean="0">
              <a:solidFill>
                <a:srgbClr val="1A4488"/>
              </a:solidFill>
            </a:endParaRPr>
          </a:p>
          <a:p>
            <a:endParaRPr lang="en-GB" sz="2800" dirty="0">
              <a:solidFill>
                <a:srgbClr val="1A4488"/>
              </a:solidFill>
            </a:endParaRPr>
          </a:p>
          <a:p>
            <a:endParaRPr lang="en-GB" sz="2800" dirty="0" smtClean="0">
              <a:solidFill>
                <a:srgbClr val="1A4488"/>
              </a:solidFill>
            </a:endParaRPr>
          </a:p>
          <a:p>
            <a:endParaRPr lang="en-GB" sz="2800" dirty="0">
              <a:solidFill>
                <a:srgbClr val="1A4488"/>
              </a:solidFill>
            </a:endParaRPr>
          </a:p>
          <a:p>
            <a:endParaRPr lang="en-GB" sz="2800" dirty="0">
              <a:solidFill>
                <a:srgbClr val="1A4488"/>
              </a:solidFill>
            </a:endParaRPr>
          </a:p>
          <a:p>
            <a:r>
              <a:rPr lang="en-GB" sz="2800" dirty="0">
                <a:solidFill>
                  <a:srgbClr val="5A3C94"/>
                </a:solidFill>
              </a:rPr>
              <a:t>Watch the video and consider what characteristics / types of behaviour we want to help our students develop?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Implications for the classroom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235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 txBox="1">
            <a:spLocks/>
          </p:cNvSpPr>
          <p:nvPr/>
        </p:nvSpPr>
        <p:spPr bwMode="auto">
          <a:xfrm>
            <a:off x="180474" y="1027908"/>
            <a:ext cx="6982326" cy="390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73050" indent="-2730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30000"/>
              </a:lnSpc>
              <a:spcAft>
                <a:spcPts val="0"/>
              </a:spcAft>
              <a:buNone/>
              <a:defRPr/>
            </a:pPr>
            <a:r>
              <a:rPr lang="en-GB" dirty="0">
                <a:solidFill>
                  <a:srgbClr val="5A3C94"/>
                </a:solidFill>
              </a:rPr>
              <a:t>Craig is helping his mother in the farm shop to weigh potatoes. He is using scales similar to the picture below. </a:t>
            </a:r>
          </a:p>
          <a:p>
            <a:pPr marL="0" indent="0" fontAlgn="auto">
              <a:lnSpc>
                <a:spcPct val="130000"/>
              </a:lnSpc>
              <a:spcAft>
                <a:spcPts val="0"/>
              </a:spcAft>
              <a:buNone/>
              <a:defRPr/>
            </a:pPr>
            <a:r>
              <a:rPr lang="en-GB" dirty="0">
                <a:solidFill>
                  <a:srgbClr val="5A3C94"/>
                </a:solidFill>
              </a:rPr>
              <a:t>Craig has lost some of the weights.  He can only find 3 weights.</a:t>
            </a:r>
          </a:p>
          <a:p>
            <a:pPr marL="0" indent="0" fontAlgn="auto">
              <a:lnSpc>
                <a:spcPct val="130000"/>
              </a:lnSpc>
              <a:spcAft>
                <a:spcPts val="0"/>
              </a:spcAft>
              <a:buNone/>
              <a:defRPr/>
            </a:pPr>
            <a:r>
              <a:rPr lang="en-GB" dirty="0">
                <a:solidFill>
                  <a:srgbClr val="5A3C94"/>
                </a:solidFill>
              </a:rPr>
              <a:t>Craig says this is not a problem.  He can still weigh any whole number of kilograms between 1kg and 13kg.</a:t>
            </a:r>
          </a:p>
          <a:p>
            <a:pPr marL="0" indent="0" fontAlgn="auto">
              <a:lnSpc>
                <a:spcPct val="130000"/>
              </a:lnSpc>
              <a:spcAft>
                <a:spcPts val="0"/>
              </a:spcAft>
              <a:buNone/>
              <a:defRPr/>
            </a:pPr>
            <a:r>
              <a:rPr lang="en-GB" dirty="0">
                <a:solidFill>
                  <a:srgbClr val="5A3C94"/>
                </a:solidFill>
              </a:rPr>
              <a:t>What weights does he have?</a:t>
            </a:r>
          </a:p>
          <a:p>
            <a:pPr marL="0" indent="0" fontAlgn="auto">
              <a:lnSpc>
                <a:spcPct val="130000"/>
              </a:lnSpc>
              <a:spcAft>
                <a:spcPts val="0"/>
              </a:spcAft>
              <a:buNone/>
              <a:defRPr/>
            </a:pPr>
            <a:r>
              <a:rPr lang="en-GB" dirty="0">
                <a:solidFill>
                  <a:srgbClr val="5A3C94"/>
                </a:solidFill>
              </a:rPr>
              <a:t>How can he weigh 1kg to 13kg?</a:t>
            </a:r>
            <a:endParaRPr lang="en-US" dirty="0">
              <a:solidFill>
                <a:srgbClr val="5A3C94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2162791"/>
            <a:ext cx="4628470" cy="30800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Old fashioned weighing scales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4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52" y="1136724"/>
            <a:ext cx="4728570" cy="4433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485" y="1581777"/>
            <a:ext cx="5704664" cy="3431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Student work – sample 1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0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131" y="1134725"/>
            <a:ext cx="5201738" cy="49291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Student work – sample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840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93823"/>
            <a:ext cx="4528685" cy="3471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33485" y="1091541"/>
            <a:ext cx="7358515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GB" altLang="en-US" sz="2000" dirty="0">
                <a:solidFill>
                  <a:srgbClr val="5A3C94"/>
                </a:solidFill>
              </a:rPr>
              <a:t>Students learn mathematics and are more effective at solving problems when they monitor their thinking and reflect on the problem solving process as they solve problems.</a:t>
            </a:r>
            <a:r>
              <a:rPr lang="nb-NO" altLang="en-US" sz="2000" dirty="0">
                <a:solidFill>
                  <a:srgbClr val="5A3C94"/>
                </a:solidFill>
              </a:rPr>
              <a:t>	</a:t>
            </a:r>
          </a:p>
          <a:p>
            <a:pPr algn="r">
              <a:lnSpc>
                <a:spcPct val="150000"/>
              </a:lnSpc>
              <a:spcBef>
                <a:spcPts val="600"/>
              </a:spcBef>
            </a:pPr>
            <a:r>
              <a:rPr lang="nb-NO" altLang="en-US" sz="2000" dirty="0">
                <a:solidFill>
                  <a:srgbClr val="5A3C94"/>
                </a:solidFill>
              </a:rPr>
              <a:t>Hohn and Frey (2002); Jitendra et al.(2009); Jitendra et al. (2010)</a:t>
            </a:r>
            <a:endParaRPr lang="en-GB" altLang="en-US" sz="2000" dirty="0">
              <a:solidFill>
                <a:srgbClr val="5A3C94"/>
              </a:solidFill>
            </a:endParaRPr>
          </a:p>
          <a:p>
            <a:pPr>
              <a:lnSpc>
                <a:spcPct val="150000"/>
              </a:lnSpc>
            </a:pPr>
            <a:endParaRPr lang="en-GB" sz="2000" dirty="0">
              <a:solidFill>
                <a:srgbClr val="5A3C94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5A3C94"/>
                </a:solidFill>
              </a:rPr>
              <a:t>Generating multiple strategies in peer tutoring dyads appears to be more beneficial to students than having them generate multiple strategies individually. </a:t>
            </a:r>
          </a:p>
          <a:p>
            <a:pPr algn="r">
              <a:lnSpc>
                <a:spcPct val="150000"/>
              </a:lnSpc>
            </a:pPr>
            <a:r>
              <a:rPr lang="en-GB" sz="2000" dirty="0">
                <a:solidFill>
                  <a:srgbClr val="5A3C94"/>
                </a:solidFill>
              </a:rPr>
              <a:t>Ginsburg-Block and </a:t>
            </a:r>
            <a:r>
              <a:rPr lang="en-GB" sz="2000" dirty="0" err="1">
                <a:solidFill>
                  <a:srgbClr val="5A3C94"/>
                </a:solidFill>
              </a:rPr>
              <a:t>Fantuzzo</a:t>
            </a:r>
            <a:r>
              <a:rPr lang="en-GB" sz="2000" dirty="0">
                <a:solidFill>
                  <a:srgbClr val="5A3C94"/>
                </a:solidFill>
              </a:rPr>
              <a:t> (1998)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/>
              <a:t>Reflecting on practice…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9908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624" y="1020035"/>
            <a:ext cx="9593437" cy="46348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09359" y="5696139"/>
            <a:ext cx="6796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EF8440"/>
                </a:solidFill>
                <a:ea typeface="+mj-ea"/>
                <a:cs typeface="+mj-cs"/>
              </a:rPr>
              <a:t>https://www.youtube.com/watch?v=XoXJ4elP7hk&amp;feature=youtu.be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Can you solve the bridge riddle?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29217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948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5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365" y="1141332"/>
            <a:ext cx="4497201" cy="49827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38045" y="6124074"/>
            <a:ext cx="265854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FF9900"/>
                </a:solidFill>
                <a:ea typeface="+mj-ea"/>
                <a:cs typeface="+mj-cs"/>
                <a:hlinkClick r:id="rId4"/>
              </a:rPr>
              <a:t>https://vimeo.com/37527166</a:t>
            </a:r>
            <a:endParaRPr lang="en-GB" sz="1600" dirty="0">
              <a:solidFill>
                <a:srgbClr val="FF9900"/>
              </a:solidFill>
              <a:ea typeface="+mj-ea"/>
              <a:cs typeface="+mj-cs"/>
            </a:endParaRPr>
          </a:p>
          <a:p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Act1-Nana’s Chocolate Milk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671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59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/>
          <p:cNvSpPr/>
          <p:nvPr/>
        </p:nvSpPr>
        <p:spPr>
          <a:xfrm>
            <a:off x="463296" y="484323"/>
            <a:ext cx="4315968" cy="3474720"/>
          </a:xfrm>
          <a:prstGeom prst="wedgeRoundRectCallout">
            <a:avLst>
              <a:gd name="adj1" fmla="val -60664"/>
              <a:gd name="adj2" fmla="val 893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Add another 3 scoops of chocolate powder and 1 more cup of milk</a:t>
            </a:r>
          </a:p>
        </p:txBody>
      </p:sp>
      <p:sp>
        <p:nvSpPr>
          <p:cNvPr id="4" name="Speech Bubble: Rectangle with Corners Rounded 3"/>
          <p:cNvSpPr/>
          <p:nvPr/>
        </p:nvSpPr>
        <p:spPr>
          <a:xfrm>
            <a:off x="8354086" y="2505147"/>
            <a:ext cx="3669792" cy="2907792"/>
          </a:xfrm>
          <a:prstGeom prst="wedgeRoundRectCallout">
            <a:avLst>
              <a:gd name="adj1" fmla="val 52423"/>
              <a:gd name="adj2" fmla="val -110456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Add ¼ cup of milk</a:t>
            </a:r>
          </a:p>
        </p:txBody>
      </p:sp>
      <p:sp>
        <p:nvSpPr>
          <p:cNvPr id="5" name="Thought Bubble: Cloud 4"/>
          <p:cNvSpPr/>
          <p:nvPr/>
        </p:nvSpPr>
        <p:spPr>
          <a:xfrm>
            <a:off x="2200817" y="70842"/>
            <a:ext cx="8302752" cy="5907024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We don’t have enough milk…</a:t>
            </a:r>
          </a:p>
          <a:p>
            <a:pPr algn="ctr"/>
            <a:r>
              <a:rPr lang="en-GB" sz="4000" dirty="0"/>
              <a:t>The glass won’t hold that amount of milk</a:t>
            </a:r>
          </a:p>
        </p:txBody>
      </p:sp>
      <p:sp>
        <p:nvSpPr>
          <p:cNvPr id="6" name="Explosion: 8 Points 5"/>
          <p:cNvSpPr/>
          <p:nvPr/>
        </p:nvSpPr>
        <p:spPr>
          <a:xfrm>
            <a:off x="1407695" y="1067632"/>
            <a:ext cx="9095874" cy="5204519"/>
          </a:xfrm>
          <a:prstGeom prst="irregularSeal1">
            <a:avLst/>
          </a:prstGeom>
          <a:solidFill>
            <a:srgbClr val="800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Tell her to drink it strong!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97459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13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80474" y="711598"/>
            <a:ext cx="12260179" cy="5540486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n-GB" b="1" dirty="0">
                <a:solidFill>
                  <a:srgbClr val="5A3C94"/>
                </a:solidFill>
              </a:rPr>
              <a:t>Solve the following brainteaser, without discussing it.</a:t>
            </a:r>
          </a:p>
          <a:p>
            <a:pPr indent="0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n-GB" sz="2400" dirty="0">
                <a:solidFill>
                  <a:srgbClr val="5A3C94"/>
                </a:solidFill>
              </a:rPr>
              <a:t>In a mathematics test, no two pupils scored the same. </a:t>
            </a:r>
          </a:p>
          <a:p>
            <a:pPr indent="0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n-GB" sz="2400" dirty="0">
                <a:solidFill>
                  <a:srgbClr val="5A3C94"/>
                </a:solidFill>
              </a:rPr>
              <a:t>Brian scored less than 4 and Julie scored more than 6, but did not get full marks.  </a:t>
            </a:r>
          </a:p>
          <a:p>
            <a:pPr indent="0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n-GB" sz="2400" dirty="0">
                <a:solidFill>
                  <a:srgbClr val="5A3C94"/>
                </a:solidFill>
              </a:rPr>
              <a:t>Simon’s score was the sum of Brian’s and David’s. </a:t>
            </a:r>
          </a:p>
          <a:p>
            <a:pPr indent="0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n-GB" sz="2400" dirty="0">
                <a:solidFill>
                  <a:srgbClr val="5A3C94"/>
                </a:solidFill>
              </a:rPr>
              <a:t>Rachel scored three times as many as Brian. </a:t>
            </a:r>
          </a:p>
          <a:p>
            <a:pPr indent="0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n-GB" sz="2400" dirty="0">
                <a:solidFill>
                  <a:srgbClr val="5A3C94"/>
                </a:solidFill>
              </a:rPr>
              <a:t>Brian, Julie and Rachel all scored even numbers, while Simon’s and David’s scores were both odd. </a:t>
            </a:r>
          </a:p>
          <a:p>
            <a:pPr indent="0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n-GB" sz="2400" dirty="0">
                <a:solidFill>
                  <a:srgbClr val="5A3C94"/>
                </a:solidFill>
              </a:rPr>
              <a:t>David’s score was half of Rachel’s.</a:t>
            </a:r>
          </a:p>
          <a:p>
            <a:pPr indent="0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n-GB" sz="2400" dirty="0">
                <a:solidFill>
                  <a:srgbClr val="5A3C94"/>
                </a:solidFill>
              </a:rPr>
              <a:t>What did each pupil score out of 10?</a:t>
            </a:r>
          </a:p>
          <a:p>
            <a:pPr indent="0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n-GB" sz="2400" dirty="0">
                <a:solidFill>
                  <a:srgbClr val="5A3C94"/>
                </a:solidFill>
              </a:rPr>
              <a:t>Brian, David, Simon, Rachel, Julie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2135189" y="1773239"/>
            <a:ext cx="1728787" cy="98107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/>
              <a:t>Brian</a:t>
            </a:r>
          </a:p>
          <a:p>
            <a:pPr algn="ctr"/>
            <a:r>
              <a:rPr lang="en-GB" sz="2400"/>
              <a:t>2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4440239" y="1773239"/>
            <a:ext cx="1728787" cy="981075"/>
          </a:xfrm>
          <a:prstGeom prst="roundRect">
            <a:avLst>
              <a:gd name="adj" fmla="val 16667"/>
            </a:avLst>
          </a:prstGeom>
          <a:solidFill>
            <a:srgbClr val="FF99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/>
              <a:t>David</a:t>
            </a:r>
          </a:p>
          <a:p>
            <a:pPr algn="ctr"/>
            <a:r>
              <a:rPr lang="en-GB" sz="2400"/>
              <a:t>3</a:t>
            </a: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6600825" y="1773239"/>
            <a:ext cx="1728788" cy="981075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/>
              <a:t>Simon</a:t>
            </a:r>
          </a:p>
          <a:p>
            <a:pPr algn="ctr"/>
            <a:r>
              <a:rPr lang="en-GB" sz="2400"/>
              <a:t>5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2063750" y="3429001"/>
            <a:ext cx="1728788" cy="98107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/>
              <a:t>Rachel</a:t>
            </a:r>
          </a:p>
          <a:p>
            <a:pPr algn="ctr"/>
            <a:r>
              <a:rPr lang="en-GB" sz="2400"/>
              <a:t>6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4440239" y="3429001"/>
            <a:ext cx="1728787" cy="981075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/>
              <a:t>Julie</a:t>
            </a:r>
          </a:p>
          <a:p>
            <a:pPr algn="ctr"/>
            <a:r>
              <a:rPr lang="en-GB" sz="2400"/>
              <a:t>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817"/>
            <a:ext cx="10515600" cy="1325563"/>
          </a:xfrm>
        </p:spPr>
        <p:txBody>
          <a:bodyPr/>
          <a:lstStyle/>
          <a:p>
            <a:r>
              <a:rPr lang="en-GB" dirty="0" smtClean="0"/>
              <a:t>To collaborate or not…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056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2351089" y="1773238"/>
            <a:ext cx="865187" cy="863600"/>
          </a:xfrm>
          <a:prstGeom prst="cube">
            <a:avLst>
              <a:gd name="adj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3646489" y="1773238"/>
            <a:ext cx="865187" cy="863600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4943475" y="1773238"/>
            <a:ext cx="865188" cy="8636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6240464" y="1773238"/>
            <a:ext cx="865187" cy="863600"/>
          </a:xfrm>
          <a:prstGeom prst="cube">
            <a:avLst>
              <a:gd name="adj" fmla="val 25000"/>
            </a:avLst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7535864" y="1773238"/>
            <a:ext cx="865187" cy="863600"/>
          </a:xfrm>
          <a:prstGeom prst="cube">
            <a:avLst>
              <a:gd name="adj" fmla="val 25000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8832850" y="1773238"/>
            <a:ext cx="865188" cy="863600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77317" y="3005021"/>
            <a:ext cx="1149592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 sz="2800" dirty="0">
                <a:solidFill>
                  <a:srgbClr val="5A3C94"/>
                </a:solidFill>
                <a:latin typeface="+mn-lt"/>
              </a:rPr>
              <a:t>Collaborative learning is most effective when there are: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GB" altLang="en-US" sz="2800" dirty="0">
                <a:solidFill>
                  <a:srgbClr val="5A3C94"/>
                </a:solidFill>
                <a:latin typeface="+mn-lt"/>
              </a:rPr>
              <a:t>Group goals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GB" altLang="en-US" sz="2800" dirty="0">
                <a:solidFill>
                  <a:srgbClr val="5A3C94"/>
                </a:solidFill>
                <a:latin typeface="+mn-lt"/>
              </a:rPr>
              <a:t>Individual accountability 						</a:t>
            </a:r>
            <a:r>
              <a:rPr lang="en-GB" altLang="en-US" sz="2800" dirty="0" err="1">
                <a:solidFill>
                  <a:srgbClr val="5A3C94"/>
                </a:solidFill>
                <a:latin typeface="+mn-lt"/>
              </a:rPr>
              <a:t>Slavin</a:t>
            </a:r>
            <a:r>
              <a:rPr lang="en-GB" altLang="en-US" sz="2800" dirty="0">
                <a:solidFill>
                  <a:srgbClr val="5A3C94"/>
                </a:solidFill>
                <a:latin typeface="+mn-lt"/>
              </a:rPr>
              <a:t> 1995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77317" y="4996045"/>
            <a:ext cx="1157076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 sz="2800" dirty="0">
                <a:solidFill>
                  <a:srgbClr val="5A3C94"/>
                </a:solidFill>
                <a:latin typeface="+mn-lt"/>
              </a:rPr>
              <a:t>Collaborative learning had a positive impact on problem-solving. </a:t>
            </a:r>
          </a:p>
          <a:p>
            <a:pPr algn="l" eaLnBrk="1" hangingPunct="1">
              <a:spcBef>
                <a:spcPct val="50000"/>
              </a:spcBef>
            </a:pPr>
            <a:r>
              <a:rPr lang="en-GB" altLang="en-US" sz="2800" dirty="0">
                <a:solidFill>
                  <a:srgbClr val="5A3C94"/>
                </a:solidFill>
                <a:latin typeface="+mn-lt"/>
              </a:rPr>
              <a:t>		</a:t>
            </a:r>
            <a:r>
              <a:rPr lang="en-GB" altLang="en-US" sz="2800" dirty="0" err="1">
                <a:solidFill>
                  <a:srgbClr val="5A3C94"/>
                </a:solidFill>
                <a:latin typeface="+mn-lt"/>
              </a:rPr>
              <a:t>Zhining</a:t>
            </a:r>
            <a:r>
              <a:rPr lang="en-GB" altLang="en-US" sz="2800" dirty="0">
                <a:solidFill>
                  <a:srgbClr val="5A3C94"/>
                </a:solidFill>
                <a:latin typeface="+mn-lt"/>
              </a:rPr>
              <a:t> Qin, David Johnson, and Roger Johnson (1995).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 collaborate or not…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820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14772">
            <a:off x="6521204" y="447117"/>
            <a:ext cx="4094341" cy="5183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2699612"/>
            <a:ext cx="3919137" cy="293935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199" y="365127"/>
            <a:ext cx="6477001" cy="1325563"/>
          </a:xfrm>
        </p:spPr>
        <p:txBody>
          <a:bodyPr/>
          <a:lstStyle/>
          <a:p>
            <a:r>
              <a:rPr lang="en-GB" dirty="0" smtClean="0"/>
              <a:t>Ten ground rules for student to student discussion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99828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351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52400" y="751181"/>
            <a:ext cx="118872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 sz="2000" b="1" dirty="0">
                <a:solidFill>
                  <a:srgbClr val="5A3C94"/>
                </a:solidFill>
                <a:latin typeface="+mn-lt"/>
              </a:rPr>
              <a:t>Five principles of helpful classroom conversations:</a:t>
            </a:r>
          </a:p>
          <a:p>
            <a:pPr marL="514350" indent="-514350" eaLnBrk="1" hangingPunct="1">
              <a:spcBef>
                <a:spcPct val="50000"/>
              </a:spcBef>
              <a:buAutoNum type="arabicPeriod"/>
            </a:pPr>
            <a:r>
              <a:rPr lang="en-GB" altLang="en-US" sz="2400" dirty="0">
                <a:solidFill>
                  <a:srgbClr val="5A3C94"/>
                </a:solidFill>
                <a:latin typeface="+mn-lt"/>
              </a:rPr>
              <a:t>Collective: teachers and students address learning tasks together, as a group or as a class, rather than in isolation</a:t>
            </a:r>
          </a:p>
          <a:p>
            <a:pPr marL="514350" indent="-514350" eaLnBrk="1" hangingPunct="1">
              <a:spcBef>
                <a:spcPct val="50000"/>
              </a:spcBef>
              <a:buAutoNum type="arabicPeriod"/>
            </a:pPr>
            <a:r>
              <a:rPr lang="en-GB" altLang="en-US" sz="2400" dirty="0">
                <a:solidFill>
                  <a:srgbClr val="5A3C94"/>
                </a:solidFill>
                <a:latin typeface="+mn-lt"/>
              </a:rPr>
              <a:t>Reciprocal: teachers and students listen to each other, share ideas and consider alternative viewpoints</a:t>
            </a:r>
          </a:p>
          <a:p>
            <a:pPr marL="514350" indent="-514350" eaLnBrk="1" hangingPunct="1">
              <a:spcBef>
                <a:spcPct val="50000"/>
              </a:spcBef>
              <a:buAutoNum type="arabicPeriod"/>
            </a:pPr>
            <a:r>
              <a:rPr lang="en-GB" altLang="en-US" sz="2400" dirty="0">
                <a:solidFill>
                  <a:srgbClr val="5A3C94"/>
                </a:solidFill>
                <a:latin typeface="+mn-lt"/>
              </a:rPr>
              <a:t>Cumulative: teachers and students build on their own and each others' ideas and chain them into coherent lines of thinking and enquiry</a:t>
            </a:r>
          </a:p>
          <a:p>
            <a:pPr marL="514350" indent="-514350" eaLnBrk="1" hangingPunct="1">
              <a:spcBef>
                <a:spcPct val="50000"/>
              </a:spcBef>
              <a:buAutoNum type="arabicPeriod"/>
            </a:pPr>
            <a:r>
              <a:rPr lang="en-GB" altLang="en-US" sz="2400" dirty="0">
                <a:solidFill>
                  <a:srgbClr val="5A3C94"/>
                </a:solidFill>
                <a:latin typeface="+mn-lt"/>
              </a:rPr>
              <a:t>Supportive: students articulate their ideas freely, without fear of embarrassment over 'wrong' answers and they help each other to reach common understandings</a:t>
            </a:r>
          </a:p>
          <a:p>
            <a:pPr marL="514350" indent="-514350" eaLnBrk="1" hangingPunct="1">
              <a:spcBef>
                <a:spcPct val="50000"/>
              </a:spcBef>
              <a:buAutoNum type="arabicPeriod"/>
            </a:pPr>
            <a:r>
              <a:rPr lang="en-GB" altLang="en-US" sz="2400" dirty="0">
                <a:solidFill>
                  <a:srgbClr val="5A3C94"/>
                </a:solidFill>
                <a:latin typeface="+mn-lt"/>
              </a:rPr>
              <a:t>Purposeful: teachers plan and facilitate dialogic teaching with particular educational goals in view							Robin Alexander 2006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400"/>
            <a:ext cx="10515600" cy="1325563"/>
          </a:xfrm>
        </p:spPr>
        <p:txBody>
          <a:bodyPr/>
          <a:lstStyle/>
          <a:p>
            <a:r>
              <a:rPr lang="en-GB" dirty="0" smtClean="0"/>
              <a:t>Conversations that promote learning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517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Building towers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503" y="1168749"/>
            <a:ext cx="1051560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400" dirty="0" smtClean="0"/>
              <a:t>Tracey is building towers of plastic cups.</a:t>
            </a:r>
            <a:endParaRPr lang="en-GB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400" dirty="0" smtClean="0"/>
              <a:t>How many cups has she used to build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400" dirty="0" smtClean="0"/>
              <a:t>this tower?  How did you find out?</a:t>
            </a:r>
            <a:endParaRPr lang="en-GB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GB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400" dirty="0" smtClean="0"/>
              <a:t>If Tracey wants to build a tower twice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400" dirty="0" smtClean="0"/>
              <a:t>the height, how many cups will she need?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443" y="545600"/>
            <a:ext cx="5072716" cy="381675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34503" y="4731037"/>
            <a:ext cx="11243550" cy="11981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1A44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400" dirty="0">
                <a:solidFill>
                  <a:srgbClr val="5A3C94"/>
                </a:solidFill>
              </a:rPr>
              <a:t>If Tracey has 250 cups how tall can she make the tower?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2400" dirty="0">
                <a:solidFill>
                  <a:srgbClr val="5A3C94"/>
                </a:solidFill>
              </a:rPr>
              <a:t>Explore how Tracey could build a higher tower with 250 cups.</a:t>
            </a:r>
          </a:p>
        </p:txBody>
      </p:sp>
    </p:spTree>
    <p:extLst>
      <p:ext uri="{BB962C8B-B14F-4D97-AF65-F5344CB8AC3E}">
        <p14:creationId xmlns:p14="http://schemas.microsoft.com/office/powerpoint/2010/main" val="124635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96D240C-F36D-48CB-BCA3-5B9D3D239965}" vid="{B83D0614-206F-441E-8EA9-1C032DFE29A2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96D240C-F36D-48CB-BCA3-5B9D3D239965}" vid="{56C64C5A-D535-4433-B55B-DB3BB0568047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96D240C-F36D-48CB-BCA3-5B9D3D239965}" vid="{5E8E66BE-1672-4E93-8F2F-3522530B330D}"/>
    </a:ext>
  </a:extLst>
</a:theme>
</file>

<file path=ppt/theme/theme4.xml><?xml version="1.0" encoding="utf-8"?>
<a:theme xmlns:a="http://schemas.openxmlformats.org/drawingml/2006/main" name="Master Final Slide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96D240C-F36D-48CB-BCA3-5B9D3D239965}" vid="{93CC609D-AD11-4969-80F9-61D79F4B820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Slides White - Widescreen</Template>
  <TotalTime>6389</TotalTime>
  <Words>968</Words>
  <Application>Microsoft Office PowerPoint</Application>
  <PresentationFormat>Widescreen</PresentationFormat>
  <Paragraphs>172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Symbol</vt:lpstr>
      <vt:lpstr>Wingdings</vt:lpstr>
      <vt:lpstr>Office Theme</vt:lpstr>
      <vt:lpstr>Custom Design</vt:lpstr>
      <vt:lpstr>1_Custom Design</vt:lpstr>
      <vt:lpstr>Master Final Slide White</vt:lpstr>
      <vt:lpstr>Using technology to present a problem solving activity </vt:lpstr>
      <vt:lpstr>Can you solve the bridge riddle?</vt:lpstr>
      <vt:lpstr>Act1-Nana’s Chocolate Milk</vt:lpstr>
      <vt:lpstr>PowerPoint Presentation</vt:lpstr>
      <vt:lpstr>To collaborate or not…</vt:lpstr>
      <vt:lpstr>To collaborate or not…</vt:lpstr>
      <vt:lpstr>Ten ground rules for student to student discussion</vt:lpstr>
      <vt:lpstr>Conversations that promote learning</vt:lpstr>
      <vt:lpstr>Building towers</vt:lpstr>
      <vt:lpstr>Why do penguins huddle?</vt:lpstr>
      <vt:lpstr>Why do Emperor penguins - continued</vt:lpstr>
      <vt:lpstr>Penguins arranged in a line</vt:lpstr>
      <vt:lpstr>A line of penguins!</vt:lpstr>
      <vt:lpstr>Other arrangements of penguins!</vt:lpstr>
      <vt:lpstr>Implications for the classroom </vt:lpstr>
      <vt:lpstr>Old fashioned weighing scales</vt:lpstr>
      <vt:lpstr>Student work – sample 1</vt:lpstr>
      <vt:lpstr>Student work – sample 2</vt:lpstr>
      <vt:lpstr>Reflecting on practice…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</dc:creator>
  <cp:lastModifiedBy>Jill Brown</cp:lastModifiedBy>
  <cp:revision>147</cp:revision>
  <cp:lastPrinted>2019-08-16T15:40:42Z</cp:lastPrinted>
  <dcterms:created xsi:type="dcterms:W3CDTF">2017-05-25T19:06:12Z</dcterms:created>
  <dcterms:modified xsi:type="dcterms:W3CDTF">2019-10-29T06:13:39Z</dcterms:modified>
</cp:coreProperties>
</file>