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2" r:id="rId3"/>
    <p:sldMasterId id="2147483656" r:id="rId4"/>
    <p:sldMasterId id="2147483675" r:id="rId5"/>
  </p:sldMasterIdLst>
  <p:notesMasterIdLst>
    <p:notesMasterId r:id="rId36"/>
  </p:notesMasterIdLst>
  <p:handoutMasterIdLst>
    <p:handoutMasterId r:id="rId37"/>
  </p:handoutMasterIdLst>
  <p:sldIdLst>
    <p:sldId id="257" r:id="rId6"/>
    <p:sldId id="316" r:id="rId7"/>
    <p:sldId id="317" r:id="rId8"/>
    <p:sldId id="318" r:id="rId9"/>
    <p:sldId id="319" r:id="rId10"/>
    <p:sldId id="320" r:id="rId11"/>
    <p:sldId id="321" r:id="rId12"/>
    <p:sldId id="322" r:id="rId13"/>
    <p:sldId id="329" r:id="rId14"/>
    <p:sldId id="328" r:id="rId15"/>
    <p:sldId id="341" r:id="rId16"/>
    <p:sldId id="330" r:id="rId17"/>
    <p:sldId id="331" r:id="rId18"/>
    <p:sldId id="333" r:id="rId19"/>
    <p:sldId id="325" r:id="rId20"/>
    <p:sldId id="339" r:id="rId21"/>
    <p:sldId id="340" r:id="rId22"/>
    <p:sldId id="334" r:id="rId23"/>
    <p:sldId id="335" r:id="rId24"/>
    <p:sldId id="336" r:id="rId25"/>
    <p:sldId id="324" r:id="rId26"/>
    <p:sldId id="326" r:id="rId27"/>
    <p:sldId id="327" r:id="rId28"/>
    <p:sldId id="338" r:id="rId29"/>
    <p:sldId id="313" r:id="rId30"/>
    <p:sldId id="312" r:id="rId31"/>
    <p:sldId id="314" r:id="rId32"/>
    <p:sldId id="292" r:id="rId33"/>
    <p:sldId id="291" r:id="rId34"/>
    <p:sldId id="306" r:id="rId35"/>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8"/>
    <a:srgbClr val="A50021"/>
    <a:srgbClr val="008080"/>
    <a:srgbClr val="3366CC"/>
    <a:srgbClr val="CC0066"/>
    <a:srgbClr val="FF9900"/>
    <a:srgbClr val="FF996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323" autoAdjust="0"/>
  </p:normalViewPr>
  <p:slideViewPr>
    <p:cSldViewPr snapToGrid="0">
      <p:cViewPr varScale="1">
        <p:scale>
          <a:sx n="100" d="100"/>
          <a:sy n="100" d="100"/>
        </p:scale>
        <p:origin x="41"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038CA-DBAF-49D9-A4CC-8799AB292B76}"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65AAD002-6603-41D4-B575-B9A504DB337E}">
      <dgm:prSet phldrT="[Text]"/>
      <dgm:spPr/>
      <dgm:t>
        <a:bodyPr/>
        <a:lstStyle/>
        <a:p>
          <a:r>
            <a:rPr lang="en-US" dirty="0"/>
            <a:t>Understand the problem</a:t>
          </a:r>
        </a:p>
      </dgm:t>
    </dgm:pt>
    <dgm:pt modelId="{52E31C51-2644-45D8-9AE0-8BE031F6F000}" type="parTrans" cxnId="{43A8F3B7-3731-4437-8752-1AA1C3844B44}">
      <dgm:prSet/>
      <dgm:spPr/>
      <dgm:t>
        <a:bodyPr/>
        <a:lstStyle/>
        <a:p>
          <a:endParaRPr lang="en-US"/>
        </a:p>
      </dgm:t>
    </dgm:pt>
    <dgm:pt modelId="{91869013-37AC-41C7-8490-3C2A90D582CA}" type="sibTrans" cxnId="{43A8F3B7-3731-4437-8752-1AA1C3844B44}">
      <dgm:prSet/>
      <dgm:spPr/>
      <dgm:t>
        <a:bodyPr/>
        <a:lstStyle/>
        <a:p>
          <a:endParaRPr lang="en-US"/>
        </a:p>
      </dgm:t>
    </dgm:pt>
    <dgm:pt modelId="{DB3BB543-F747-461A-BDBA-43F93A166260}">
      <dgm:prSet phldrT="[Text]"/>
      <dgm:spPr>
        <a:solidFill>
          <a:srgbClr val="FF7C80"/>
        </a:solidFill>
      </dgm:spPr>
      <dgm:t>
        <a:bodyPr/>
        <a:lstStyle/>
        <a:p>
          <a:r>
            <a:rPr lang="en-US" dirty="0"/>
            <a:t>Devise a plan</a:t>
          </a:r>
        </a:p>
      </dgm:t>
    </dgm:pt>
    <dgm:pt modelId="{576159F8-E532-41E0-A958-D61E5F067CA3}" type="parTrans" cxnId="{BDA931F7-9068-4A0D-A5ED-563D3E3E7A80}">
      <dgm:prSet/>
      <dgm:spPr/>
      <dgm:t>
        <a:bodyPr/>
        <a:lstStyle/>
        <a:p>
          <a:endParaRPr lang="en-US"/>
        </a:p>
      </dgm:t>
    </dgm:pt>
    <dgm:pt modelId="{C94D2813-C5A4-47B4-AD91-20E631BF57C3}" type="sibTrans" cxnId="{BDA931F7-9068-4A0D-A5ED-563D3E3E7A80}">
      <dgm:prSet/>
      <dgm:spPr/>
      <dgm:t>
        <a:bodyPr/>
        <a:lstStyle/>
        <a:p>
          <a:endParaRPr lang="en-US"/>
        </a:p>
      </dgm:t>
    </dgm:pt>
    <dgm:pt modelId="{45D3684C-1BDF-454B-A62D-D404F0911535}">
      <dgm:prSet phldrT="[Text]"/>
      <dgm:spPr>
        <a:solidFill>
          <a:srgbClr val="92D050"/>
        </a:solidFill>
      </dgm:spPr>
      <dgm:t>
        <a:bodyPr/>
        <a:lstStyle/>
        <a:p>
          <a:r>
            <a:rPr lang="en-US" dirty="0"/>
            <a:t>Carry out the plan</a:t>
          </a:r>
        </a:p>
      </dgm:t>
    </dgm:pt>
    <dgm:pt modelId="{B6B0A4DD-EA22-4FF1-ADAC-48871C82DD8E}" type="parTrans" cxnId="{884AA2CE-FA3E-4CD1-99F9-E0BE5E15AB52}">
      <dgm:prSet/>
      <dgm:spPr/>
      <dgm:t>
        <a:bodyPr/>
        <a:lstStyle/>
        <a:p>
          <a:endParaRPr lang="en-US"/>
        </a:p>
      </dgm:t>
    </dgm:pt>
    <dgm:pt modelId="{53A68E83-2ACB-4B08-AA42-EAEDC73F5D46}" type="sibTrans" cxnId="{884AA2CE-FA3E-4CD1-99F9-E0BE5E15AB52}">
      <dgm:prSet/>
      <dgm:spPr/>
      <dgm:t>
        <a:bodyPr/>
        <a:lstStyle/>
        <a:p>
          <a:endParaRPr lang="en-US"/>
        </a:p>
      </dgm:t>
    </dgm:pt>
    <dgm:pt modelId="{179A52BD-1EBB-4A1C-AF05-0A899A3AC1A6}">
      <dgm:prSet phldrT="[Text]"/>
      <dgm:spPr/>
      <dgm:t>
        <a:bodyPr/>
        <a:lstStyle/>
        <a:p>
          <a:r>
            <a:rPr lang="en-US" dirty="0"/>
            <a:t>Look back Review</a:t>
          </a:r>
        </a:p>
      </dgm:t>
    </dgm:pt>
    <dgm:pt modelId="{7D3A8A90-CB2F-48B3-8E39-B81363431197}" type="parTrans" cxnId="{2D962D00-91F3-43E0-A8B5-BEBA716E2C15}">
      <dgm:prSet/>
      <dgm:spPr/>
      <dgm:t>
        <a:bodyPr/>
        <a:lstStyle/>
        <a:p>
          <a:endParaRPr lang="en-US"/>
        </a:p>
      </dgm:t>
    </dgm:pt>
    <dgm:pt modelId="{ED209D53-2A12-4003-B69E-9DCFD2381315}" type="sibTrans" cxnId="{2D962D00-91F3-43E0-A8B5-BEBA716E2C15}">
      <dgm:prSet/>
      <dgm:spPr/>
      <dgm:t>
        <a:bodyPr/>
        <a:lstStyle/>
        <a:p>
          <a:endParaRPr lang="en-US"/>
        </a:p>
      </dgm:t>
    </dgm:pt>
    <dgm:pt modelId="{DBDD6F8A-19CA-4B89-91D3-0B8BA867CB7E}" type="pres">
      <dgm:prSet presAssocID="{F55038CA-DBAF-49D9-A4CC-8799AB292B76}" presName="Name0" presStyleCnt="0">
        <dgm:presLayoutVars>
          <dgm:dir/>
          <dgm:resizeHandles val="exact"/>
        </dgm:presLayoutVars>
      </dgm:prSet>
      <dgm:spPr/>
      <dgm:t>
        <a:bodyPr/>
        <a:lstStyle/>
        <a:p>
          <a:endParaRPr lang="en-US"/>
        </a:p>
      </dgm:t>
    </dgm:pt>
    <dgm:pt modelId="{D3A75563-E05A-47A4-A6DD-DB276390E788}" type="pres">
      <dgm:prSet presAssocID="{F55038CA-DBAF-49D9-A4CC-8799AB292B76}" presName="cycle" presStyleCnt="0"/>
      <dgm:spPr/>
    </dgm:pt>
    <dgm:pt modelId="{0BD5883C-64CB-4CB1-A99A-F2AE684FF5D1}" type="pres">
      <dgm:prSet presAssocID="{65AAD002-6603-41D4-B575-B9A504DB337E}" presName="nodeFirstNode" presStyleLbl="node1" presStyleIdx="0" presStyleCnt="4">
        <dgm:presLayoutVars>
          <dgm:bulletEnabled val="1"/>
        </dgm:presLayoutVars>
      </dgm:prSet>
      <dgm:spPr/>
      <dgm:t>
        <a:bodyPr/>
        <a:lstStyle/>
        <a:p>
          <a:endParaRPr lang="en-US"/>
        </a:p>
      </dgm:t>
    </dgm:pt>
    <dgm:pt modelId="{D34B7E23-95E8-4FA1-91FC-11F809C63190}" type="pres">
      <dgm:prSet presAssocID="{91869013-37AC-41C7-8490-3C2A90D582CA}" presName="sibTransFirstNode" presStyleLbl="bgShp" presStyleIdx="0" presStyleCnt="1"/>
      <dgm:spPr/>
      <dgm:t>
        <a:bodyPr/>
        <a:lstStyle/>
        <a:p>
          <a:endParaRPr lang="en-US"/>
        </a:p>
      </dgm:t>
    </dgm:pt>
    <dgm:pt modelId="{DDD21283-3478-4ED2-A93E-5CF581A7B355}" type="pres">
      <dgm:prSet presAssocID="{DB3BB543-F747-461A-BDBA-43F93A166260}" presName="nodeFollowingNodes" presStyleLbl="node1" presStyleIdx="1" presStyleCnt="4">
        <dgm:presLayoutVars>
          <dgm:bulletEnabled val="1"/>
        </dgm:presLayoutVars>
      </dgm:prSet>
      <dgm:spPr/>
      <dgm:t>
        <a:bodyPr/>
        <a:lstStyle/>
        <a:p>
          <a:endParaRPr lang="en-US"/>
        </a:p>
      </dgm:t>
    </dgm:pt>
    <dgm:pt modelId="{BD625BA4-6B4F-4CC0-80B1-4D6B5470E84F}" type="pres">
      <dgm:prSet presAssocID="{45D3684C-1BDF-454B-A62D-D404F0911535}" presName="nodeFollowingNodes" presStyleLbl="node1" presStyleIdx="2" presStyleCnt="4">
        <dgm:presLayoutVars>
          <dgm:bulletEnabled val="1"/>
        </dgm:presLayoutVars>
      </dgm:prSet>
      <dgm:spPr/>
      <dgm:t>
        <a:bodyPr/>
        <a:lstStyle/>
        <a:p>
          <a:endParaRPr lang="en-US"/>
        </a:p>
      </dgm:t>
    </dgm:pt>
    <dgm:pt modelId="{CC93C45D-7267-41E0-833A-D6BF76F02598}" type="pres">
      <dgm:prSet presAssocID="{179A52BD-1EBB-4A1C-AF05-0A899A3AC1A6}" presName="nodeFollowingNodes" presStyleLbl="node1" presStyleIdx="3" presStyleCnt="4">
        <dgm:presLayoutVars>
          <dgm:bulletEnabled val="1"/>
        </dgm:presLayoutVars>
      </dgm:prSet>
      <dgm:spPr/>
      <dgm:t>
        <a:bodyPr/>
        <a:lstStyle/>
        <a:p>
          <a:endParaRPr lang="en-US"/>
        </a:p>
      </dgm:t>
    </dgm:pt>
  </dgm:ptLst>
  <dgm:cxnLst>
    <dgm:cxn modelId="{BDA931F7-9068-4A0D-A5ED-563D3E3E7A80}" srcId="{F55038CA-DBAF-49D9-A4CC-8799AB292B76}" destId="{DB3BB543-F747-461A-BDBA-43F93A166260}" srcOrd="1" destOrd="0" parTransId="{576159F8-E532-41E0-A958-D61E5F067CA3}" sibTransId="{C94D2813-C5A4-47B4-AD91-20E631BF57C3}"/>
    <dgm:cxn modelId="{6F6ABC6F-F7C0-4DAD-80F7-BCD166681220}" type="presOf" srcId="{91869013-37AC-41C7-8490-3C2A90D582CA}" destId="{D34B7E23-95E8-4FA1-91FC-11F809C63190}" srcOrd="0" destOrd="0" presId="urn:microsoft.com/office/officeart/2005/8/layout/cycle3"/>
    <dgm:cxn modelId="{43A8F3B7-3731-4437-8752-1AA1C3844B44}" srcId="{F55038CA-DBAF-49D9-A4CC-8799AB292B76}" destId="{65AAD002-6603-41D4-B575-B9A504DB337E}" srcOrd="0" destOrd="0" parTransId="{52E31C51-2644-45D8-9AE0-8BE031F6F000}" sibTransId="{91869013-37AC-41C7-8490-3C2A90D582CA}"/>
    <dgm:cxn modelId="{A952F7C1-8E74-4517-80C8-36D6E5CE5EAE}" type="presOf" srcId="{F55038CA-DBAF-49D9-A4CC-8799AB292B76}" destId="{DBDD6F8A-19CA-4B89-91D3-0B8BA867CB7E}" srcOrd="0" destOrd="0" presId="urn:microsoft.com/office/officeart/2005/8/layout/cycle3"/>
    <dgm:cxn modelId="{2EC0F464-765E-4DA7-9953-5B3B1374DEFE}" type="presOf" srcId="{DB3BB543-F747-461A-BDBA-43F93A166260}" destId="{DDD21283-3478-4ED2-A93E-5CF581A7B355}" srcOrd="0" destOrd="0" presId="urn:microsoft.com/office/officeart/2005/8/layout/cycle3"/>
    <dgm:cxn modelId="{16ED5189-F092-4A75-862F-2CB713EB5F15}" type="presOf" srcId="{65AAD002-6603-41D4-B575-B9A504DB337E}" destId="{0BD5883C-64CB-4CB1-A99A-F2AE684FF5D1}" srcOrd="0" destOrd="0" presId="urn:microsoft.com/office/officeart/2005/8/layout/cycle3"/>
    <dgm:cxn modelId="{2D962D00-91F3-43E0-A8B5-BEBA716E2C15}" srcId="{F55038CA-DBAF-49D9-A4CC-8799AB292B76}" destId="{179A52BD-1EBB-4A1C-AF05-0A899A3AC1A6}" srcOrd="3" destOrd="0" parTransId="{7D3A8A90-CB2F-48B3-8E39-B81363431197}" sibTransId="{ED209D53-2A12-4003-B69E-9DCFD2381315}"/>
    <dgm:cxn modelId="{D0FADB3E-F9A0-449B-916D-E1959FB413C2}" type="presOf" srcId="{179A52BD-1EBB-4A1C-AF05-0A899A3AC1A6}" destId="{CC93C45D-7267-41E0-833A-D6BF76F02598}" srcOrd="0" destOrd="0" presId="urn:microsoft.com/office/officeart/2005/8/layout/cycle3"/>
    <dgm:cxn modelId="{F6DA7954-AD71-4398-BCFC-30887AD76D64}" type="presOf" srcId="{45D3684C-1BDF-454B-A62D-D404F0911535}" destId="{BD625BA4-6B4F-4CC0-80B1-4D6B5470E84F}" srcOrd="0" destOrd="0" presId="urn:microsoft.com/office/officeart/2005/8/layout/cycle3"/>
    <dgm:cxn modelId="{884AA2CE-FA3E-4CD1-99F9-E0BE5E15AB52}" srcId="{F55038CA-DBAF-49D9-A4CC-8799AB292B76}" destId="{45D3684C-1BDF-454B-A62D-D404F0911535}" srcOrd="2" destOrd="0" parTransId="{B6B0A4DD-EA22-4FF1-ADAC-48871C82DD8E}" sibTransId="{53A68E83-2ACB-4B08-AA42-EAEDC73F5D46}"/>
    <dgm:cxn modelId="{5D3450D4-91A3-462E-BB69-EC103F8B0D33}" type="presParOf" srcId="{DBDD6F8A-19CA-4B89-91D3-0B8BA867CB7E}" destId="{D3A75563-E05A-47A4-A6DD-DB276390E788}" srcOrd="0" destOrd="0" presId="urn:microsoft.com/office/officeart/2005/8/layout/cycle3"/>
    <dgm:cxn modelId="{B5AEEBE6-ED1B-452F-83A3-F9BFFD9D3F03}" type="presParOf" srcId="{D3A75563-E05A-47A4-A6DD-DB276390E788}" destId="{0BD5883C-64CB-4CB1-A99A-F2AE684FF5D1}" srcOrd="0" destOrd="0" presId="urn:microsoft.com/office/officeart/2005/8/layout/cycle3"/>
    <dgm:cxn modelId="{8FBF36CB-1772-4A00-94CC-F417337855FA}" type="presParOf" srcId="{D3A75563-E05A-47A4-A6DD-DB276390E788}" destId="{D34B7E23-95E8-4FA1-91FC-11F809C63190}" srcOrd="1" destOrd="0" presId="urn:microsoft.com/office/officeart/2005/8/layout/cycle3"/>
    <dgm:cxn modelId="{B09E9071-E933-4EB1-9675-8BA69BF7A1C2}" type="presParOf" srcId="{D3A75563-E05A-47A4-A6DD-DB276390E788}" destId="{DDD21283-3478-4ED2-A93E-5CF581A7B355}" srcOrd="2" destOrd="0" presId="urn:microsoft.com/office/officeart/2005/8/layout/cycle3"/>
    <dgm:cxn modelId="{5A6EB4E1-062E-4013-8DC7-9FFF3025B60B}" type="presParOf" srcId="{D3A75563-E05A-47A4-A6DD-DB276390E788}" destId="{BD625BA4-6B4F-4CC0-80B1-4D6B5470E84F}" srcOrd="3" destOrd="0" presId="urn:microsoft.com/office/officeart/2005/8/layout/cycle3"/>
    <dgm:cxn modelId="{E59ABD82-60C5-4E26-B382-8F684EF08D7C}" type="presParOf" srcId="{D3A75563-E05A-47A4-A6DD-DB276390E788}" destId="{CC93C45D-7267-41E0-833A-D6BF76F0259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E7E1D-7F27-46B8-B91B-325CB4B0CEE8}" type="doc">
      <dgm:prSet loTypeId="urn:microsoft.com/office/officeart/2005/8/layout/hProcess9" loCatId="process" qsTypeId="urn:microsoft.com/office/officeart/2005/8/quickstyle/simple1" qsCatId="simple" csTypeId="urn:microsoft.com/office/officeart/2005/8/colors/accent1_2" csCatId="accent1" phldr="1"/>
      <dgm:spPr/>
    </dgm:pt>
    <dgm:pt modelId="{F1AA3FC1-8CB2-46AE-8EB5-F7B378558718}">
      <dgm:prSet phldrT="[Text]"/>
      <dgm:spPr>
        <a:solidFill>
          <a:schemeClr val="accent6">
            <a:lumMod val="75000"/>
          </a:schemeClr>
        </a:solidFill>
      </dgm:spPr>
      <dgm:t>
        <a:bodyPr/>
        <a:lstStyle/>
        <a:p>
          <a:r>
            <a:rPr lang="en-US" dirty="0" smtClean="0"/>
            <a:t>How might we present the problem to engage students?</a:t>
          </a:r>
          <a:endParaRPr lang="en-US" dirty="0"/>
        </a:p>
      </dgm:t>
    </dgm:pt>
    <dgm:pt modelId="{C7508049-466F-4962-A44D-CDD3E8047575}" type="parTrans" cxnId="{74F225E2-F6CB-45D3-B1B3-FA8175E3BDE9}">
      <dgm:prSet/>
      <dgm:spPr/>
      <dgm:t>
        <a:bodyPr/>
        <a:lstStyle/>
        <a:p>
          <a:endParaRPr lang="en-US"/>
        </a:p>
      </dgm:t>
    </dgm:pt>
    <dgm:pt modelId="{0E546ECE-3EEC-4135-A463-51F8A458F208}" type="sibTrans" cxnId="{74F225E2-F6CB-45D3-B1B3-FA8175E3BDE9}">
      <dgm:prSet/>
      <dgm:spPr/>
      <dgm:t>
        <a:bodyPr/>
        <a:lstStyle/>
        <a:p>
          <a:endParaRPr lang="en-US"/>
        </a:p>
      </dgm:t>
    </dgm:pt>
    <dgm:pt modelId="{97DF8F33-4693-47AE-844E-18662913093E}">
      <dgm:prSet phldrT="[Text]"/>
      <dgm:spPr>
        <a:solidFill>
          <a:srgbClr val="A50021"/>
        </a:solidFill>
      </dgm:spPr>
      <dgm:t>
        <a:bodyPr/>
        <a:lstStyle/>
        <a:p>
          <a:r>
            <a:rPr lang="en-US" dirty="0" smtClean="0"/>
            <a:t>What technology is appropriate for the teacher/practitioner to use?</a:t>
          </a:r>
          <a:endParaRPr lang="en-US" dirty="0"/>
        </a:p>
      </dgm:t>
    </dgm:pt>
    <dgm:pt modelId="{9F6852CC-D0FA-480A-8D4C-27DC66E779FA}" type="parTrans" cxnId="{3CCB19DD-8BA9-45E1-8D3F-ACE9DCD7081A}">
      <dgm:prSet/>
      <dgm:spPr/>
      <dgm:t>
        <a:bodyPr/>
        <a:lstStyle/>
        <a:p>
          <a:endParaRPr lang="en-US"/>
        </a:p>
      </dgm:t>
    </dgm:pt>
    <dgm:pt modelId="{0D0560F2-F956-4F7E-A8D7-7C20CD024832}" type="sibTrans" cxnId="{3CCB19DD-8BA9-45E1-8D3F-ACE9DCD7081A}">
      <dgm:prSet/>
      <dgm:spPr/>
      <dgm:t>
        <a:bodyPr/>
        <a:lstStyle/>
        <a:p>
          <a:endParaRPr lang="en-US"/>
        </a:p>
      </dgm:t>
    </dgm:pt>
    <dgm:pt modelId="{8CA410F5-2E74-4578-AED7-E9B5A10E36CE}">
      <dgm:prSet phldrT="[Text]"/>
      <dgm:spPr>
        <a:solidFill>
          <a:srgbClr val="7030A0"/>
        </a:solidFill>
      </dgm:spPr>
      <dgm:t>
        <a:bodyPr/>
        <a:lstStyle/>
        <a:p>
          <a:r>
            <a:rPr lang="en-US" dirty="0" smtClean="0"/>
            <a:t>What technology is appropriate for the student to use?</a:t>
          </a:r>
          <a:endParaRPr lang="en-US" dirty="0"/>
        </a:p>
      </dgm:t>
    </dgm:pt>
    <dgm:pt modelId="{E11CCBB8-D4DF-4264-B6E3-E0DEB1DAF3B5}" type="parTrans" cxnId="{FC7C9B56-62D6-4960-BD2E-A037604E7B35}">
      <dgm:prSet/>
      <dgm:spPr/>
      <dgm:t>
        <a:bodyPr/>
        <a:lstStyle/>
        <a:p>
          <a:endParaRPr lang="en-US"/>
        </a:p>
      </dgm:t>
    </dgm:pt>
    <dgm:pt modelId="{3363EFAA-AE18-441A-892F-03D481F3E27C}" type="sibTrans" cxnId="{FC7C9B56-62D6-4960-BD2E-A037604E7B35}">
      <dgm:prSet/>
      <dgm:spPr/>
      <dgm:t>
        <a:bodyPr/>
        <a:lstStyle/>
        <a:p>
          <a:endParaRPr lang="en-US"/>
        </a:p>
      </dgm:t>
    </dgm:pt>
    <dgm:pt modelId="{B66A2E76-144A-4B72-B2BF-2131928BC21A}" type="pres">
      <dgm:prSet presAssocID="{A2CE7E1D-7F27-46B8-B91B-325CB4B0CEE8}" presName="CompostProcess" presStyleCnt="0">
        <dgm:presLayoutVars>
          <dgm:dir/>
          <dgm:resizeHandles val="exact"/>
        </dgm:presLayoutVars>
      </dgm:prSet>
      <dgm:spPr/>
    </dgm:pt>
    <dgm:pt modelId="{82A12BF4-7B99-4478-8B18-3AC249F77B24}" type="pres">
      <dgm:prSet presAssocID="{A2CE7E1D-7F27-46B8-B91B-325CB4B0CEE8}" presName="arrow" presStyleLbl="bgShp" presStyleIdx="0" presStyleCnt="1"/>
      <dgm:spPr>
        <a:solidFill>
          <a:schemeClr val="accent4">
            <a:lumMod val="40000"/>
            <a:lumOff val="60000"/>
          </a:schemeClr>
        </a:solidFill>
      </dgm:spPr>
    </dgm:pt>
    <dgm:pt modelId="{FFED611F-9F5C-4F80-9F85-A62F40EA0E45}" type="pres">
      <dgm:prSet presAssocID="{A2CE7E1D-7F27-46B8-B91B-325CB4B0CEE8}" presName="linearProcess" presStyleCnt="0"/>
      <dgm:spPr/>
    </dgm:pt>
    <dgm:pt modelId="{FAFCDC5D-D64E-4945-A8A7-7848B2AA9372}" type="pres">
      <dgm:prSet presAssocID="{F1AA3FC1-8CB2-46AE-8EB5-F7B378558718}" presName="textNode" presStyleLbl="node1" presStyleIdx="0" presStyleCnt="3">
        <dgm:presLayoutVars>
          <dgm:bulletEnabled val="1"/>
        </dgm:presLayoutVars>
      </dgm:prSet>
      <dgm:spPr/>
      <dgm:t>
        <a:bodyPr/>
        <a:lstStyle/>
        <a:p>
          <a:endParaRPr lang="en-US"/>
        </a:p>
      </dgm:t>
    </dgm:pt>
    <dgm:pt modelId="{48270F5A-32C0-452B-975E-DBEFBC38B611}" type="pres">
      <dgm:prSet presAssocID="{0E546ECE-3EEC-4135-A463-51F8A458F208}" presName="sibTrans" presStyleCnt="0"/>
      <dgm:spPr/>
    </dgm:pt>
    <dgm:pt modelId="{6F774ED9-B36F-400B-83BB-00FB32E103B1}" type="pres">
      <dgm:prSet presAssocID="{97DF8F33-4693-47AE-844E-18662913093E}" presName="textNode" presStyleLbl="node1" presStyleIdx="1" presStyleCnt="3">
        <dgm:presLayoutVars>
          <dgm:bulletEnabled val="1"/>
        </dgm:presLayoutVars>
      </dgm:prSet>
      <dgm:spPr/>
      <dgm:t>
        <a:bodyPr/>
        <a:lstStyle/>
        <a:p>
          <a:endParaRPr lang="en-US"/>
        </a:p>
      </dgm:t>
    </dgm:pt>
    <dgm:pt modelId="{5FA63BF0-4A6D-4769-9D09-7A7EF6EBEDD0}" type="pres">
      <dgm:prSet presAssocID="{0D0560F2-F956-4F7E-A8D7-7C20CD024832}" presName="sibTrans" presStyleCnt="0"/>
      <dgm:spPr/>
    </dgm:pt>
    <dgm:pt modelId="{637E424D-5ED3-41EC-A1BF-8C8B0E97F3AF}" type="pres">
      <dgm:prSet presAssocID="{8CA410F5-2E74-4578-AED7-E9B5A10E36CE}" presName="textNode" presStyleLbl="node1" presStyleIdx="2" presStyleCnt="3">
        <dgm:presLayoutVars>
          <dgm:bulletEnabled val="1"/>
        </dgm:presLayoutVars>
      </dgm:prSet>
      <dgm:spPr/>
      <dgm:t>
        <a:bodyPr/>
        <a:lstStyle/>
        <a:p>
          <a:endParaRPr lang="en-US"/>
        </a:p>
      </dgm:t>
    </dgm:pt>
  </dgm:ptLst>
  <dgm:cxnLst>
    <dgm:cxn modelId="{74F225E2-F6CB-45D3-B1B3-FA8175E3BDE9}" srcId="{A2CE7E1D-7F27-46B8-B91B-325CB4B0CEE8}" destId="{F1AA3FC1-8CB2-46AE-8EB5-F7B378558718}" srcOrd="0" destOrd="0" parTransId="{C7508049-466F-4962-A44D-CDD3E8047575}" sibTransId="{0E546ECE-3EEC-4135-A463-51F8A458F208}"/>
    <dgm:cxn modelId="{9343096A-643B-4CC1-B26C-489C8962B886}" type="presOf" srcId="{8CA410F5-2E74-4578-AED7-E9B5A10E36CE}" destId="{637E424D-5ED3-41EC-A1BF-8C8B0E97F3AF}" srcOrd="0" destOrd="0" presId="urn:microsoft.com/office/officeart/2005/8/layout/hProcess9"/>
    <dgm:cxn modelId="{BB4C9515-F40B-4109-8678-07E19A07AB20}" type="presOf" srcId="{97DF8F33-4693-47AE-844E-18662913093E}" destId="{6F774ED9-B36F-400B-83BB-00FB32E103B1}" srcOrd="0" destOrd="0" presId="urn:microsoft.com/office/officeart/2005/8/layout/hProcess9"/>
    <dgm:cxn modelId="{3CCB19DD-8BA9-45E1-8D3F-ACE9DCD7081A}" srcId="{A2CE7E1D-7F27-46B8-B91B-325CB4B0CEE8}" destId="{97DF8F33-4693-47AE-844E-18662913093E}" srcOrd="1" destOrd="0" parTransId="{9F6852CC-D0FA-480A-8D4C-27DC66E779FA}" sibTransId="{0D0560F2-F956-4F7E-A8D7-7C20CD024832}"/>
    <dgm:cxn modelId="{9EC4B388-F151-4281-B351-191B57C081FA}" type="presOf" srcId="{F1AA3FC1-8CB2-46AE-8EB5-F7B378558718}" destId="{FAFCDC5D-D64E-4945-A8A7-7848B2AA9372}" srcOrd="0" destOrd="0" presId="urn:microsoft.com/office/officeart/2005/8/layout/hProcess9"/>
    <dgm:cxn modelId="{FC7C9B56-62D6-4960-BD2E-A037604E7B35}" srcId="{A2CE7E1D-7F27-46B8-B91B-325CB4B0CEE8}" destId="{8CA410F5-2E74-4578-AED7-E9B5A10E36CE}" srcOrd="2" destOrd="0" parTransId="{E11CCBB8-D4DF-4264-B6E3-E0DEB1DAF3B5}" sibTransId="{3363EFAA-AE18-441A-892F-03D481F3E27C}"/>
    <dgm:cxn modelId="{461184E1-D0A0-4C17-A2E1-92AB401C2B23}" type="presOf" srcId="{A2CE7E1D-7F27-46B8-B91B-325CB4B0CEE8}" destId="{B66A2E76-144A-4B72-B2BF-2131928BC21A}" srcOrd="0" destOrd="0" presId="urn:microsoft.com/office/officeart/2005/8/layout/hProcess9"/>
    <dgm:cxn modelId="{6FC8A210-2007-4ED9-8AC2-46B155273E72}" type="presParOf" srcId="{B66A2E76-144A-4B72-B2BF-2131928BC21A}" destId="{82A12BF4-7B99-4478-8B18-3AC249F77B24}" srcOrd="0" destOrd="0" presId="urn:microsoft.com/office/officeart/2005/8/layout/hProcess9"/>
    <dgm:cxn modelId="{87331E74-8311-4C12-B51A-6C0E3E1111CF}" type="presParOf" srcId="{B66A2E76-144A-4B72-B2BF-2131928BC21A}" destId="{FFED611F-9F5C-4F80-9F85-A62F40EA0E45}" srcOrd="1" destOrd="0" presId="urn:microsoft.com/office/officeart/2005/8/layout/hProcess9"/>
    <dgm:cxn modelId="{E927B0D1-D784-474E-B94D-EABA128ED28A}" type="presParOf" srcId="{FFED611F-9F5C-4F80-9F85-A62F40EA0E45}" destId="{FAFCDC5D-D64E-4945-A8A7-7848B2AA9372}" srcOrd="0" destOrd="0" presId="urn:microsoft.com/office/officeart/2005/8/layout/hProcess9"/>
    <dgm:cxn modelId="{8085FC8B-7080-4549-982E-1B42DC05C4DF}" type="presParOf" srcId="{FFED611F-9F5C-4F80-9F85-A62F40EA0E45}" destId="{48270F5A-32C0-452B-975E-DBEFBC38B611}" srcOrd="1" destOrd="0" presId="urn:microsoft.com/office/officeart/2005/8/layout/hProcess9"/>
    <dgm:cxn modelId="{BF59BDAE-8115-4153-B5AA-E00FFD8C77C4}" type="presParOf" srcId="{FFED611F-9F5C-4F80-9F85-A62F40EA0E45}" destId="{6F774ED9-B36F-400B-83BB-00FB32E103B1}" srcOrd="2" destOrd="0" presId="urn:microsoft.com/office/officeart/2005/8/layout/hProcess9"/>
    <dgm:cxn modelId="{EFF59742-78BF-448D-AFCD-FEC989082BD4}" type="presParOf" srcId="{FFED611F-9F5C-4F80-9F85-A62F40EA0E45}" destId="{5FA63BF0-4A6D-4769-9D09-7A7EF6EBEDD0}" srcOrd="3" destOrd="0" presId="urn:microsoft.com/office/officeart/2005/8/layout/hProcess9"/>
    <dgm:cxn modelId="{7813D93E-5695-41A7-98B8-69B26E131874}" type="presParOf" srcId="{FFED611F-9F5C-4F80-9F85-A62F40EA0E45}" destId="{637E424D-5ED3-41EC-A1BF-8C8B0E97F3A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B7E23-95E8-4FA1-91FC-11F809C63190}">
      <dsp:nvSpPr>
        <dsp:cNvPr id="0" name=""/>
        <dsp:cNvSpPr/>
      </dsp:nvSpPr>
      <dsp:spPr>
        <a:xfrm>
          <a:off x="1089304" y="-75543"/>
          <a:ext cx="3917390" cy="3917390"/>
        </a:xfrm>
        <a:prstGeom prst="circularArrow">
          <a:avLst>
            <a:gd name="adj1" fmla="val 4668"/>
            <a:gd name="adj2" fmla="val 272909"/>
            <a:gd name="adj3" fmla="val 12997352"/>
            <a:gd name="adj4" fmla="val 17918726"/>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5883C-64CB-4CB1-A99A-F2AE684FF5D1}">
      <dsp:nvSpPr>
        <dsp:cNvPr id="0" name=""/>
        <dsp:cNvSpPr/>
      </dsp:nvSpPr>
      <dsp:spPr>
        <a:xfrm>
          <a:off x="1799332" y="1062"/>
          <a:ext cx="2497335" cy="12486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Understand the problem</a:t>
          </a:r>
        </a:p>
      </dsp:txBody>
      <dsp:txXfrm>
        <a:off x="1860287" y="62017"/>
        <a:ext cx="2375425" cy="1126757"/>
      </dsp:txXfrm>
    </dsp:sp>
    <dsp:sp modelId="{DDD21283-3478-4ED2-A93E-5CF581A7B355}">
      <dsp:nvSpPr>
        <dsp:cNvPr id="0" name=""/>
        <dsp:cNvSpPr/>
      </dsp:nvSpPr>
      <dsp:spPr>
        <a:xfrm>
          <a:off x="3205935" y="1407666"/>
          <a:ext cx="2497335" cy="1248667"/>
        </a:xfrm>
        <a:prstGeom prst="roundRect">
          <a:avLst/>
        </a:prstGeom>
        <a:solidFill>
          <a:srgbClr val="FF7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Devise a plan</a:t>
          </a:r>
        </a:p>
      </dsp:txBody>
      <dsp:txXfrm>
        <a:off x="3266890" y="1468621"/>
        <a:ext cx="2375425" cy="1126757"/>
      </dsp:txXfrm>
    </dsp:sp>
    <dsp:sp modelId="{BD625BA4-6B4F-4CC0-80B1-4D6B5470E84F}">
      <dsp:nvSpPr>
        <dsp:cNvPr id="0" name=""/>
        <dsp:cNvSpPr/>
      </dsp:nvSpPr>
      <dsp:spPr>
        <a:xfrm>
          <a:off x="1799332" y="2814269"/>
          <a:ext cx="2497335" cy="124866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Carry out the plan</a:t>
          </a:r>
        </a:p>
      </dsp:txBody>
      <dsp:txXfrm>
        <a:off x="1860287" y="2875224"/>
        <a:ext cx="2375425" cy="1126757"/>
      </dsp:txXfrm>
    </dsp:sp>
    <dsp:sp modelId="{CC93C45D-7267-41E0-833A-D6BF76F02598}">
      <dsp:nvSpPr>
        <dsp:cNvPr id="0" name=""/>
        <dsp:cNvSpPr/>
      </dsp:nvSpPr>
      <dsp:spPr>
        <a:xfrm>
          <a:off x="392728" y="1407666"/>
          <a:ext cx="2497335" cy="12486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Look back Review</a:t>
          </a:r>
        </a:p>
      </dsp:txBody>
      <dsp:txXfrm>
        <a:off x="453683" y="1468621"/>
        <a:ext cx="2375425" cy="1126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12BF4-7B99-4478-8B18-3AC249F77B24}">
      <dsp:nvSpPr>
        <dsp:cNvPr id="0" name=""/>
        <dsp:cNvSpPr/>
      </dsp:nvSpPr>
      <dsp:spPr>
        <a:xfrm>
          <a:off x="803365" y="0"/>
          <a:ext cx="9104810" cy="4430487"/>
        </a:xfrm>
        <a:prstGeom prst="rightArrow">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FAFCDC5D-D64E-4945-A8A7-7848B2AA9372}">
      <dsp:nvSpPr>
        <dsp:cNvPr id="0" name=""/>
        <dsp:cNvSpPr/>
      </dsp:nvSpPr>
      <dsp:spPr>
        <a:xfrm>
          <a:off x="362979" y="1329146"/>
          <a:ext cx="3213462" cy="1772194"/>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How might we present the problem to engage students?</a:t>
          </a:r>
          <a:endParaRPr lang="en-US" sz="2500" kern="1200" dirty="0"/>
        </a:p>
      </dsp:txBody>
      <dsp:txXfrm>
        <a:off x="449490" y="1415657"/>
        <a:ext cx="3040440" cy="1599172"/>
      </dsp:txXfrm>
    </dsp:sp>
    <dsp:sp modelId="{6F774ED9-B36F-400B-83BB-00FB32E103B1}">
      <dsp:nvSpPr>
        <dsp:cNvPr id="0" name=""/>
        <dsp:cNvSpPr/>
      </dsp:nvSpPr>
      <dsp:spPr>
        <a:xfrm>
          <a:off x="3749039" y="1329146"/>
          <a:ext cx="3213462" cy="1772194"/>
        </a:xfrm>
        <a:prstGeom prst="roundRect">
          <a:avLst/>
        </a:prstGeom>
        <a:solidFill>
          <a:srgbClr val="A500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What technology is appropriate for the teacher/practitioner to use?</a:t>
          </a:r>
          <a:endParaRPr lang="en-US" sz="2500" kern="1200" dirty="0"/>
        </a:p>
      </dsp:txBody>
      <dsp:txXfrm>
        <a:off x="3835550" y="1415657"/>
        <a:ext cx="3040440" cy="1599172"/>
      </dsp:txXfrm>
    </dsp:sp>
    <dsp:sp modelId="{637E424D-5ED3-41EC-A1BF-8C8B0E97F3AF}">
      <dsp:nvSpPr>
        <dsp:cNvPr id="0" name=""/>
        <dsp:cNvSpPr/>
      </dsp:nvSpPr>
      <dsp:spPr>
        <a:xfrm>
          <a:off x="7135100" y="1329146"/>
          <a:ext cx="3213462" cy="1772194"/>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What technology is appropriate for the student to use?</a:t>
          </a:r>
          <a:endParaRPr lang="en-US" sz="2500" kern="1200" dirty="0"/>
        </a:p>
      </dsp:txBody>
      <dsp:txXfrm>
        <a:off x="7221611" y="1415657"/>
        <a:ext cx="3040440" cy="159917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625" cy="34129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1696" y="1"/>
            <a:ext cx="4302625" cy="341297"/>
          </a:xfrm>
          <a:prstGeom prst="rect">
            <a:avLst/>
          </a:prstGeom>
        </p:spPr>
        <p:txBody>
          <a:bodyPr vert="horz" lIns="91440" tIns="45720" rIns="91440" bIns="45720" rtlCol="0"/>
          <a:lstStyle>
            <a:lvl1pPr algn="r">
              <a:defRPr sz="1200"/>
            </a:lvl1pPr>
          </a:lstStyle>
          <a:p>
            <a:fld id="{21D6B687-CFCE-4E02-8B9D-8DBA641389F1}" type="datetimeFigureOut">
              <a:rPr lang="en-GB" smtClean="0"/>
              <a:t>29/10/2019</a:t>
            </a:fld>
            <a:endParaRPr lang="en-GB"/>
          </a:p>
        </p:txBody>
      </p:sp>
      <p:sp>
        <p:nvSpPr>
          <p:cNvPr id="4" name="Footer Placeholder 3"/>
          <p:cNvSpPr>
            <a:spLocks noGrp="1"/>
          </p:cNvSpPr>
          <p:nvPr>
            <p:ph type="ftr" sz="quarter" idx="2"/>
          </p:nvPr>
        </p:nvSpPr>
        <p:spPr>
          <a:xfrm>
            <a:off x="0" y="6456379"/>
            <a:ext cx="4302625" cy="34129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1696" y="6456379"/>
            <a:ext cx="4302625" cy="341297"/>
          </a:xfrm>
          <a:prstGeom prst="rect">
            <a:avLst/>
          </a:prstGeom>
        </p:spPr>
        <p:txBody>
          <a:bodyPr vert="horz" lIns="91440" tIns="45720" rIns="91440" bIns="45720" rtlCol="0" anchor="b"/>
          <a:lstStyle>
            <a:lvl1pPr algn="r">
              <a:defRPr sz="1200"/>
            </a:lvl1pPr>
          </a:lstStyle>
          <a:p>
            <a:fld id="{21C99DF4-F3F4-401F-B05A-7802AB2C9720}" type="slidenum">
              <a:rPr lang="en-GB" smtClean="0"/>
              <a:t>‹#›</a:t>
            </a:fld>
            <a:endParaRPr lang="en-GB"/>
          </a:p>
        </p:txBody>
      </p:sp>
    </p:spTree>
    <p:extLst>
      <p:ext uri="{BB962C8B-B14F-4D97-AF65-F5344CB8AC3E}">
        <p14:creationId xmlns:p14="http://schemas.microsoft.com/office/powerpoint/2010/main" val="1659488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802" y="1"/>
            <a:ext cx="4301543" cy="341064"/>
          </a:xfrm>
          <a:prstGeom prst="rect">
            <a:avLst/>
          </a:prstGeom>
        </p:spPr>
        <p:txBody>
          <a:bodyPr vert="horz" lIns="91440" tIns="45720" rIns="91440" bIns="45720" rtlCol="0"/>
          <a:lstStyle>
            <a:lvl1pPr algn="r">
              <a:defRPr sz="1200"/>
            </a:lvl1pPr>
          </a:lstStyle>
          <a:p>
            <a:fld id="{50C70EF4-A785-4FFE-AC29-F64BB182EA53}" type="datetimeFigureOut">
              <a:rPr lang="en-GB" smtClean="0"/>
              <a:t>29/10/2019</a:t>
            </a:fld>
            <a:endParaRPr lang="en-GB"/>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4"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802" y="6456612"/>
            <a:ext cx="4301543" cy="341063"/>
          </a:xfrm>
          <a:prstGeom prst="rect">
            <a:avLst/>
          </a:prstGeom>
        </p:spPr>
        <p:txBody>
          <a:bodyPr vert="horz" lIns="91440" tIns="45720" rIns="91440" bIns="45720" rtlCol="0" anchor="b"/>
          <a:lstStyle>
            <a:lvl1pPr algn="r">
              <a:defRPr sz="1200"/>
            </a:lvl1pPr>
          </a:lstStyle>
          <a:p>
            <a:fld id="{DB8CFA64-FFD8-4C4D-8F46-75A5F9D12132}" type="slidenum">
              <a:rPr lang="en-GB" smtClean="0"/>
              <a:t>‹#›</a:t>
            </a:fld>
            <a:endParaRPr lang="en-GB"/>
          </a:p>
        </p:txBody>
      </p:sp>
    </p:spTree>
    <p:extLst>
      <p:ext uri="{BB962C8B-B14F-4D97-AF65-F5344CB8AC3E}">
        <p14:creationId xmlns:p14="http://schemas.microsoft.com/office/powerpoint/2010/main" val="186689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DB8CFA64-FFD8-4C4D-8F46-75A5F9D12132}" type="slidenum">
              <a:rPr lang="en-GB" smtClean="0"/>
              <a:t>1</a:t>
            </a:fld>
            <a:endParaRPr lang="en-GB"/>
          </a:p>
        </p:txBody>
      </p:sp>
    </p:spTree>
    <p:extLst>
      <p:ext uri="{BB962C8B-B14F-4D97-AF65-F5344CB8AC3E}">
        <p14:creationId xmlns:p14="http://schemas.microsoft.com/office/powerpoint/2010/main" val="147787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dirty="0" smtClean="0"/>
              <a:t> </a:t>
            </a:r>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10</a:t>
            </a:fld>
            <a:endParaRPr lang="en-GB"/>
          </a:p>
        </p:txBody>
      </p:sp>
    </p:spTree>
    <p:extLst>
      <p:ext uri="{BB962C8B-B14F-4D97-AF65-F5344CB8AC3E}">
        <p14:creationId xmlns:p14="http://schemas.microsoft.com/office/powerpoint/2010/main" val="196638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11</a:t>
            </a:fld>
            <a:endParaRPr lang="en-GB"/>
          </a:p>
        </p:txBody>
      </p:sp>
    </p:spTree>
    <p:extLst>
      <p:ext uri="{BB962C8B-B14F-4D97-AF65-F5344CB8AC3E}">
        <p14:creationId xmlns:p14="http://schemas.microsoft.com/office/powerpoint/2010/main" val="200609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err="1" smtClean="0">
                <a:latin typeface="+mn-lt"/>
              </a:rPr>
              <a:t>Pólya</a:t>
            </a:r>
            <a:r>
              <a:rPr lang="en-GB" b="1" dirty="0" err="1" smtClean="0"/>
              <a:t>’s</a:t>
            </a:r>
            <a:r>
              <a:rPr lang="en-GB" b="1" dirty="0" smtClean="0"/>
              <a:t> </a:t>
            </a:r>
            <a:r>
              <a:rPr lang="en-GB" b="1" dirty="0"/>
              <a:t>4 stages to problem solving</a:t>
            </a:r>
            <a:r>
              <a:rPr lang="en-GB" b="1" baseline="0" dirty="0"/>
              <a:t> – Don’t rush into the problem!!</a:t>
            </a:r>
            <a:endParaRPr lang="en-GB" b="1" dirty="0"/>
          </a:p>
          <a:p>
            <a:r>
              <a:rPr lang="en-GB" dirty="0"/>
              <a:t>1. Understand the problem – </a:t>
            </a:r>
            <a:r>
              <a:rPr lang="en-GB" dirty="0" smtClean="0"/>
              <a:t>What </a:t>
            </a:r>
            <a:r>
              <a:rPr lang="en-GB" dirty="0"/>
              <a:t>is involved in this problem?  What </a:t>
            </a:r>
            <a:r>
              <a:rPr lang="en-GB" dirty="0" smtClean="0"/>
              <a:t>is the question to </a:t>
            </a:r>
            <a:r>
              <a:rPr lang="en-GB" dirty="0"/>
              <a:t>be answered?  What information </a:t>
            </a:r>
            <a:r>
              <a:rPr lang="en-GB" dirty="0" smtClean="0"/>
              <a:t>do I have?  </a:t>
            </a:r>
            <a:r>
              <a:rPr lang="en-GB" dirty="0"/>
              <a:t>What do I need to find out?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2. </a:t>
            </a:r>
            <a:r>
              <a:rPr lang="en-US" dirty="0"/>
              <a:t>Make a plan – at this stage mathematicians engage in some very important activities often missed by low achieving learners such as: draw a picture; making a chart with the numbers; trying a smaller/simpler </a:t>
            </a:r>
            <a:r>
              <a:rPr lang="en-US" dirty="0" smtClean="0"/>
              <a:t>case</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smtClean="0"/>
              <a:t>3</a:t>
            </a:r>
            <a:r>
              <a:rPr lang="en-US" dirty="0"/>
              <a:t>. Carry out the plan, checking each step.</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4. Look back over work – is </a:t>
            </a:r>
            <a:r>
              <a:rPr lang="en-US" dirty="0" smtClean="0"/>
              <a:t>the </a:t>
            </a:r>
            <a:r>
              <a:rPr lang="en-US" dirty="0"/>
              <a:t>answer reasonable? </a:t>
            </a:r>
            <a:endParaRPr lang="en-US" dirty="0" smtClean="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1" dirty="0"/>
              <a:t>Some of these strategies seem obvious to teachers but they are often missing from the work of low </a:t>
            </a:r>
            <a:r>
              <a:rPr lang="en-US" b="1" dirty="0" smtClean="0"/>
              <a:t>achievers</a:t>
            </a:r>
            <a:endParaRPr lang="en-US" b="1" baseline="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1" dirty="0" err="1" smtClean="0"/>
              <a:t>Emphasise</a:t>
            </a:r>
            <a:r>
              <a:rPr lang="en-US" dirty="0" smtClean="0"/>
              <a:t> this </a:t>
            </a:r>
            <a:r>
              <a:rPr lang="en-US" dirty="0"/>
              <a:t>process</a:t>
            </a:r>
            <a:r>
              <a:rPr lang="en-US" baseline="0" dirty="0"/>
              <a:t> but </a:t>
            </a:r>
            <a:r>
              <a:rPr lang="en-US" baseline="0" dirty="0" smtClean="0"/>
              <a:t>also flexibility</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3B516BCF-BCA8-43F8-BF11-1F5A00116618}" type="slidenum">
              <a:rPr lang="en-US" smtClean="0"/>
              <a:pPr>
                <a:defRPr/>
              </a:pPr>
              <a:t>12</a:t>
            </a:fld>
            <a:endParaRPr lang="en-US"/>
          </a:p>
        </p:txBody>
      </p:sp>
    </p:spTree>
    <p:extLst>
      <p:ext uri="{BB962C8B-B14F-4D97-AF65-F5344CB8AC3E}">
        <p14:creationId xmlns:p14="http://schemas.microsoft.com/office/powerpoint/2010/main" val="3060886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we teach students to be confident using different strategies?</a:t>
            </a:r>
          </a:p>
          <a:p>
            <a:endParaRPr lang="en-GB" dirty="0" smtClean="0"/>
          </a:p>
        </p:txBody>
      </p:sp>
      <p:sp>
        <p:nvSpPr>
          <p:cNvPr id="4" name="Slide Number Placeholder 3"/>
          <p:cNvSpPr>
            <a:spLocks noGrp="1"/>
          </p:cNvSpPr>
          <p:nvPr>
            <p:ph type="sldNum" sz="quarter" idx="10"/>
          </p:nvPr>
        </p:nvSpPr>
        <p:spPr/>
        <p:txBody>
          <a:bodyPr/>
          <a:lstStyle/>
          <a:p>
            <a:fld id="{DB8CFA64-FFD8-4C4D-8F46-75A5F9D12132}" type="slidenum">
              <a:rPr lang="en-GB" smtClean="0"/>
              <a:t>13</a:t>
            </a:fld>
            <a:endParaRPr lang="en-GB"/>
          </a:p>
        </p:txBody>
      </p:sp>
    </p:spTree>
    <p:extLst>
      <p:ext uri="{BB962C8B-B14F-4D97-AF65-F5344CB8AC3E}">
        <p14:creationId xmlns:p14="http://schemas.microsoft.com/office/powerpoint/2010/main" val="157627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 we explore the following problems</a:t>
            </a:r>
            <a:r>
              <a:rPr lang="en-GB" baseline="0" dirty="0" smtClean="0"/>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None/>
            </a:pPr>
            <a:r>
              <a:rPr lang="en-GB" dirty="0" smtClean="0"/>
              <a:t>Reflect on how we might present the problem to engage students?  </a:t>
            </a:r>
          </a:p>
          <a:p>
            <a:pPr marL="0" indent="0">
              <a:buNone/>
            </a:pPr>
            <a:r>
              <a:rPr lang="en-GB" dirty="0" smtClean="0"/>
              <a:t>What technology is appropriate for the teacher/practitioner to use?  </a:t>
            </a:r>
          </a:p>
          <a:p>
            <a:pPr marL="0" indent="0">
              <a:buNone/>
            </a:pPr>
            <a:r>
              <a:rPr lang="en-GB" dirty="0" smtClean="0"/>
              <a:t>What technology is appropriate for the student to use?</a:t>
            </a:r>
          </a:p>
          <a:p>
            <a:pPr marL="0" indent="0">
              <a:buNone/>
            </a:pPr>
            <a:r>
              <a:rPr lang="en-GB" dirty="0" smtClean="0"/>
              <a:t>When will the technology enhance the learning? – don’t be afraid to use technology and manipulatives…</a:t>
            </a:r>
          </a:p>
          <a:p>
            <a:pPr marL="0" indent="0">
              <a:buNone/>
            </a:pPr>
            <a:endParaRPr lang="en-GB" dirty="0" smtClean="0"/>
          </a:p>
          <a:p>
            <a:pPr marL="0" indent="0">
              <a:buNone/>
            </a:pPr>
            <a:r>
              <a:rPr lang="en-GB" b="1" dirty="0" smtClean="0"/>
              <a:t>Always keep in mind – will the technology enhance the learning?</a:t>
            </a:r>
          </a:p>
        </p:txBody>
      </p:sp>
      <p:sp>
        <p:nvSpPr>
          <p:cNvPr id="4" name="Slide Number Placeholder 3"/>
          <p:cNvSpPr>
            <a:spLocks noGrp="1"/>
          </p:cNvSpPr>
          <p:nvPr>
            <p:ph type="sldNum" sz="quarter" idx="10"/>
          </p:nvPr>
        </p:nvSpPr>
        <p:spPr/>
        <p:txBody>
          <a:bodyPr/>
          <a:lstStyle/>
          <a:p>
            <a:pPr>
              <a:defRPr/>
            </a:pPr>
            <a:fld id="{3B516BCF-BCA8-43F8-BF11-1F5A00116618}" type="slidenum">
              <a:rPr lang="en-US" smtClean="0"/>
              <a:pPr>
                <a:defRPr/>
              </a:pPr>
              <a:t>14</a:t>
            </a:fld>
            <a:endParaRPr lang="en-US"/>
          </a:p>
        </p:txBody>
      </p:sp>
    </p:spTree>
    <p:extLst>
      <p:ext uri="{BB962C8B-B14F-4D97-AF65-F5344CB8AC3E}">
        <p14:creationId xmlns:p14="http://schemas.microsoft.com/office/powerpoint/2010/main" val="389965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15</a:t>
            </a:fld>
            <a:endParaRPr lang="en-GB"/>
          </a:p>
        </p:txBody>
      </p:sp>
    </p:spTree>
    <p:extLst>
      <p:ext uri="{BB962C8B-B14F-4D97-AF65-F5344CB8AC3E}">
        <p14:creationId xmlns:p14="http://schemas.microsoft.com/office/powerpoint/2010/main" val="151704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16</a:t>
            </a:fld>
            <a:endParaRPr lang="en-GB"/>
          </a:p>
        </p:txBody>
      </p:sp>
    </p:spTree>
    <p:extLst>
      <p:ext uri="{BB962C8B-B14F-4D97-AF65-F5344CB8AC3E}">
        <p14:creationId xmlns:p14="http://schemas.microsoft.com/office/powerpoint/2010/main" val="257090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17</a:t>
            </a:fld>
            <a:endParaRPr lang="en-GB"/>
          </a:p>
        </p:txBody>
      </p:sp>
    </p:spTree>
    <p:extLst>
      <p:ext uri="{BB962C8B-B14F-4D97-AF65-F5344CB8AC3E}">
        <p14:creationId xmlns:p14="http://schemas.microsoft.com/office/powerpoint/2010/main" val="1390689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will the students identify the socks?  Do we tell them or require them to initiate it themselves?</a:t>
            </a:r>
          </a:p>
          <a:p>
            <a:r>
              <a:rPr lang="en-GB" dirty="0" smtClean="0"/>
              <a:t>Do we give them a table or do we let them explore and try to find a systematic way of finding all possibilities?</a:t>
            </a:r>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18</a:t>
            </a:fld>
            <a:endParaRPr lang="en-GB"/>
          </a:p>
        </p:txBody>
      </p:sp>
    </p:spTree>
    <p:extLst>
      <p:ext uri="{BB962C8B-B14F-4D97-AF65-F5344CB8AC3E}">
        <p14:creationId xmlns:p14="http://schemas.microsoft.com/office/powerpoint/2010/main" val="3212324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student suggests there are 6 ways of getting a matching pair of socks</a:t>
            </a:r>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19</a:t>
            </a:fld>
            <a:endParaRPr lang="en-GB"/>
          </a:p>
        </p:txBody>
      </p:sp>
    </p:spTree>
    <p:extLst>
      <p:ext uri="{BB962C8B-B14F-4D97-AF65-F5344CB8AC3E}">
        <p14:creationId xmlns:p14="http://schemas.microsoft.com/office/powerpoint/2010/main" val="180458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b="1" dirty="0" smtClean="0"/>
              <a:t>How much we would save </a:t>
            </a:r>
            <a:r>
              <a:rPr lang="en-GB" dirty="0" smtClean="0"/>
              <a:t>by purchasing 4 tins of pasta?</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5 </a:t>
            </a:r>
            <a:r>
              <a:rPr lang="en-GB" b="1" dirty="0" err="1" smtClean="0"/>
              <a:t>mins</a:t>
            </a:r>
            <a:r>
              <a:rPr lang="en-GB" b="1" dirty="0" smtClean="0"/>
              <a:t> – think,</a:t>
            </a:r>
            <a:r>
              <a:rPr lang="en-GB" b="1" baseline="0" dirty="0" smtClean="0"/>
              <a:t> pair, share – then try to find different solutions to the problem…</a:t>
            </a:r>
            <a:endParaRPr lang="en-GB" b="1" dirty="0" smtClean="0"/>
          </a:p>
          <a:p>
            <a:endParaRPr lang="en-GB" dirty="0" smtClean="0"/>
          </a:p>
          <a:p>
            <a:endParaRPr lang="en-GB" dirty="0"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5B18F3-5E06-449D-81B3-F6C4C59244FA}" type="slidenum">
              <a:rPr kumimoji="0" lang="en-GB"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880739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student suggests there are 12 ways…why can this not happen?</a:t>
            </a:r>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20</a:t>
            </a:fld>
            <a:endParaRPr lang="en-GB"/>
          </a:p>
        </p:txBody>
      </p:sp>
    </p:spTree>
    <p:extLst>
      <p:ext uri="{BB962C8B-B14F-4D97-AF65-F5344CB8AC3E}">
        <p14:creationId xmlns:p14="http://schemas.microsoft.com/office/powerpoint/2010/main" val="489234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21</a:t>
            </a:fld>
            <a:endParaRPr lang="en-GB"/>
          </a:p>
        </p:txBody>
      </p:sp>
    </p:spTree>
    <p:extLst>
      <p:ext uri="{BB962C8B-B14F-4D97-AF65-F5344CB8AC3E}">
        <p14:creationId xmlns:p14="http://schemas.microsoft.com/office/powerpoint/2010/main" val="1694405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22</a:t>
            </a:fld>
            <a:endParaRPr lang="en-GB"/>
          </a:p>
        </p:txBody>
      </p:sp>
    </p:spTree>
    <p:extLst>
      <p:ext uri="{BB962C8B-B14F-4D97-AF65-F5344CB8AC3E}">
        <p14:creationId xmlns:p14="http://schemas.microsoft.com/office/powerpoint/2010/main" val="1134209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23</a:t>
            </a:fld>
            <a:endParaRPr lang="en-GB"/>
          </a:p>
        </p:txBody>
      </p:sp>
    </p:spTree>
    <p:extLst>
      <p:ext uri="{BB962C8B-B14F-4D97-AF65-F5344CB8AC3E}">
        <p14:creationId xmlns:p14="http://schemas.microsoft.com/office/powerpoint/2010/main" val="27930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24</a:t>
            </a:fld>
            <a:endParaRPr lang="en-GB"/>
          </a:p>
        </p:txBody>
      </p:sp>
    </p:spTree>
    <p:extLst>
      <p:ext uri="{BB962C8B-B14F-4D97-AF65-F5344CB8AC3E}">
        <p14:creationId xmlns:p14="http://schemas.microsoft.com/office/powerpoint/2010/main" val="1453186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many different ways could we fly the flags above? </a:t>
            </a:r>
          </a:p>
          <a:p>
            <a:endParaRPr lang="en-GB" dirty="0" smtClean="0"/>
          </a:p>
          <a:p>
            <a:r>
              <a:rPr lang="en-GB" dirty="0" smtClean="0"/>
              <a:t>Would it be easier to start with an easier example?</a:t>
            </a:r>
          </a:p>
          <a:p>
            <a:endParaRPr lang="en-GB" dirty="0" smtClean="0"/>
          </a:p>
        </p:txBody>
      </p:sp>
      <p:sp>
        <p:nvSpPr>
          <p:cNvPr id="4" name="Slide Number Placeholder 3"/>
          <p:cNvSpPr>
            <a:spLocks noGrp="1"/>
          </p:cNvSpPr>
          <p:nvPr>
            <p:ph type="sldNum" sz="quarter" idx="10"/>
          </p:nvPr>
        </p:nvSpPr>
        <p:spPr/>
        <p:txBody>
          <a:bodyPr/>
          <a:lstStyle/>
          <a:p>
            <a:fld id="{DB8CFA64-FFD8-4C4D-8F46-75A5F9D12132}" type="slidenum">
              <a:rPr lang="en-GB" smtClean="0"/>
              <a:t>25</a:t>
            </a:fld>
            <a:endParaRPr lang="en-GB"/>
          </a:p>
        </p:txBody>
      </p:sp>
    </p:spTree>
    <p:extLst>
      <p:ext uri="{BB962C8B-B14F-4D97-AF65-F5344CB8AC3E}">
        <p14:creationId xmlns:p14="http://schemas.microsoft.com/office/powerpoint/2010/main" val="3099602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many different ways could the flags be flown?</a:t>
            </a:r>
          </a:p>
          <a:p>
            <a:endParaRPr lang="en-GB" dirty="0" smtClean="0"/>
          </a:p>
          <a:p>
            <a:r>
              <a:rPr lang="en-GB" dirty="0" smtClean="0"/>
              <a:t>Can you spot a pattern?  How would we do this?</a:t>
            </a:r>
          </a:p>
          <a:p>
            <a:endParaRPr lang="en-GB" dirty="0" smtClean="0"/>
          </a:p>
          <a:p>
            <a:r>
              <a:rPr lang="en-GB" dirty="0" smtClean="0"/>
              <a:t>1 flag = 1 way</a:t>
            </a:r>
          </a:p>
          <a:p>
            <a:r>
              <a:rPr lang="en-GB" dirty="0" smtClean="0"/>
              <a:t>2 flags = 2 ways = 2x1 </a:t>
            </a:r>
            <a:r>
              <a:rPr lang="en-GB" b="1" dirty="0" smtClean="0"/>
              <a:t>(note case of 1 and 2 don’t always add to the understanding)</a:t>
            </a:r>
          </a:p>
          <a:p>
            <a:r>
              <a:rPr lang="en-GB" dirty="0" smtClean="0"/>
              <a:t>3 flags = 6 ways = 3x2x1</a:t>
            </a:r>
          </a:p>
          <a:p>
            <a:r>
              <a:rPr lang="en-GB" dirty="0" smtClean="0"/>
              <a:t>What about 4 flags? Add one into table of 3 so each 4 x 6 = 24 ways… starting to get an idea of factorial numbers…put one flag in position 1 then the remaining flags can go into 6 combinations, then put 2</a:t>
            </a:r>
            <a:r>
              <a:rPr lang="en-GB" baseline="30000" dirty="0" smtClean="0"/>
              <a:t>nd</a:t>
            </a:r>
            <a:r>
              <a:rPr lang="en-GB" dirty="0" smtClean="0"/>
              <a:t> flag into position 1 and the remaining 3 flags can be rearranged 6 times and so on…</a:t>
            </a:r>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26</a:t>
            </a:fld>
            <a:endParaRPr lang="en-GB"/>
          </a:p>
        </p:txBody>
      </p:sp>
    </p:spTree>
    <p:extLst>
      <p:ext uri="{BB962C8B-B14F-4D97-AF65-F5344CB8AC3E}">
        <p14:creationId xmlns:p14="http://schemas.microsoft.com/office/powerpoint/2010/main" val="364567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Although this appears an easy challenge,</a:t>
            </a:r>
            <a:r>
              <a:rPr lang="en-GB" baseline="0" dirty="0" smtClean="0"/>
              <a:t> we must prepare for our students and </a:t>
            </a:r>
            <a:r>
              <a:rPr lang="en-GB" b="1" baseline="0" dirty="0" smtClean="0"/>
              <a:t>make the challenge appropriate</a:t>
            </a:r>
            <a:r>
              <a:rPr lang="en-GB" baseline="0" dirty="0" smtClean="0"/>
              <a:t>!</a:t>
            </a:r>
            <a:endParaRPr lang="en-GB" dirty="0" smtClean="0"/>
          </a:p>
          <a:p>
            <a:endParaRPr lang="en-GB" dirty="0" smtClean="0"/>
          </a:p>
          <a:p>
            <a:r>
              <a:rPr lang="en-GB" sz="1200" b="0" i="0" kern="1200" dirty="0" smtClean="0">
                <a:solidFill>
                  <a:schemeClr val="tx1"/>
                </a:solidFill>
                <a:effectLst/>
                <a:latin typeface="+mn-lt"/>
                <a:ea typeface="+mn-ea"/>
                <a:cs typeface="+mn-cs"/>
              </a:rPr>
              <a:t>Value of </a:t>
            </a:r>
            <a:r>
              <a:rPr lang="en-GB" sz="1200" b="1" i="0" kern="1200" dirty="0" smtClean="0">
                <a:solidFill>
                  <a:schemeClr val="tx1"/>
                </a:solidFill>
                <a:effectLst/>
                <a:latin typeface="+mn-lt"/>
                <a:ea typeface="+mn-ea"/>
                <a:cs typeface="+mn-cs"/>
              </a:rPr>
              <a:t>14</a:t>
            </a:r>
            <a:r>
              <a:rPr lang="en-GB" sz="1200" b="0" i="0" kern="1200" dirty="0" smtClean="0">
                <a:solidFill>
                  <a:schemeClr val="tx1"/>
                </a:solidFill>
                <a:effectLst/>
                <a:latin typeface="+mn-lt"/>
                <a:ea typeface="+mn-ea"/>
                <a:cs typeface="+mn-cs"/>
              </a:rPr>
              <a:t>! i.e., </a:t>
            </a:r>
            <a:r>
              <a:rPr lang="en-GB" sz="1200" b="1" i="0" kern="1200" dirty="0" smtClean="0">
                <a:solidFill>
                  <a:schemeClr val="tx1"/>
                </a:solidFill>
                <a:effectLst/>
                <a:latin typeface="+mn-lt"/>
                <a:ea typeface="+mn-ea"/>
                <a:cs typeface="+mn-cs"/>
              </a:rPr>
              <a:t>Factorial</a:t>
            </a:r>
            <a:r>
              <a:rPr lang="en-GB" sz="1200" b="0" i="0" kern="1200" dirty="0" smtClean="0">
                <a:solidFill>
                  <a:schemeClr val="tx1"/>
                </a:solidFill>
                <a:effectLst/>
                <a:latin typeface="+mn-lt"/>
                <a:ea typeface="+mn-ea"/>
                <a:cs typeface="+mn-cs"/>
              </a:rPr>
              <a:t> of </a:t>
            </a:r>
            <a:r>
              <a:rPr lang="en-GB" sz="1200" b="1" i="0" kern="1200" dirty="0" smtClean="0">
                <a:solidFill>
                  <a:schemeClr val="tx1"/>
                </a:solidFill>
                <a:effectLst/>
                <a:latin typeface="+mn-lt"/>
                <a:ea typeface="+mn-ea"/>
                <a:cs typeface="+mn-cs"/>
              </a:rPr>
              <a:t>14</a:t>
            </a:r>
            <a:r>
              <a:rPr lang="en-GB" sz="1200" b="0" i="0" kern="1200" dirty="0" smtClean="0">
                <a:solidFill>
                  <a:schemeClr val="tx1"/>
                </a:solidFill>
                <a:effectLst/>
                <a:latin typeface="+mn-lt"/>
                <a:ea typeface="+mn-ea"/>
                <a:cs typeface="+mn-cs"/>
              </a:rPr>
              <a:t> = 87,178,291,200. In general, the </a:t>
            </a:r>
            <a:r>
              <a:rPr lang="en-GB" sz="1200" b="1" i="0" kern="1200" dirty="0" smtClean="0">
                <a:solidFill>
                  <a:schemeClr val="tx1"/>
                </a:solidFill>
                <a:effectLst/>
                <a:latin typeface="+mn-lt"/>
                <a:ea typeface="+mn-ea"/>
                <a:cs typeface="+mn-cs"/>
              </a:rPr>
              <a:t>factorial</a:t>
            </a:r>
            <a:r>
              <a:rPr lang="en-GB" sz="1200" b="0" i="0" kern="1200" dirty="0" smtClean="0">
                <a:solidFill>
                  <a:schemeClr val="tx1"/>
                </a:solidFill>
                <a:effectLst/>
                <a:latin typeface="+mn-lt"/>
                <a:ea typeface="+mn-ea"/>
                <a:cs typeface="+mn-cs"/>
              </a:rPr>
              <a:t> of a number N = N*(N-1)*(N-2)....1. </a:t>
            </a:r>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B8CFA64-FFD8-4C4D-8F46-75A5F9D12132}" type="slidenum">
              <a:rPr lang="en-GB" smtClean="0"/>
              <a:t>27</a:t>
            </a:fld>
            <a:endParaRPr lang="en-GB"/>
          </a:p>
        </p:txBody>
      </p:sp>
    </p:spTree>
    <p:extLst>
      <p:ext uri="{BB962C8B-B14F-4D97-AF65-F5344CB8AC3E}">
        <p14:creationId xmlns:p14="http://schemas.microsoft.com/office/powerpoint/2010/main" val="1070735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Structured and unstructured problems – when to use?</a:t>
            </a:r>
          </a:p>
          <a:p>
            <a:r>
              <a:rPr lang="en-GB" b="1" dirty="0" smtClean="0"/>
              <a:t>Envelopes with the instructions – different for structured and unstructured</a:t>
            </a:r>
          </a:p>
        </p:txBody>
      </p:sp>
      <p:sp>
        <p:nvSpPr>
          <p:cNvPr id="4" name="Slide Number Placeholder 3"/>
          <p:cNvSpPr>
            <a:spLocks noGrp="1"/>
          </p:cNvSpPr>
          <p:nvPr>
            <p:ph type="sldNum" sz="quarter" idx="10"/>
          </p:nvPr>
        </p:nvSpPr>
        <p:spPr/>
        <p:txBody>
          <a:bodyPr/>
          <a:lstStyle/>
          <a:p>
            <a:fld id="{DB8CFA64-FFD8-4C4D-8F46-75A5F9D12132}" type="slidenum">
              <a:rPr lang="en-GB" smtClean="0"/>
              <a:t>28</a:t>
            </a:fld>
            <a:endParaRPr lang="en-GB"/>
          </a:p>
        </p:txBody>
      </p:sp>
    </p:spTree>
    <p:extLst>
      <p:ext uri="{BB962C8B-B14F-4D97-AF65-F5344CB8AC3E}">
        <p14:creationId xmlns:p14="http://schemas.microsoft.com/office/powerpoint/2010/main" val="224509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xfrm>
            <a:off x="2603500" y="573088"/>
            <a:ext cx="5068888" cy="2851150"/>
          </a:xfrm>
          <a:ln/>
        </p:spPr>
      </p:sp>
      <p:sp>
        <p:nvSpPr>
          <p:cNvPr id="50178" name="Notes Placeholder 2"/>
          <p:cNvSpPr>
            <a:spLocks noGrp="1"/>
          </p:cNvSpPr>
          <p:nvPr>
            <p:ph type="body" idx="1"/>
          </p:nvPr>
        </p:nvSpPr>
        <p:spPr>
          <a:xfrm>
            <a:off x="1027137" y="3613626"/>
            <a:ext cx="8221645" cy="3422441"/>
          </a:xfrm>
          <a:noFill/>
          <a:ln/>
        </p:spPr>
        <p:txBody>
          <a:bodyPr lIns="99024" tIns="49514" rIns="99024" bIns="49514"/>
          <a:lstStyle/>
          <a:p>
            <a:pPr>
              <a:lnSpc>
                <a:spcPct val="90000"/>
              </a:lnSpc>
            </a:pPr>
            <a:endParaRPr lang="en-GB" sz="1000" i="1" dirty="0" smtClean="0"/>
          </a:p>
          <a:p>
            <a:pPr>
              <a:lnSpc>
                <a:spcPct val="90000"/>
              </a:lnSpc>
            </a:pPr>
            <a:endParaRPr lang="en-GB" sz="1000" i="0" baseline="0" dirty="0"/>
          </a:p>
          <a:p>
            <a:pPr>
              <a:lnSpc>
                <a:spcPct val="90000"/>
              </a:lnSpc>
            </a:pPr>
            <a:endParaRPr lang="en-GB" sz="1000" i="1" dirty="0"/>
          </a:p>
          <a:p>
            <a:pPr>
              <a:lnSpc>
                <a:spcPct val="90000"/>
              </a:lnSpc>
            </a:pPr>
            <a:endParaRPr lang="en-GB" sz="1000" dirty="0"/>
          </a:p>
          <a:p>
            <a:pPr>
              <a:lnSpc>
                <a:spcPct val="90000"/>
              </a:lnSpc>
            </a:pPr>
            <a:endParaRPr lang="en-GB" sz="1000" dirty="0"/>
          </a:p>
          <a:p>
            <a:pPr>
              <a:lnSpc>
                <a:spcPct val="90000"/>
              </a:lnSpc>
            </a:pPr>
            <a:endParaRPr lang="en-GB" sz="1000" dirty="0"/>
          </a:p>
        </p:txBody>
      </p:sp>
      <p:sp>
        <p:nvSpPr>
          <p:cNvPr id="50179" name="Slide Number Placeholder 3"/>
          <p:cNvSpPr txBox="1">
            <a:spLocks noGrp="1"/>
          </p:cNvSpPr>
          <p:nvPr/>
        </p:nvSpPr>
        <p:spPr bwMode="auto">
          <a:xfrm>
            <a:off x="5822712" y="7227250"/>
            <a:ext cx="4450902" cy="380009"/>
          </a:xfrm>
          <a:prstGeom prst="rect">
            <a:avLst/>
          </a:prstGeom>
          <a:noFill/>
          <a:ln w="9525">
            <a:noFill/>
            <a:miter lim="800000"/>
            <a:headEnd/>
            <a:tailEnd/>
          </a:ln>
        </p:spPr>
        <p:txBody>
          <a:bodyPr lIns="99024" tIns="49514" rIns="99024" bIns="49514" anchor="b"/>
          <a:lstStyle/>
          <a:p>
            <a:pPr algn="r" defTabSz="1025525"/>
            <a:fld id="{72349902-40C1-4F29-A447-E0D7373BE0CE}" type="slidenum">
              <a:rPr lang="en-GB" sz="1300">
                <a:latin typeface="Calibri" pitchFamily="34" charset="0"/>
                <a:cs typeface="Arial" charset="0"/>
              </a:rPr>
              <a:pPr algn="r" defTabSz="1025525"/>
              <a:t>29</a:t>
            </a:fld>
            <a:endParaRPr lang="en-GB" sz="1300">
              <a:latin typeface="Calibri" pitchFamily="34" charset="0"/>
              <a:cs typeface="Arial" charset="0"/>
            </a:endParaRPr>
          </a:p>
        </p:txBody>
      </p:sp>
    </p:spTree>
    <p:extLst>
      <p:ext uri="{BB962C8B-B14F-4D97-AF65-F5344CB8AC3E}">
        <p14:creationId xmlns:p14="http://schemas.microsoft.com/office/powerpoint/2010/main" val="47312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CFA64-FFD8-4C4D-8F46-75A5F9D12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561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B516BCF-BCA8-43F8-BF11-1F5A0011661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8485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CFA64-FFD8-4C4D-8F46-75A5F9D12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973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CFA64-FFD8-4C4D-8F46-75A5F9D12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63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CFA64-FFD8-4C4D-8F46-75A5F9D12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90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CFA64-FFD8-4C4D-8F46-75A5F9D12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67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Photographs can bring real life scenarios into the classroom to demonstrate a relevance to maths</a:t>
            </a:r>
          </a:p>
          <a:p>
            <a:endParaRPr lang="en-GB" dirty="0" smtClean="0"/>
          </a:p>
          <a:p>
            <a:r>
              <a:rPr lang="en-GB" dirty="0" smtClean="0"/>
              <a:t>Can you spot any issues?</a:t>
            </a:r>
          </a:p>
          <a:p>
            <a:endParaRPr lang="en-GB" dirty="0" smtClean="0"/>
          </a:p>
          <a:p>
            <a:r>
              <a:rPr lang="en-GB" dirty="0" smtClean="0"/>
              <a:t>More expensive to purchase the smaller amount of sugar!</a:t>
            </a:r>
            <a:endParaRPr lang="en-GB" dirty="0"/>
          </a:p>
        </p:txBody>
      </p:sp>
      <p:sp>
        <p:nvSpPr>
          <p:cNvPr id="4" name="Slide Number Placeholder 3"/>
          <p:cNvSpPr>
            <a:spLocks noGrp="1"/>
          </p:cNvSpPr>
          <p:nvPr>
            <p:ph type="sldNum" sz="quarter" idx="10"/>
          </p:nvPr>
        </p:nvSpPr>
        <p:spPr/>
        <p:txBody>
          <a:bodyPr/>
          <a:lstStyle/>
          <a:p>
            <a:fld id="{DB8CFA64-FFD8-4C4D-8F46-75A5F9D12132}" type="slidenum">
              <a:rPr lang="en-GB" smtClean="0"/>
              <a:t>8</a:t>
            </a:fld>
            <a:endParaRPr lang="en-GB"/>
          </a:p>
        </p:txBody>
      </p:sp>
    </p:spTree>
    <p:extLst>
      <p:ext uri="{BB962C8B-B14F-4D97-AF65-F5344CB8AC3E}">
        <p14:creationId xmlns:p14="http://schemas.microsoft.com/office/powerpoint/2010/main" val="107598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t>Using technology to share work</a:t>
            </a:r>
            <a:r>
              <a:rPr lang="en-US" sz="1200" b="0" kern="1200" baseline="0" dirty="0" smtClean="0"/>
              <a:t> and have students explain what they have done with Bob the builder</a:t>
            </a:r>
            <a:endParaRPr lang="en-US" sz="1200" b="0" kern="1200" dirty="0"/>
          </a:p>
        </p:txBody>
      </p:sp>
      <p:sp>
        <p:nvSpPr>
          <p:cNvPr id="4" name="Slide Number Placeholder 3"/>
          <p:cNvSpPr>
            <a:spLocks noGrp="1"/>
          </p:cNvSpPr>
          <p:nvPr>
            <p:ph type="sldNum" sz="quarter" idx="10"/>
          </p:nvPr>
        </p:nvSpPr>
        <p:spPr/>
        <p:txBody>
          <a:bodyPr/>
          <a:lstStyle/>
          <a:p>
            <a:fld id="{DB8CFA64-FFD8-4C4D-8F46-75A5F9D12132}" type="slidenum">
              <a:rPr lang="en-GB" smtClean="0"/>
              <a:t>9</a:t>
            </a:fld>
            <a:endParaRPr lang="en-GB"/>
          </a:p>
        </p:txBody>
      </p:sp>
    </p:spTree>
    <p:extLst>
      <p:ext uri="{BB962C8B-B14F-4D97-AF65-F5344CB8AC3E}">
        <p14:creationId xmlns:p14="http://schemas.microsoft.com/office/powerpoint/2010/main" val="1773624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csscni.org.uk/erasmus"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jpg"/><Relationship Id="rId4" Type="http://schemas.openxmlformats.org/officeDocument/2006/relationships/image" Target="../media/image6.jpeg"/><Relationship Id="rId9" Type="http://schemas.openxmlformats.org/officeDocument/2006/relationships/hyperlink" Target="https://www.csscni.org.uk/erasmus"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944800" y="3837600"/>
            <a:ext cx="6620400" cy="582838"/>
          </a:xfrm>
          <a:prstGeom prst="rect">
            <a:avLst/>
          </a:prstGeom>
        </p:spPr>
        <p:txBody>
          <a:bodyPr>
            <a:noAutofit/>
          </a:bodyPr>
          <a:lstStyle>
            <a:lvl1pPr marL="0" indent="0">
              <a:buNone/>
              <a:defRPr sz="4000">
                <a:solidFill>
                  <a:srgbClr val="1A4488"/>
                </a:solidFill>
              </a:defRPr>
            </a:lvl1pPr>
          </a:lstStyle>
          <a:p>
            <a:pPr lvl="0"/>
            <a:r>
              <a:rPr lang="en-US" dirty="0"/>
              <a:t>Title</a:t>
            </a:r>
          </a:p>
        </p:txBody>
      </p:sp>
      <p:sp>
        <p:nvSpPr>
          <p:cNvPr id="10" name="Text Placeholder 9"/>
          <p:cNvSpPr>
            <a:spLocks noGrp="1"/>
          </p:cNvSpPr>
          <p:nvPr>
            <p:ph type="body" sz="quarter" idx="14" hasCustomPrompt="1"/>
          </p:nvPr>
        </p:nvSpPr>
        <p:spPr>
          <a:xfrm>
            <a:off x="2944800" y="4435200"/>
            <a:ext cx="6620400" cy="550862"/>
          </a:xfrm>
          <a:prstGeom prst="rect">
            <a:avLst/>
          </a:prstGeom>
        </p:spPr>
        <p:txBody>
          <a:bodyPr>
            <a:normAutofit/>
          </a:bodyPr>
          <a:lstStyle>
            <a:lvl1pPr marL="0" indent="0">
              <a:buNone/>
              <a:defRPr sz="3200" baseline="0">
                <a:solidFill>
                  <a:srgbClr val="1A4488"/>
                </a:solidFill>
              </a:defRPr>
            </a:lvl1pPr>
          </a:lstStyle>
          <a:p>
            <a:pPr lvl="0"/>
            <a:r>
              <a:rPr lang="en-US" dirty="0"/>
              <a:t>Presenter name</a:t>
            </a:r>
            <a:endParaRPr lang="en-GB" dirty="0"/>
          </a:p>
        </p:txBody>
      </p:sp>
      <p:sp>
        <p:nvSpPr>
          <p:cNvPr id="12" name="Text Placeholder 11"/>
          <p:cNvSpPr>
            <a:spLocks noGrp="1"/>
          </p:cNvSpPr>
          <p:nvPr>
            <p:ph type="body" sz="quarter" idx="15" hasCustomPrompt="1"/>
          </p:nvPr>
        </p:nvSpPr>
        <p:spPr>
          <a:xfrm>
            <a:off x="2944800" y="4986000"/>
            <a:ext cx="6620400" cy="608693"/>
          </a:xfrm>
          <a:prstGeom prst="rect">
            <a:avLst/>
          </a:prstGeom>
        </p:spPr>
        <p:txBody>
          <a:bodyPr/>
          <a:lstStyle>
            <a:lvl1pPr marL="0" indent="0">
              <a:buNone/>
              <a:defRPr baseline="0">
                <a:solidFill>
                  <a:srgbClr val="1A4488"/>
                </a:solidFill>
              </a:defRPr>
            </a:lvl1pPr>
          </a:lstStyle>
          <a:p>
            <a:pPr lvl="0"/>
            <a:r>
              <a:rPr lang="en-US" dirty="0"/>
              <a:t>Job title</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4800" y="93600"/>
            <a:ext cx="7200000" cy="3600000"/>
          </a:xfrm>
          <a:prstGeom prst="rect">
            <a:avLst/>
          </a:prstGeom>
        </p:spPr>
      </p:pic>
      <p:sp>
        <p:nvSpPr>
          <p:cNvPr id="14" name="TextBox 13"/>
          <p:cNvSpPr txBox="1"/>
          <p:nvPr userDrawn="1"/>
        </p:nvSpPr>
        <p:spPr>
          <a:xfrm>
            <a:off x="0" y="6432646"/>
            <a:ext cx="12192000" cy="246221"/>
          </a:xfrm>
          <a:prstGeom prst="rect">
            <a:avLst/>
          </a:prstGeom>
          <a:noFill/>
        </p:spPr>
        <p:txBody>
          <a:bodyPr wrap="square" rtlCol="0">
            <a:spAutoFit/>
          </a:bodyPr>
          <a:lstStyle/>
          <a:p>
            <a:pPr algn="ctr"/>
            <a:r>
              <a:rPr lang="en-GB" sz="1000" dirty="0">
                <a:solidFill>
                  <a:srgbClr val="1A4488"/>
                </a:solidFill>
              </a:rPr>
              <a:t>Copyright © Controlled Schools' Support Council (CSSC) 2017</a:t>
            </a:r>
          </a:p>
        </p:txBody>
      </p:sp>
    </p:spTree>
    <p:extLst>
      <p:ext uri="{BB962C8B-B14F-4D97-AF65-F5344CB8AC3E}">
        <p14:creationId xmlns:p14="http://schemas.microsoft.com/office/powerpoint/2010/main" val="280344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48008"/>
            <a:ext cx="9144000" cy="994761"/>
          </a:xfrm>
          <a:prstGeom prst="rect">
            <a:avLst/>
          </a:prstGeom>
        </p:spPr>
        <p:txBody>
          <a:bodyPr anchor="b"/>
          <a:lstStyle>
            <a:lvl1pPr algn="ctr">
              <a:defRPr sz="6000">
                <a:solidFill>
                  <a:srgbClr val="457426"/>
                </a:solidFill>
              </a:defRPr>
            </a:lvl1pPr>
          </a:lstStyle>
          <a:p>
            <a:r>
              <a:rPr lang="en-US" dirty="0" smtClean="0"/>
              <a:t>Title of session</a:t>
            </a:r>
            <a:endParaRPr lang="en-GB" dirty="0"/>
          </a:p>
        </p:txBody>
      </p:sp>
      <p:pic>
        <p:nvPicPr>
          <p:cNvPr id="7" name="Picture 6"/>
          <p:cNvPicPr>
            <a:picLocks noChangeAspect="1"/>
          </p:cNvPicPr>
          <p:nvPr userDrawn="1"/>
        </p:nvPicPr>
        <p:blipFill>
          <a:blip r:embed="rId2"/>
          <a:stretch>
            <a:fillRect/>
          </a:stretch>
        </p:blipFill>
        <p:spPr>
          <a:xfrm>
            <a:off x="4489702" y="2424688"/>
            <a:ext cx="3212599" cy="2618237"/>
          </a:xfrm>
          <a:prstGeom prst="rect">
            <a:avLst/>
          </a:prstGeom>
        </p:spPr>
      </p:pic>
      <p:grpSp>
        <p:nvGrpSpPr>
          <p:cNvPr id="8" name="Group 2"/>
          <p:cNvGrpSpPr>
            <a:grpSpLocks noChangeAspect="1"/>
          </p:cNvGrpSpPr>
          <p:nvPr userDrawn="1"/>
        </p:nvGrpSpPr>
        <p:grpSpPr bwMode="auto">
          <a:xfrm>
            <a:off x="470541" y="5651874"/>
            <a:ext cx="4462936" cy="945936"/>
            <a:chOff x="1209" y="1691"/>
            <a:chExt cx="4978" cy="1055"/>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 y="1691"/>
              <a:ext cx="152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2742" y="2151"/>
              <a:ext cx="3445" cy="5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ts val="800"/>
                </a:spcAft>
                <a:buClrTx/>
                <a:buSzTx/>
                <a:buFontTx/>
                <a:buNone/>
                <a:tabLst/>
              </a:pPr>
              <a:r>
                <a:rPr kumimoji="0" lang="en-GB" altLang="en-US" sz="1400" b="0" i="0" u="none" strike="noStrike" cap="none" normalizeH="0" baseline="0" dirty="0" smtClean="0">
                  <a:ln>
                    <a:noFill/>
                  </a:ln>
                  <a:solidFill>
                    <a:schemeClr val="tx1"/>
                  </a:solidFill>
                  <a:effectLst/>
                  <a:latin typeface="Calibri" panose="020F0502020204030204" pitchFamily="34" charset="0"/>
                </a:rPr>
                <a:t>With the support of the Erasmus+ programme of the European Union</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pSp>
      <p:sp>
        <p:nvSpPr>
          <p:cNvPr id="11" name="TextBox 10"/>
          <p:cNvSpPr txBox="1"/>
          <p:nvPr userDrawn="1"/>
        </p:nvSpPr>
        <p:spPr>
          <a:xfrm>
            <a:off x="8229600" y="5893551"/>
            <a:ext cx="3698789" cy="646331"/>
          </a:xfrm>
          <a:prstGeom prst="rect">
            <a:avLst/>
          </a:prstGeom>
          <a:noFill/>
        </p:spPr>
        <p:txBody>
          <a:bodyPr wrap="square" rtlCol="0">
            <a:spAutoFit/>
          </a:bodyPr>
          <a:lstStyle/>
          <a:p>
            <a:endParaRPr lang="en-GB" sz="1800" dirty="0" smtClean="0"/>
          </a:p>
          <a:p>
            <a:r>
              <a:rPr lang="en-GB" sz="1800" dirty="0" smtClean="0">
                <a:hlinkClick r:id="rId4"/>
              </a:rPr>
              <a:t>https://www.csscni.org.uk/erasmus</a:t>
            </a:r>
            <a:endParaRPr lang="en-GB" sz="1800" dirty="0"/>
          </a:p>
        </p:txBody>
      </p:sp>
    </p:spTree>
    <p:extLst>
      <p:ext uri="{BB962C8B-B14F-4D97-AF65-F5344CB8AC3E}">
        <p14:creationId xmlns:p14="http://schemas.microsoft.com/office/powerpoint/2010/main" val="29047543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EF8440"/>
                </a:solidFill>
                <a:latin typeface="+mn-lt"/>
              </a:defRPr>
            </a:lvl1pPr>
          </a:lstStyle>
          <a:p>
            <a:r>
              <a:rPr lang="en-US" dirty="0" smtClean="0"/>
              <a:t>Click to edit Master title style</a:t>
            </a:r>
            <a:endParaRPr lang="en-GB" dirty="0"/>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rgbClr val="5A3C94"/>
                </a:solidFill>
              </a:defRPr>
            </a:lvl1pPr>
            <a:lvl2pPr>
              <a:defRPr>
                <a:solidFill>
                  <a:srgbClr val="5A3C94"/>
                </a:solidFill>
              </a:defRPr>
            </a:lvl2pPr>
            <a:lvl3pPr>
              <a:defRPr>
                <a:solidFill>
                  <a:srgbClr val="5A3C94"/>
                </a:solidFill>
              </a:defRPr>
            </a:lvl3pPr>
            <a:lvl4pPr>
              <a:defRPr>
                <a:solidFill>
                  <a:srgbClr val="5A3C94"/>
                </a:solidFill>
              </a:defRPr>
            </a:lvl4pPr>
            <a:lvl5pPr>
              <a:defRPr>
                <a:solidFill>
                  <a:srgbClr val="5A3C94"/>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grpSp>
        <p:nvGrpSpPr>
          <p:cNvPr id="7" name="Group 2"/>
          <p:cNvGrpSpPr>
            <a:grpSpLocks noChangeAspect="1"/>
          </p:cNvGrpSpPr>
          <p:nvPr userDrawn="1"/>
        </p:nvGrpSpPr>
        <p:grpSpPr bwMode="auto">
          <a:xfrm>
            <a:off x="337185" y="5681815"/>
            <a:ext cx="4547337" cy="963825"/>
            <a:chOff x="1209" y="1691"/>
            <a:chExt cx="4978" cy="1055"/>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 y="1691"/>
              <a:ext cx="152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2742" y="2151"/>
              <a:ext cx="3445" cy="5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400" b="0" i="0" u="none" strike="noStrike" cap="none" normalizeH="0" baseline="0" dirty="0" smtClean="0">
                  <a:ln>
                    <a:noFill/>
                  </a:ln>
                  <a:solidFill>
                    <a:schemeClr val="tx1"/>
                  </a:solidFill>
                  <a:effectLst/>
                  <a:latin typeface="Calibri" panose="020F0502020204030204" pitchFamily="34" charset="0"/>
                </a:rPr>
                <a:t>With the support of the Erasmus+ programme of the European Union</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pSp>
      <p:grpSp>
        <p:nvGrpSpPr>
          <p:cNvPr id="13" name="Group 12"/>
          <p:cNvGrpSpPr/>
          <p:nvPr userDrawn="1"/>
        </p:nvGrpSpPr>
        <p:grpSpPr>
          <a:xfrm>
            <a:off x="7610794" y="5607671"/>
            <a:ext cx="4374925" cy="1108800"/>
            <a:chOff x="7668459" y="5607671"/>
            <a:chExt cx="4374925" cy="1108800"/>
          </a:xfrm>
        </p:grpSpPr>
        <p:sp>
          <p:nvSpPr>
            <p:cNvPr id="11" name="TextBox 10"/>
            <p:cNvSpPr txBox="1"/>
            <p:nvPr/>
          </p:nvSpPr>
          <p:spPr>
            <a:xfrm>
              <a:off x="7668459" y="6095237"/>
              <a:ext cx="3279493" cy="523220"/>
            </a:xfrm>
            <a:prstGeom prst="rect">
              <a:avLst/>
            </a:prstGeom>
            <a:noFill/>
          </p:spPr>
          <p:txBody>
            <a:bodyPr wrap="square" rtlCol="0">
              <a:spAutoFit/>
            </a:bodyPr>
            <a:lstStyle/>
            <a:p>
              <a:r>
                <a:rPr lang="en-GB" sz="1400" dirty="0" smtClean="0"/>
                <a:t>Teaching problem solving in technology rich environments</a:t>
              </a:r>
              <a:endParaRPr lang="en-GB" sz="1400" dirty="0"/>
            </a:p>
          </p:txBody>
        </p:sp>
        <p:pic>
          <p:nvPicPr>
            <p:cNvPr id="12" name="Picture 11"/>
            <p:cNvPicPr>
              <a:picLocks noChangeAspect="1"/>
            </p:cNvPicPr>
            <p:nvPr/>
          </p:nvPicPr>
          <p:blipFill>
            <a:blip r:embed="rId3"/>
            <a:stretch>
              <a:fillRect/>
            </a:stretch>
          </p:blipFill>
          <p:spPr>
            <a:xfrm>
              <a:off x="10682877" y="5607671"/>
              <a:ext cx="1360507" cy="1108800"/>
            </a:xfrm>
            <a:prstGeom prst="rect">
              <a:avLst/>
            </a:prstGeom>
          </p:spPr>
        </p:pic>
      </p:grpSp>
    </p:spTree>
    <p:extLst>
      <p:ext uri="{BB962C8B-B14F-4D97-AF65-F5344CB8AC3E}">
        <p14:creationId xmlns:p14="http://schemas.microsoft.com/office/powerpoint/2010/main" val="102882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txBox="1">
            <a:spLocks/>
          </p:cNvSpPr>
          <p:nvPr userDrawn="1"/>
        </p:nvSpPr>
        <p:spPr>
          <a:xfrm>
            <a:off x="1524000" y="348008"/>
            <a:ext cx="9144000" cy="99476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rgbClr val="457426"/>
                </a:solidFill>
                <a:latin typeface="+mj-lt"/>
                <a:ea typeface="+mj-ea"/>
                <a:cs typeface="+mj-cs"/>
              </a:defRPr>
            </a:lvl1pPr>
          </a:lstStyle>
          <a:p>
            <a:r>
              <a:rPr lang="en-GB" sz="6000" b="1" dirty="0" smtClean="0"/>
              <a:t>Teaching problem solving in technology rich environments</a:t>
            </a:r>
            <a:endParaRPr lang="en-GB" sz="6000" b="1" dirty="0"/>
          </a:p>
        </p:txBody>
      </p:sp>
      <p:graphicFrame>
        <p:nvGraphicFramePr>
          <p:cNvPr id="7" name="Content Placeholder 6"/>
          <p:cNvGraphicFramePr>
            <a:graphicFrameLocks/>
          </p:cNvGraphicFramePr>
          <p:nvPr userDrawn="1">
            <p:extLst/>
          </p:nvPr>
        </p:nvGraphicFramePr>
        <p:xfrm>
          <a:off x="325439" y="1690689"/>
          <a:ext cx="11541124" cy="3776378"/>
        </p:xfrm>
        <a:graphic>
          <a:graphicData uri="http://schemas.openxmlformats.org/drawingml/2006/table">
            <a:tbl>
              <a:tblPr firstRow="1" bandRow="1">
                <a:tableStyleId>{5C22544A-7EE6-4342-B048-85BDC9FD1C3A}</a:tableStyleId>
              </a:tblPr>
              <a:tblGrid>
                <a:gridCol w="2885281">
                  <a:extLst>
                    <a:ext uri="{9D8B030D-6E8A-4147-A177-3AD203B41FA5}">
                      <a16:colId xmlns:a16="http://schemas.microsoft.com/office/drawing/2014/main" val="20000"/>
                    </a:ext>
                  </a:extLst>
                </a:gridCol>
                <a:gridCol w="961760">
                  <a:extLst>
                    <a:ext uri="{9D8B030D-6E8A-4147-A177-3AD203B41FA5}">
                      <a16:colId xmlns:a16="http://schemas.microsoft.com/office/drawing/2014/main" val="20001"/>
                    </a:ext>
                  </a:extLst>
                </a:gridCol>
                <a:gridCol w="1923521">
                  <a:extLst>
                    <a:ext uri="{9D8B030D-6E8A-4147-A177-3AD203B41FA5}">
                      <a16:colId xmlns:a16="http://schemas.microsoft.com/office/drawing/2014/main" val="20002"/>
                    </a:ext>
                  </a:extLst>
                </a:gridCol>
                <a:gridCol w="1923521">
                  <a:extLst>
                    <a:ext uri="{9D8B030D-6E8A-4147-A177-3AD203B41FA5}">
                      <a16:colId xmlns:a16="http://schemas.microsoft.com/office/drawing/2014/main" val="20003"/>
                    </a:ext>
                  </a:extLst>
                </a:gridCol>
                <a:gridCol w="961760">
                  <a:extLst>
                    <a:ext uri="{9D8B030D-6E8A-4147-A177-3AD203B41FA5}">
                      <a16:colId xmlns:a16="http://schemas.microsoft.com/office/drawing/2014/main" val="20004"/>
                    </a:ext>
                  </a:extLst>
                </a:gridCol>
                <a:gridCol w="2885281">
                  <a:extLst>
                    <a:ext uri="{9D8B030D-6E8A-4147-A177-3AD203B41FA5}">
                      <a16:colId xmlns:a16="http://schemas.microsoft.com/office/drawing/2014/main" val="20005"/>
                    </a:ext>
                  </a:extLst>
                </a:gridCol>
              </a:tblGrid>
              <a:tr h="1888189">
                <a:tc>
                  <a:txBody>
                    <a:bodyPr/>
                    <a:lstStyle/>
                    <a:p>
                      <a:endParaRPr lang="en-GB" dirty="0"/>
                    </a:p>
                  </a:txBody>
                  <a:tcPr>
                    <a:noFill/>
                  </a:tcPr>
                </a:tc>
                <a:tc gridSpan="2">
                  <a:txBody>
                    <a:bodyPr/>
                    <a:lstStyle/>
                    <a:p>
                      <a:endParaRPr lang="en-GB" dirty="0"/>
                    </a:p>
                  </a:txBody>
                  <a:tcPr>
                    <a:noFill/>
                  </a:tcPr>
                </a:tc>
                <a:tc hMerge="1">
                  <a:txBody>
                    <a:bodyPr/>
                    <a:lstStyle/>
                    <a:p>
                      <a:endParaRPr lang="en-GB"/>
                    </a:p>
                  </a:txBody>
                  <a:tcPr/>
                </a:tc>
                <a:tc gridSpan="2">
                  <a:txBody>
                    <a:bodyPr/>
                    <a:lstStyle/>
                    <a:p>
                      <a:endParaRPr lang="en-GB" dirty="0"/>
                    </a:p>
                  </a:txBody>
                  <a:tcPr>
                    <a:noFill/>
                  </a:tcPr>
                </a:tc>
                <a:tc hMerge="1">
                  <a:txBody>
                    <a:bodyPr/>
                    <a:lstStyle/>
                    <a:p>
                      <a:endParaRPr lang="en-GB"/>
                    </a:p>
                  </a:txBody>
                  <a:tcPr/>
                </a:tc>
                <a:tc>
                  <a:txBody>
                    <a:bodyPr/>
                    <a:lstStyle/>
                    <a:p>
                      <a:endParaRPr lang="en-GB"/>
                    </a:p>
                  </a:txBody>
                  <a:tcPr>
                    <a:noFill/>
                  </a:tcPr>
                </a:tc>
                <a:extLst>
                  <a:ext uri="{0D108BD9-81ED-4DB2-BD59-A6C34878D82A}">
                    <a16:rowId xmlns:a16="http://schemas.microsoft.com/office/drawing/2014/main" val="10000"/>
                  </a:ext>
                </a:extLst>
              </a:tr>
              <a:tr h="1888189">
                <a:tc gridSpan="2">
                  <a:txBody>
                    <a:bodyPr/>
                    <a:lstStyle/>
                    <a:p>
                      <a:endParaRPr lang="en-GB" dirty="0"/>
                    </a:p>
                  </a:txBody>
                  <a:tcPr>
                    <a:noFill/>
                  </a:tcPr>
                </a:tc>
                <a:tc hMerge="1">
                  <a:txBody>
                    <a:bodyPr/>
                    <a:lstStyle/>
                    <a:p>
                      <a:endParaRPr lang="en-GB" dirty="0"/>
                    </a:p>
                  </a:txBody>
                  <a:tcPr/>
                </a:tc>
                <a:tc gridSpan="2">
                  <a:txBody>
                    <a:bodyPr/>
                    <a:lstStyle/>
                    <a:p>
                      <a:endParaRPr lang="en-GB" dirty="0"/>
                    </a:p>
                  </a:txBody>
                  <a:tcPr>
                    <a:noFill/>
                  </a:tcPr>
                </a:tc>
                <a:tc hMerge="1">
                  <a:txBody>
                    <a:bodyPr/>
                    <a:lstStyle/>
                    <a:p>
                      <a:endParaRPr lang="en-GB" dirty="0"/>
                    </a:p>
                  </a:txBody>
                  <a:tcPr/>
                </a:tc>
                <a:tc gridSpan="2">
                  <a:txBody>
                    <a:bodyPr/>
                    <a:lstStyle/>
                    <a:p>
                      <a:endParaRPr lang="en-GB" dirty="0"/>
                    </a:p>
                  </a:txBody>
                  <a:tcPr>
                    <a:noFill/>
                  </a:tcPr>
                </a:tc>
                <a:tc h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7865" y="1678497"/>
            <a:ext cx="1133736" cy="149837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0071" y="3944850"/>
            <a:ext cx="3372663" cy="116359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33916" y="2159877"/>
            <a:ext cx="2479827" cy="875932"/>
          </a:xfrm>
          <a:prstGeom prst="rect">
            <a:avLst/>
          </a:prstGeom>
        </p:spPr>
      </p:pic>
      <p:pic>
        <p:nvPicPr>
          <p:cNvPr id="12" name="Picture 11"/>
          <p:cNvPicPr>
            <a:picLocks noChangeAspect="1"/>
          </p:cNvPicPr>
          <p:nvPr userDrawn="1"/>
        </p:nvPicPr>
        <p:blipFill>
          <a:blip r:embed="rId5"/>
          <a:stretch>
            <a:fillRect/>
          </a:stretch>
        </p:blipFill>
        <p:spPr>
          <a:xfrm>
            <a:off x="325439" y="2076608"/>
            <a:ext cx="2885572" cy="1307525"/>
          </a:xfrm>
          <a:prstGeom prst="rect">
            <a:avLst/>
          </a:prstGeom>
        </p:spPr>
      </p:pic>
      <p:pic>
        <p:nvPicPr>
          <p:cNvPr id="13" name="Picture 12"/>
          <p:cNvPicPr>
            <a:picLocks noChangeAspect="1"/>
          </p:cNvPicPr>
          <p:nvPr userDrawn="1"/>
        </p:nvPicPr>
        <p:blipFill>
          <a:blip r:embed="rId6"/>
          <a:stretch>
            <a:fillRect/>
          </a:stretch>
        </p:blipFill>
        <p:spPr>
          <a:xfrm>
            <a:off x="8419331" y="4024162"/>
            <a:ext cx="3203367" cy="779486"/>
          </a:xfrm>
          <a:prstGeom prst="rect">
            <a:avLst/>
          </a:prstGeom>
        </p:spPr>
      </p:pic>
      <p:pic>
        <p:nvPicPr>
          <p:cNvPr id="14" name="Picture 13"/>
          <p:cNvPicPr>
            <a:picLocks noChangeAspect="1"/>
          </p:cNvPicPr>
          <p:nvPr userDrawn="1"/>
        </p:nvPicPr>
        <p:blipFill>
          <a:blip r:embed="rId7"/>
          <a:stretch>
            <a:fillRect/>
          </a:stretch>
        </p:blipFill>
        <p:spPr>
          <a:xfrm>
            <a:off x="6433887" y="2007566"/>
            <a:ext cx="2209800" cy="1428750"/>
          </a:xfrm>
          <a:prstGeom prst="rect">
            <a:avLst/>
          </a:prstGeom>
        </p:spPr>
      </p:pic>
      <p:sp>
        <p:nvSpPr>
          <p:cNvPr id="15" name="TextBox 14"/>
          <p:cNvSpPr txBox="1"/>
          <p:nvPr userDrawn="1"/>
        </p:nvSpPr>
        <p:spPr>
          <a:xfrm>
            <a:off x="3216677" y="3176868"/>
            <a:ext cx="2684252" cy="615553"/>
          </a:xfrm>
          <a:prstGeom prst="rect">
            <a:avLst/>
          </a:prstGeom>
          <a:noFill/>
        </p:spPr>
        <p:txBody>
          <a:bodyPr wrap="square" rtlCol="0">
            <a:spAutoFit/>
          </a:bodyPr>
          <a:lstStyle/>
          <a:p>
            <a:pPr algn="ctr"/>
            <a:r>
              <a:rPr lang="en-GB" sz="1600" dirty="0"/>
              <a:t>Bangor Academy and Sixth Form College</a:t>
            </a:r>
            <a:r>
              <a:rPr lang="en-GB" sz="1800" dirty="0"/>
              <a:t> </a:t>
            </a:r>
          </a:p>
        </p:txBody>
      </p:sp>
      <p:grpSp>
        <p:nvGrpSpPr>
          <p:cNvPr id="16" name="Group 2"/>
          <p:cNvGrpSpPr>
            <a:grpSpLocks noChangeAspect="1"/>
          </p:cNvGrpSpPr>
          <p:nvPr userDrawn="1"/>
        </p:nvGrpSpPr>
        <p:grpSpPr bwMode="auto">
          <a:xfrm>
            <a:off x="470541" y="5651874"/>
            <a:ext cx="4462936" cy="945936"/>
            <a:chOff x="1209" y="1691"/>
            <a:chExt cx="4978" cy="1055"/>
          </a:xfrm>
        </p:grpSpPr>
        <p:pic>
          <p:nvPicPr>
            <p:cNvPr id="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 y="1691"/>
              <a:ext cx="1527"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
            <p:cNvSpPr txBox="1">
              <a:spLocks noChangeArrowheads="1"/>
            </p:cNvSpPr>
            <p:nvPr/>
          </p:nvSpPr>
          <p:spPr bwMode="auto">
            <a:xfrm>
              <a:off x="2742" y="2151"/>
              <a:ext cx="3445" cy="5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ts val="800"/>
                </a:spcAft>
                <a:buClrTx/>
                <a:buSzTx/>
                <a:buFontTx/>
                <a:buNone/>
                <a:tabLst/>
              </a:pPr>
              <a:r>
                <a:rPr kumimoji="0" lang="en-GB" altLang="en-US" sz="1400" b="0" i="0" u="none" strike="noStrike" cap="none" normalizeH="0" baseline="0" dirty="0" smtClean="0">
                  <a:ln>
                    <a:noFill/>
                  </a:ln>
                  <a:solidFill>
                    <a:schemeClr val="tx1"/>
                  </a:solidFill>
                  <a:effectLst/>
                  <a:latin typeface="Calibri" panose="020F0502020204030204" pitchFamily="34" charset="0"/>
                </a:rPr>
                <a:t>With the support of the Erasmus+ programme of the European Union</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pSp>
      <p:sp>
        <p:nvSpPr>
          <p:cNvPr id="19" name="TextBox 18"/>
          <p:cNvSpPr txBox="1"/>
          <p:nvPr userDrawn="1"/>
        </p:nvSpPr>
        <p:spPr>
          <a:xfrm>
            <a:off x="8229600" y="5893551"/>
            <a:ext cx="3698789" cy="646331"/>
          </a:xfrm>
          <a:prstGeom prst="rect">
            <a:avLst/>
          </a:prstGeom>
          <a:noFill/>
        </p:spPr>
        <p:txBody>
          <a:bodyPr wrap="square" rtlCol="0">
            <a:spAutoFit/>
          </a:bodyPr>
          <a:lstStyle/>
          <a:p>
            <a:endParaRPr lang="en-GB" sz="1800" dirty="0" smtClean="0"/>
          </a:p>
          <a:p>
            <a:r>
              <a:rPr lang="en-GB" sz="1800" dirty="0" smtClean="0">
                <a:hlinkClick r:id="rId9"/>
              </a:rPr>
              <a:t>https://www.csscni.org.uk/erasmus</a:t>
            </a:r>
            <a:endParaRPr lang="en-GB" sz="1800" dirty="0"/>
          </a:p>
        </p:txBody>
      </p:sp>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56282" y="3525310"/>
            <a:ext cx="2937192" cy="1918166"/>
          </a:xfrm>
          <a:prstGeom prst="rect">
            <a:avLst/>
          </a:prstGeom>
        </p:spPr>
      </p:pic>
    </p:spTree>
    <p:extLst>
      <p:ext uri="{BB962C8B-B14F-4D97-AF65-F5344CB8AC3E}">
        <p14:creationId xmlns:p14="http://schemas.microsoft.com/office/powerpoint/2010/main" val="10278874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ntent Blank with logo 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2000" y="6138000"/>
            <a:ext cx="1440000" cy="720000"/>
          </a:xfrm>
          <a:prstGeom prst="rect">
            <a:avLst/>
          </a:prstGeom>
        </p:spPr>
      </p:pic>
    </p:spTree>
    <p:extLst>
      <p:ext uri="{BB962C8B-B14F-4D97-AF65-F5344CB8AC3E}">
        <p14:creationId xmlns:p14="http://schemas.microsoft.com/office/powerpoint/2010/main" val="176975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ith logo-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a:solidFill>
                  <a:srgbClr val="1A4488"/>
                </a:solidFill>
              </a:defRPr>
            </a:lvl1pPr>
          </a:lstStyle>
          <a:p>
            <a:r>
              <a:rPr lang="en-US" dirty="0"/>
              <a:t>Title</a:t>
            </a:r>
            <a:endParaRPr lang="en-GB" dirty="0"/>
          </a:p>
        </p:txBody>
      </p:sp>
      <p:sp>
        <p:nvSpPr>
          <p:cNvPr id="3" name="Content Placeholder 2"/>
          <p:cNvSpPr>
            <a:spLocks noGrp="1"/>
          </p:cNvSpPr>
          <p:nvPr>
            <p:ph idx="1" hasCustomPrompt="1"/>
          </p:nvPr>
        </p:nvSpPr>
        <p:spPr>
          <a:xfrm>
            <a:off x="838200" y="1825625"/>
            <a:ext cx="10515600" cy="4226241"/>
          </a:xfrm>
          <a:prstGeom prst="rect">
            <a:avLst/>
          </a:prstGeom>
        </p:spPr>
        <p:txBody>
          <a:bodyPr/>
          <a:lstStyle>
            <a:lvl1pPr>
              <a:defRPr baseline="0">
                <a:solidFill>
                  <a:srgbClr val="1A4488"/>
                </a:solidFill>
              </a:defRPr>
            </a:lvl1pPr>
          </a:lstStyle>
          <a:p>
            <a:pPr lvl="0"/>
            <a:r>
              <a:rPr lang="en-US" dirty="0"/>
              <a:t>Insert text, pictures etc.</a:t>
            </a: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2000" y="6138000"/>
            <a:ext cx="1440000" cy="720000"/>
          </a:xfrm>
          <a:prstGeom prst="rect">
            <a:avLst/>
          </a:prstGeom>
        </p:spPr>
      </p:pic>
    </p:spTree>
    <p:extLst>
      <p:ext uri="{BB962C8B-B14F-4D97-AF65-F5344CB8AC3E}">
        <p14:creationId xmlns:p14="http://schemas.microsoft.com/office/powerpoint/2010/main" val="248820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al Slide 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6000" y="0"/>
            <a:ext cx="5760000" cy="2880000"/>
          </a:xfrm>
          <a:prstGeom prst="rect">
            <a:avLst/>
          </a:prstGeom>
        </p:spPr>
      </p:pic>
      <p:sp>
        <p:nvSpPr>
          <p:cNvPr id="7" name="Text Placeholder 6"/>
          <p:cNvSpPr>
            <a:spLocks noGrp="1"/>
          </p:cNvSpPr>
          <p:nvPr>
            <p:ph type="body" sz="quarter" idx="10" hasCustomPrompt="1"/>
          </p:nvPr>
        </p:nvSpPr>
        <p:spPr>
          <a:xfrm>
            <a:off x="0" y="2986088"/>
            <a:ext cx="12192000" cy="1082675"/>
          </a:xfrm>
          <a:prstGeom prst="rect">
            <a:avLst/>
          </a:prstGeom>
        </p:spPr>
        <p:txBody>
          <a:bodyPr/>
          <a:lstStyle>
            <a:lvl1pPr marL="0" indent="0" algn="ctr">
              <a:buNone/>
              <a:defRPr>
                <a:solidFill>
                  <a:srgbClr val="1A4488"/>
                </a:solidFill>
              </a:defRPr>
            </a:lvl1pPr>
          </a:lstStyle>
          <a:p>
            <a:pPr lvl="0"/>
            <a:r>
              <a:rPr lang="en-GB" dirty="0">
                <a:effectLst/>
              </a:rPr>
              <a:t>Contact details</a:t>
            </a:r>
            <a:endParaRPr lang="en-GB" dirty="0"/>
          </a:p>
        </p:txBody>
      </p:sp>
    </p:spTree>
    <p:extLst>
      <p:ext uri="{BB962C8B-B14F-4D97-AF65-F5344CB8AC3E}">
        <p14:creationId xmlns:p14="http://schemas.microsoft.com/office/powerpoint/2010/main" val="265341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ontent Blank with logo whit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rcRect/>
          <a:stretch>
            <a:fillRect/>
          </a:stretch>
        </p:blipFill>
        <p:spPr bwMode="auto">
          <a:xfrm>
            <a:off x="10752138" y="6137275"/>
            <a:ext cx="1439862" cy="720725"/>
          </a:xfrm>
          <a:prstGeom prst="rect">
            <a:avLst/>
          </a:prstGeom>
          <a:noFill/>
          <a:ln w="9525">
            <a:noFill/>
            <a:miter lim="800000"/>
            <a:headEnd/>
            <a:tailEnd/>
          </a:ln>
        </p:spPr>
      </p:pic>
    </p:spTree>
    <p:extLst>
      <p:ext uri="{BB962C8B-B14F-4D97-AF65-F5344CB8AC3E}">
        <p14:creationId xmlns:p14="http://schemas.microsoft.com/office/powerpoint/2010/main" val="1285985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76693"/>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075138"/>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88027"/>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01960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15891"/>
      </p:ext>
    </p:extLst>
  </p:cSld>
  <p:clrMap bg1="lt1" tx1="dk1" bg2="lt2" tx2="dk2" accent1="accent1" accent2="accent2" accent3="accent3" accent4="accent4" accent5="accent5" accent6="accent6" hlink="hlink" folHlink="folHlink"/>
  <p:sldLayoutIdLst>
    <p:sldLayoutId id="2147483676"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927" y="231251"/>
            <a:ext cx="12295941" cy="1875133"/>
          </a:xfrm>
        </p:spPr>
        <p:txBody>
          <a:bodyPr/>
          <a:lstStyle/>
          <a:p>
            <a:r>
              <a:rPr lang="en-US" sz="4400" dirty="0"/>
              <a:t>Using technology </a:t>
            </a:r>
            <a:r>
              <a:rPr lang="en-US" sz="4400" dirty="0" smtClean="0"/>
              <a:t/>
            </a:r>
            <a:br>
              <a:rPr lang="en-US" sz="4400" dirty="0" smtClean="0"/>
            </a:br>
            <a:r>
              <a:rPr lang="en-US" sz="4400" dirty="0" smtClean="0"/>
              <a:t>to </a:t>
            </a:r>
            <a:r>
              <a:rPr lang="en-US" sz="4400" dirty="0"/>
              <a:t>present a problem solving activity</a:t>
            </a:r>
            <a:r>
              <a:rPr lang="en-US" sz="4000" b="1" dirty="0"/>
              <a:t/>
            </a:r>
            <a:br>
              <a:rPr lang="en-US" sz="4000" b="1" dirty="0"/>
            </a:br>
            <a:r>
              <a:rPr lang="en-US" sz="3600" dirty="0"/>
              <a:t>Session </a:t>
            </a:r>
            <a:r>
              <a:rPr lang="en-US" sz="3600" dirty="0" smtClean="0"/>
              <a:t>1</a:t>
            </a:r>
            <a:endParaRPr lang="en-GB" sz="3600" dirty="0"/>
          </a:p>
        </p:txBody>
      </p:sp>
    </p:spTree>
    <p:extLst>
      <p:ext uri="{BB962C8B-B14F-4D97-AF65-F5344CB8AC3E}">
        <p14:creationId xmlns:p14="http://schemas.microsoft.com/office/powerpoint/2010/main" val="203951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5555226"/>
          </a:xfrm>
          <a:prstGeom prst="rect">
            <a:avLst/>
          </a:prstGeom>
        </p:spPr>
      </p:pic>
    </p:spTree>
    <p:extLst>
      <p:ext uri="{BB962C8B-B14F-4D97-AF65-F5344CB8AC3E}">
        <p14:creationId xmlns:p14="http://schemas.microsoft.com/office/powerpoint/2010/main" val="85973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Using technology to construct a spreadsheet</a:t>
            </a:r>
            <a:r>
              <a:rPr lang="en-GB" dirty="0" smtClean="0"/>
              <a:t>…</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876051614"/>
              </p:ext>
            </p:extLst>
          </p:nvPr>
        </p:nvGraphicFramePr>
        <p:xfrm>
          <a:off x="2558143" y="1121237"/>
          <a:ext cx="6852557" cy="4886277"/>
        </p:xfrm>
        <a:graphic>
          <a:graphicData uri="http://schemas.openxmlformats.org/drawingml/2006/table">
            <a:tbl>
              <a:tblPr>
                <a:tableStyleId>{5C22544A-7EE6-4342-B048-85BDC9FD1C3A}</a:tableStyleId>
              </a:tblPr>
              <a:tblGrid>
                <a:gridCol w="1596243">
                  <a:extLst>
                    <a:ext uri="{9D8B030D-6E8A-4147-A177-3AD203B41FA5}">
                      <a16:colId xmlns:a16="http://schemas.microsoft.com/office/drawing/2014/main" val="304385925"/>
                    </a:ext>
                  </a:extLst>
                </a:gridCol>
                <a:gridCol w="1257646">
                  <a:extLst>
                    <a:ext uri="{9D8B030D-6E8A-4147-A177-3AD203B41FA5}">
                      <a16:colId xmlns:a16="http://schemas.microsoft.com/office/drawing/2014/main" val="3749402073"/>
                    </a:ext>
                  </a:extLst>
                </a:gridCol>
                <a:gridCol w="1354388">
                  <a:extLst>
                    <a:ext uri="{9D8B030D-6E8A-4147-A177-3AD203B41FA5}">
                      <a16:colId xmlns:a16="http://schemas.microsoft.com/office/drawing/2014/main" val="1110405021"/>
                    </a:ext>
                  </a:extLst>
                </a:gridCol>
                <a:gridCol w="1209274">
                  <a:extLst>
                    <a:ext uri="{9D8B030D-6E8A-4147-A177-3AD203B41FA5}">
                      <a16:colId xmlns:a16="http://schemas.microsoft.com/office/drawing/2014/main" val="4112381704"/>
                    </a:ext>
                  </a:extLst>
                </a:gridCol>
                <a:gridCol w="1435006">
                  <a:extLst>
                    <a:ext uri="{9D8B030D-6E8A-4147-A177-3AD203B41FA5}">
                      <a16:colId xmlns:a16="http://schemas.microsoft.com/office/drawing/2014/main" val="2763962106"/>
                    </a:ext>
                  </a:extLst>
                </a:gridCol>
              </a:tblGrid>
              <a:tr h="443517">
                <a:tc>
                  <a:txBody>
                    <a:bodyPr/>
                    <a:lstStyle/>
                    <a:p>
                      <a:pPr algn="l" fontAlgn="b"/>
                      <a:r>
                        <a:rPr lang="en-GB" sz="1100" u="none" strike="noStrike">
                          <a:effectLst/>
                        </a:rPr>
                        <a:t>single lesson cost (£)</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5 lesson cost (£)</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10 lesson cost (£)</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lowest possible</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purchase required</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829184008"/>
                  </a:ext>
                </a:extLst>
              </a:tr>
              <a:tr h="222138">
                <a:tc>
                  <a:txBody>
                    <a:bodyPr/>
                    <a:lstStyle/>
                    <a:p>
                      <a:pPr algn="r" fontAlgn="b"/>
                      <a:r>
                        <a:rPr lang="en-GB" sz="1100" u="none" strike="noStrike" dirty="0">
                          <a:effectLst/>
                        </a:rPr>
                        <a:t>25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95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200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784738384"/>
                  </a:ext>
                </a:extLst>
              </a:tr>
              <a:tr h="222138">
                <a:tc>
                  <a:txBody>
                    <a:bodyPr/>
                    <a:lstStyle/>
                    <a:p>
                      <a:pPr algn="r" fontAlgn="b"/>
                      <a:r>
                        <a:rPr lang="en-GB" sz="1100" u="none" strike="noStrike">
                          <a:effectLst/>
                        </a:rPr>
                        <a:t>50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95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200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50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569049190"/>
                  </a:ext>
                </a:extLst>
              </a:tr>
              <a:tr h="222138">
                <a:tc>
                  <a:txBody>
                    <a:bodyPr/>
                    <a:lstStyle/>
                    <a:p>
                      <a:pPr algn="r" fontAlgn="b"/>
                      <a:r>
                        <a:rPr lang="en-GB" sz="1100" u="none" strike="noStrike">
                          <a:effectLst/>
                        </a:rPr>
                        <a:t>75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95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75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887632907"/>
                  </a:ext>
                </a:extLst>
              </a:tr>
              <a:tr h="222138">
                <a:tc>
                  <a:txBody>
                    <a:bodyPr/>
                    <a:lstStyle/>
                    <a:p>
                      <a:pPr algn="r" fontAlgn="b"/>
                      <a:r>
                        <a:rPr lang="en-GB" sz="1100" u="none" strike="noStrike">
                          <a:effectLst/>
                        </a:rPr>
                        <a:t>100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95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95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5</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793475064"/>
                  </a:ext>
                </a:extLst>
              </a:tr>
              <a:tr h="222138">
                <a:tc>
                  <a:txBody>
                    <a:bodyPr/>
                    <a:lstStyle/>
                    <a:p>
                      <a:pPr algn="r" fontAlgn="b"/>
                      <a:r>
                        <a:rPr lang="en-GB" sz="1100" u="none" strike="noStrike">
                          <a:effectLst/>
                        </a:rPr>
                        <a:t>125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95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95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895901471"/>
                  </a:ext>
                </a:extLst>
              </a:tr>
              <a:tr h="222138">
                <a:tc>
                  <a:txBody>
                    <a:bodyPr/>
                    <a:lstStyle/>
                    <a:p>
                      <a:pPr algn="r" fontAlgn="b"/>
                      <a:r>
                        <a:rPr lang="en-GB" sz="1100" u="none" strike="noStrike">
                          <a:effectLst/>
                        </a:rPr>
                        <a:t>150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190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120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836133123"/>
                  </a:ext>
                </a:extLst>
              </a:tr>
              <a:tr h="222138">
                <a:tc>
                  <a:txBody>
                    <a:bodyPr/>
                    <a:lstStyle/>
                    <a:p>
                      <a:pPr algn="r" fontAlgn="b"/>
                      <a:r>
                        <a:rPr lang="en-GB" sz="1100" u="none" strike="noStrike">
                          <a:effectLst/>
                        </a:rPr>
                        <a:t>175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190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145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142467083"/>
                  </a:ext>
                </a:extLst>
              </a:tr>
              <a:tr h="222138">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190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170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616577472"/>
                  </a:ext>
                </a:extLst>
              </a:tr>
              <a:tr h="222138">
                <a:tc>
                  <a:txBody>
                    <a:bodyPr/>
                    <a:lstStyle/>
                    <a:p>
                      <a:pPr algn="r" fontAlgn="b"/>
                      <a:r>
                        <a:rPr lang="en-GB" sz="1100" u="none" strike="noStrike">
                          <a:effectLst/>
                        </a:rPr>
                        <a:t>225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190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190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5</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4716154"/>
                  </a:ext>
                </a:extLst>
              </a:tr>
              <a:tr h="222138">
                <a:tc>
                  <a:txBody>
                    <a:bodyPr/>
                    <a:lstStyle/>
                    <a:p>
                      <a:pPr algn="r" fontAlgn="b"/>
                      <a:r>
                        <a:rPr lang="en-GB" sz="1100" u="none" strike="noStrike">
                          <a:effectLst/>
                        </a:rPr>
                        <a:t>250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190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190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988732372"/>
                  </a:ext>
                </a:extLst>
              </a:tr>
              <a:tr h="222138">
                <a:tc>
                  <a:txBody>
                    <a:bodyPr/>
                    <a:lstStyle/>
                    <a:p>
                      <a:pPr algn="r" fontAlgn="b"/>
                      <a:r>
                        <a:rPr lang="en-GB" sz="1100" u="none" strike="noStrike">
                          <a:effectLst/>
                        </a:rPr>
                        <a:t>275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285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215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699449334"/>
                  </a:ext>
                </a:extLst>
              </a:tr>
              <a:tr h="222138">
                <a:tc>
                  <a:txBody>
                    <a:bodyPr/>
                    <a:lstStyle/>
                    <a:p>
                      <a:pPr algn="r" fontAlgn="b"/>
                      <a:r>
                        <a:rPr lang="en-GB" sz="1100" u="none" strike="noStrike">
                          <a:effectLst/>
                        </a:rPr>
                        <a:t>300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285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240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250099164"/>
                  </a:ext>
                </a:extLst>
              </a:tr>
              <a:tr h="222138">
                <a:tc>
                  <a:txBody>
                    <a:bodyPr/>
                    <a:lstStyle/>
                    <a:p>
                      <a:pPr algn="r" fontAlgn="b"/>
                      <a:r>
                        <a:rPr lang="en-GB" sz="1100" u="none" strike="noStrike">
                          <a:effectLst/>
                        </a:rPr>
                        <a:t>325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285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265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32437391"/>
                  </a:ext>
                </a:extLst>
              </a:tr>
              <a:tr h="222138">
                <a:tc>
                  <a:txBody>
                    <a:bodyPr/>
                    <a:lstStyle/>
                    <a:p>
                      <a:pPr algn="r" fontAlgn="b"/>
                      <a:r>
                        <a:rPr lang="en-GB" sz="1100" u="none" strike="noStrike">
                          <a:effectLst/>
                        </a:rPr>
                        <a:t>350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285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285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5</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904558617"/>
                  </a:ext>
                </a:extLst>
              </a:tr>
              <a:tr h="222138">
                <a:tc>
                  <a:txBody>
                    <a:bodyPr/>
                    <a:lstStyle/>
                    <a:p>
                      <a:pPr algn="r" fontAlgn="b"/>
                      <a:r>
                        <a:rPr lang="en-GB" sz="1100" u="none" strike="noStrike">
                          <a:effectLst/>
                        </a:rPr>
                        <a:t>375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285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285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329906408"/>
                  </a:ext>
                </a:extLst>
              </a:tr>
              <a:tr h="222138">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310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752171933"/>
                  </a:ext>
                </a:extLst>
              </a:tr>
              <a:tr h="222138">
                <a:tc>
                  <a:txBody>
                    <a:bodyPr/>
                    <a:lstStyle/>
                    <a:p>
                      <a:pPr algn="r" fontAlgn="b"/>
                      <a:r>
                        <a:rPr lang="en-GB" sz="1100" u="none" strike="noStrike">
                          <a:effectLst/>
                        </a:rPr>
                        <a:t>425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335</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06253236"/>
                  </a:ext>
                </a:extLst>
              </a:tr>
              <a:tr h="222138">
                <a:tc>
                  <a:txBody>
                    <a:bodyPr/>
                    <a:lstStyle/>
                    <a:p>
                      <a:pPr algn="r" fontAlgn="b"/>
                      <a:r>
                        <a:rPr lang="en-GB" sz="1100" u="none" strike="noStrike">
                          <a:effectLst/>
                        </a:rPr>
                        <a:t>450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360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single</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973476944"/>
                  </a:ext>
                </a:extLst>
              </a:tr>
              <a:tr h="222138">
                <a:tc>
                  <a:txBody>
                    <a:bodyPr/>
                    <a:lstStyle/>
                    <a:p>
                      <a:pPr algn="r" fontAlgn="b"/>
                      <a:r>
                        <a:rPr lang="en-GB" sz="1100" u="none" strike="noStrike">
                          <a:effectLst/>
                        </a:rPr>
                        <a:t>475</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380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r>
                        <a:rPr lang="en-GB" sz="1100" u="none" strike="noStrike">
                          <a:effectLst/>
                        </a:rPr>
                        <a:t>add 5</a:t>
                      </a:r>
                      <a:endParaRPr lang="en-GB"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197678431"/>
                  </a:ext>
                </a:extLst>
              </a:tr>
              <a:tr h="222138">
                <a:tc>
                  <a:txBody>
                    <a:bodyPr/>
                    <a:lstStyle/>
                    <a:p>
                      <a:pPr algn="r" fontAlgn="b"/>
                      <a:r>
                        <a:rPr lang="en-GB" sz="1100" u="none" strike="noStrike">
                          <a:effectLst/>
                        </a:rPr>
                        <a:t>500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380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a:effectLst/>
                        </a:rPr>
                        <a:t>400</a:t>
                      </a:r>
                      <a:endParaRPr lang="en-GB" sz="1100" b="0" i="0" u="none" strike="noStrike">
                        <a:solidFill>
                          <a:srgbClr val="000000"/>
                        </a:solidFill>
                        <a:effectLst/>
                        <a:latin typeface="Calibri" panose="020F0502020204030204" pitchFamily="34" charset="0"/>
                      </a:endParaRPr>
                    </a:p>
                  </a:txBody>
                  <a:tcPr marL="5443" marR="5443" marT="5443" marB="0" anchor="b"/>
                </a:tc>
                <a:tc>
                  <a:txBody>
                    <a:bodyPr/>
                    <a:lstStyle/>
                    <a:p>
                      <a:pPr algn="r" fontAlgn="b"/>
                      <a:r>
                        <a:rPr lang="en-GB" sz="1100" u="none" strike="noStrike" dirty="0">
                          <a:effectLst/>
                        </a:rPr>
                        <a:t>380</a:t>
                      </a:r>
                      <a:endParaRPr lang="en-GB" sz="1100" b="0" i="0" u="none" strike="noStrike" dirty="0">
                        <a:solidFill>
                          <a:srgbClr val="000000"/>
                        </a:solidFill>
                        <a:effectLst/>
                        <a:latin typeface="Calibri" panose="020F0502020204030204" pitchFamily="34" charset="0"/>
                      </a:endParaRPr>
                    </a:p>
                  </a:txBody>
                  <a:tcPr marL="5443" marR="5443" marT="5443"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523005070"/>
                  </a:ext>
                </a:extLst>
              </a:tr>
            </a:tbl>
          </a:graphicData>
        </a:graphic>
      </p:graphicFrame>
    </p:spTree>
    <p:extLst>
      <p:ext uri="{BB962C8B-B14F-4D97-AF65-F5344CB8AC3E}">
        <p14:creationId xmlns:p14="http://schemas.microsoft.com/office/powerpoint/2010/main" val="286273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83042" y="12552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8367221" y="451358"/>
            <a:ext cx="2305050" cy="3048000"/>
          </a:xfrm>
          <a:prstGeom prst="rect">
            <a:avLst/>
          </a:prstGeom>
        </p:spPr>
      </p:pic>
      <p:sp>
        <p:nvSpPr>
          <p:cNvPr id="6" name="TextBox 5"/>
          <p:cNvSpPr txBox="1"/>
          <p:nvPr/>
        </p:nvSpPr>
        <p:spPr>
          <a:xfrm>
            <a:off x="8367221" y="3571498"/>
            <a:ext cx="2305050" cy="954107"/>
          </a:xfrm>
          <a:prstGeom prst="rect">
            <a:avLst/>
          </a:prstGeom>
          <a:noFill/>
        </p:spPr>
        <p:txBody>
          <a:bodyPr wrap="square" rtlCol="0">
            <a:spAutoFit/>
          </a:bodyPr>
          <a:lstStyle/>
          <a:p>
            <a:r>
              <a:rPr lang="en-GB" sz="2800" dirty="0">
                <a:solidFill>
                  <a:srgbClr val="5A3C94"/>
                </a:solidFill>
              </a:rPr>
              <a:t>George Pólya (1887 – 1985)</a:t>
            </a:r>
          </a:p>
        </p:txBody>
      </p:sp>
      <p:sp>
        <p:nvSpPr>
          <p:cNvPr id="3" name="Title 2"/>
          <p:cNvSpPr>
            <a:spLocks noGrp="1"/>
          </p:cNvSpPr>
          <p:nvPr>
            <p:ph type="title"/>
          </p:nvPr>
        </p:nvSpPr>
        <p:spPr/>
        <p:txBody>
          <a:bodyPr/>
          <a:lstStyle/>
          <a:p>
            <a:r>
              <a:rPr lang="en-GB" dirty="0" smtClean="0"/>
              <a:t>Mathematical Ways of Working</a:t>
            </a:r>
            <a:endParaRPr lang="en-GB" dirty="0"/>
          </a:p>
        </p:txBody>
      </p:sp>
    </p:spTree>
    <p:extLst>
      <p:ext uri="{BB962C8B-B14F-4D97-AF65-F5344CB8AC3E}">
        <p14:creationId xmlns:p14="http://schemas.microsoft.com/office/powerpoint/2010/main" val="306774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5627" y="0"/>
            <a:ext cx="4856118" cy="5711846"/>
          </a:xfrm>
          <a:prstGeom prst="rect">
            <a:avLst/>
          </a:prstGeom>
        </p:spPr>
      </p:pic>
      <p:sp>
        <p:nvSpPr>
          <p:cNvPr id="3" name="Rectangle 2"/>
          <p:cNvSpPr/>
          <p:nvPr/>
        </p:nvSpPr>
        <p:spPr>
          <a:xfrm>
            <a:off x="2125088" y="5643020"/>
            <a:ext cx="7744784" cy="369332"/>
          </a:xfrm>
          <a:prstGeom prst="rect">
            <a:avLst/>
          </a:prstGeom>
        </p:spPr>
        <p:txBody>
          <a:bodyPr wrap="square">
            <a:spAutoFit/>
          </a:bodyPr>
          <a:lstStyle/>
          <a:p>
            <a:r>
              <a:rPr lang="en-GB" dirty="0"/>
              <a:t>https://www.projectmaths.ie/workshops/workshop3/ProblemSolvingPosters.pdf</a:t>
            </a:r>
          </a:p>
        </p:txBody>
      </p:sp>
    </p:spTree>
    <p:extLst>
      <p:ext uri="{BB962C8B-B14F-4D97-AF65-F5344CB8AC3E}">
        <p14:creationId xmlns:p14="http://schemas.microsoft.com/office/powerpoint/2010/main" val="1718497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763084919"/>
              </p:ext>
            </p:extLst>
          </p:nvPr>
        </p:nvGraphicFramePr>
        <p:xfrm>
          <a:off x="740229" y="979713"/>
          <a:ext cx="10711542" cy="4430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loud Callout 8"/>
          <p:cNvSpPr/>
          <p:nvPr/>
        </p:nvSpPr>
        <p:spPr>
          <a:xfrm>
            <a:off x="3421626" y="4512129"/>
            <a:ext cx="4873289" cy="176085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Will the technology enhance the learning?</a:t>
            </a:r>
            <a:endParaRPr lang="en-GB" sz="2800" dirty="0"/>
          </a:p>
        </p:txBody>
      </p:sp>
      <p:sp>
        <p:nvSpPr>
          <p:cNvPr id="3" name="Title 2"/>
          <p:cNvSpPr>
            <a:spLocks noGrp="1"/>
          </p:cNvSpPr>
          <p:nvPr>
            <p:ph type="title"/>
          </p:nvPr>
        </p:nvSpPr>
        <p:spPr/>
        <p:txBody>
          <a:bodyPr/>
          <a:lstStyle/>
          <a:p>
            <a:r>
              <a:rPr lang="en-GB" dirty="0" smtClean="0"/>
              <a:t>Exploring problems – some questions to reflect on…</a:t>
            </a:r>
            <a:endParaRPr lang="en-GB" dirty="0"/>
          </a:p>
        </p:txBody>
      </p:sp>
    </p:spTree>
    <p:extLst>
      <p:ext uri="{BB962C8B-B14F-4D97-AF65-F5344CB8AC3E}">
        <p14:creationId xmlns:p14="http://schemas.microsoft.com/office/powerpoint/2010/main" val="40695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Socks and matching pairs</a:t>
            </a:r>
            <a:endParaRPr lang="en-GB" dirty="0"/>
          </a:p>
        </p:txBody>
      </p:sp>
      <p:sp>
        <p:nvSpPr>
          <p:cNvPr id="3" name="Content Placeholder 2"/>
          <p:cNvSpPr>
            <a:spLocks noGrp="1"/>
          </p:cNvSpPr>
          <p:nvPr>
            <p:ph idx="1"/>
          </p:nvPr>
        </p:nvSpPr>
        <p:spPr>
          <a:xfrm>
            <a:off x="838200" y="1027908"/>
            <a:ext cx="10515600" cy="4351338"/>
          </a:xfrm>
        </p:spPr>
        <p:txBody>
          <a:bodyPr/>
          <a:lstStyle/>
          <a:p>
            <a:pPr marL="0" indent="0">
              <a:buNone/>
            </a:pPr>
            <a:r>
              <a:rPr lang="en-GB" dirty="0" smtClean="0"/>
              <a:t>Emily’s dad is in a rush to get dressed.  Without looking, he grabs 2 socks from the drawer.</a:t>
            </a:r>
          </a:p>
          <a:p>
            <a:pPr marL="0" indent="0">
              <a:buNone/>
            </a:pPr>
            <a:endParaRPr lang="en-GB" dirty="0"/>
          </a:p>
          <a:p>
            <a:pPr marL="0" indent="0">
              <a:buNone/>
            </a:pPr>
            <a:r>
              <a:rPr lang="en-GB" dirty="0" smtClean="0"/>
              <a:t>What is the chance that he grabs a matching pair?</a:t>
            </a:r>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729" y="2882992"/>
            <a:ext cx="5765346" cy="2670902"/>
          </a:xfrm>
          <a:prstGeom prst="rect">
            <a:avLst/>
          </a:prstGeom>
        </p:spPr>
      </p:pic>
    </p:spTree>
    <p:extLst>
      <p:ext uri="{BB962C8B-B14F-4D97-AF65-F5344CB8AC3E}">
        <p14:creationId xmlns:p14="http://schemas.microsoft.com/office/powerpoint/2010/main" val="2113353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Students’ work sample 1…</a:t>
            </a:r>
            <a:br>
              <a:rPr lang="en-GB" dirty="0" smtClean="0"/>
            </a:br>
            <a:r>
              <a:rPr lang="en-GB" sz="2800" dirty="0" smtClean="0"/>
              <a:t>Consider how you would promote learning?</a:t>
            </a:r>
            <a:endParaRPr lang="en-GB" sz="2800" dirty="0"/>
          </a:p>
        </p:txBody>
      </p:sp>
      <p:pic>
        <p:nvPicPr>
          <p:cNvPr id="5" name="Picture 4"/>
          <p:cNvPicPr>
            <a:picLocks noChangeAspect="1"/>
          </p:cNvPicPr>
          <p:nvPr/>
        </p:nvPicPr>
        <p:blipFill>
          <a:blip r:embed="rId3"/>
          <a:stretch>
            <a:fillRect/>
          </a:stretch>
        </p:blipFill>
        <p:spPr>
          <a:xfrm>
            <a:off x="928349" y="1690690"/>
            <a:ext cx="7051562" cy="3317552"/>
          </a:xfrm>
          <a:prstGeom prst="rect">
            <a:avLst/>
          </a:prstGeom>
        </p:spPr>
      </p:pic>
    </p:spTree>
    <p:extLst>
      <p:ext uri="{BB962C8B-B14F-4D97-AF65-F5344CB8AC3E}">
        <p14:creationId xmlns:p14="http://schemas.microsoft.com/office/powerpoint/2010/main" val="335181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 work samples 2 &amp; 3</a:t>
            </a:r>
            <a:br>
              <a:rPr lang="en-GB" dirty="0" smtClean="0"/>
            </a:br>
            <a:r>
              <a:rPr lang="en-GB" sz="2800" dirty="0" smtClean="0"/>
              <a:t>Consider how you would address these?</a:t>
            </a:r>
            <a:endParaRPr lang="en-GB" sz="2800" dirty="0"/>
          </a:p>
        </p:txBody>
      </p:sp>
      <p:pic>
        <p:nvPicPr>
          <p:cNvPr id="6" name="Picture 5"/>
          <p:cNvPicPr>
            <a:picLocks noChangeAspect="1"/>
          </p:cNvPicPr>
          <p:nvPr/>
        </p:nvPicPr>
        <p:blipFill>
          <a:blip r:embed="rId3"/>
          <a:stretch>
            <a:fillRect/>
          </a:stretch>
        </p:blipFill>
        <p:spPr>
          <a:xfrm>
            <a:off x="1244142" y="1510262"/>
            <a:ext cx="3392491" cy="4123622"/>
          </a:xfrm>
          <a:prstGeom prst="rect">
            <a:avLst/>
          </a:prstGeom>
        </p:spPr>
      </p:pic>
      <p:pic>
        <p:nvPicPr>
          <p:cNvPr id="7" name="Picture 6"/>
          <p:cNvPicPr>
            <a:picLocks noChangeAspect="1"/>
          </p:cNvPicPr>
          <p:nvPr/>
        </p:nvPicPr>
        <p:blipFill>
          <a:blip r:embed="rId4"/>
          <a:stretch>
            <a:fillRect/>
          </a:stretch>
        </p:blipFill>
        <p:spPr>
          <a:xfrm>
            <a:off x="6711281" y="1853161"/>
            <a:ext cx="3080418" cy="3672436"/>
          </a:xfrm>
          <a:prstGeom prst="rect">
            <a:avLst/>
          </a:prstGeom>
        </p:spPr>
      </p:pic>
    </p:spTree>
    <p:extLst>
      <p:ext uri="{BB962C8B-B14F-4D97-AF65-F5344CB8AC3E}">
        <p14:creationId xmlns:p14="http://schemas.microsoft.com/office/powerpoint/2010/main" val="81073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Matching socks</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1656386"/>
              </p:ext>
            </p:extLst>
          </p:nvPr>
        </p:nvGraphicFramePr>
        <p:xfrm>
          <a:off x="838200" y="1255354"/>
          <a:ext cx="10515911" cy="4206240"/>
        </p:xfrm>
        <a:graphic>
          <a:graphicData uri="http://schemas.openxmlformats.org/drawingml/2006/table">
            <a:tbl>
              <a:tblPr firstRow="1" bandRow="1"/>
              <a:tblGrid>
                <a:gridCol w="1502273">
                  <a:extLst>
                    <a:ext uri="{9D8B030D-6E8A-4147-A177-3AD203B41FA5}">
                      <a16:colId xmlns:a16="http://schemas.microsoft.com/office/drawing/2014/main" val="3840981523"/>
                    </a:ext>
                  </a:extLst>
                </a:gridCol>
                <a:gridCol w="1502273">
                  <a:extLst>
                    <a:ext uri="{9D8B030D-6E8A-4147-A177-3AD203B41FA5}">
                      <a16:colId xmlns:a16="http://schemas.microsoft.com/office/drawing/2014/main" val="3385455247"/>
                    </a:ext>
                  </a:extLst>
                </a:gridCol>
                <a:gridCol w="1502273">
                  <a:extLst>
                    <a:ext uri="{9D8B030D-6E8A-4147-A177-3AD203B41FA5}">
                      <a16:colId xmlns:a16="http://schemas.microsoft.com/office/drawing/2014/main" val="900645107"/>
                    </a:ext>
                  </a:extLst>
                </a:gridCol>
                <a:gridCol w="1502273">
                  <a:extLst>
                    <a:ext uri="{9D8B030D-6E8A-4147-A177-3AD203B41FA5}">
                      <a16:colId xmlns:a16="http://schemas.microsoft.com/office/drawing/2014/main" val="188336552"/>
                    </a:ext>
                  </a:extLst>
                </a:gridCol>
                <a:gridCol w="1502273">
                  <a:extLst>
                    <a:ext uri="{9D8B030D-6E8A-4147-A177-3AD203B41FA5}">
                      <a16:colId xmlns:a16="http://schemas.microsoft.com/office/drawing/2014/main" val="1084832834"/>
                    </a:ext>
                  </a:extLst>
                </a:gridCol>
                <a:gridCol w="1502273">
                  <a:extLst>
                    <a:ext uri="{9D8B030D-6E8A-4147-A177-3AD203B41FA5}">
                      <a16:colId xmlns:a16="http://schemas.microsoft.com/office/drawing/2014/main" val="3229147474"/>
                    </a:ext>
                  </a:extLst>
                </a:gridCol>
                <a:gridCol w="1502273">
                  <a:extLst>
                    <a:ext uri="{9D8B030D-6E8A-4147-A177-3AD203B41FA5}">
                      <a16:colId xmlns:a16="http://schemas.microsoft.com/office/drawing/2014/main" val="4214552530"/>
                    </a:ext>
                  </a:extLst>
                </a:gridCol>
              </a:tblGrid>
              <a:tr h="355245">
                <a:tc>
                  <a:txBody>
                    <a:bodyPr/>
                    <a:lstStyle/>
                    <a:p>
                      <a:endParaRPr lang="en-GB" dirty="0"/>
                    </a:p>
                  </a:txBody>
                  <a:tcPr marL="124501" marR="124501"/>
                </a:tc>
                <a:tc>
                  <a:txBody>
                    <a:bodyPr/>
                    <a:lstStyle/>
                    <a:p>
                      <a:r>
                        <a:rPr lang="en-GB" dirty="0" smtClean="0"/>
                        <a:t>Stripe</a:t>
                      </a:r>
                      <a:endParaRPr lang="en-GB" dirty="0"/>
                    </a:p>
                  </a:txBody>
                  <a:tcPr marL="124501" marR="124501"/>
                </a:tc>
                <a:tc>
                  <a:txBody>
                    <a:bodyPr/>
                    <a:lstStyle/>
                    <a:p>
                      <a:r>
                        <a:rPr lang="en-GB" dirty="0" smtClean="0"/>
                        <a:t>Pink toe</a:t>
                      </a:r>
                      <a:endParaRPr lang="en-GB" dirty="0"/>
                    </a:p>
                  </a:txBody>
                  <a:tcPr marL="124501" marR="124501"/>
                </a:tc>
                <a:tc>
                  <a:txBody>
                    <a:bodyPr/>
                    <a:lstStyle/>
                    <a:p>
                      <a:r>
                        <a:rPr lang="en-GB" dirty="0" smtClean="0"/>
                        <a:t>Blue toe</a:t>
                      </a:r>
                      <a:endParaRPr lang="en-GB" dirty="0"/>
                    </a:p>
                  </a:txBody>
                  <a:tcPr marL="124501" marR="124501"/>
                </a:tc>
                <a:tc>
                  <a:txBody>
                    <a:bodyPr/>
                    <a:lstStyle/>
                    <a:p>
                      <a:r>
                        <a:rPr lang="en-GB" dirty="0" smtClean="0"/>
                        <a:t>Blue toe</a:t>
                      </a:r>
                      <a:endParaRPr lang="en-GB" dirty="0"/>
                    </a:p>
                  </a:txBody>
                  <a:tcPr marL="124501" marR="124501"/>
                </a:tc>
                <a:tc>
                  <a:txBody>
                    <a:bodyPr/>
                    <a:lstStyle/>
                    <a:p>
                      <a:r>
                        <a:rPr lang="en-GB" dirty="0" smtClean="0"/>
                        <a:t>Stripe</a:t>
                      </a:r>
                      <a:endParaRPr lang="en-GB" dirty="0"/>
                    </a:p>
                  </a:txBody>
                  <a:tcPr marL="124501" marR="124501"/>
                </a:tc>
                <a:tc>
                  <a:txBody>
                    <a:bodyPr/>
                    <a:lstStyle/>
                    <a:p>
                      <a:r>
                        <a:rPr lang="en-GB" dirty="0" smtClean="0"/>
                        <a:t>Pink toe</a:t>
                      </a:r>
                      <a:endParaRPr lang="en-GB" dirty="0"/>
                    </a:p>
                  </a:txBody>
                  <a:tcPr marL="124501" marR="124501"/>
                </a:tc>
                <a:extLst>
                  <a:ext uri="{0D108BD9-81ED-4DB2-BD59-A6C34878D82A}">
                    <a16:rowId xmlns:a16="http://schemas.microsoft.com/office/drawing/2014/main" val="3639352102"/>
                  </a:ext>
                </a:extLst>
              </a:tr>
              <a:tr h="621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Stripe</a:t>
                      </a:r>
                    </a:p>
                    <a:p>
                      <a:endParaRPr lang="en-GB" dirty="0"/>
                    </a:p>
                  </a:txBody>
                  <a:tcPr marL="124501" marR="124501"/>
                </a:tc>
                <a:tc>
                  <a:txBody>
                    <a:bodyPr/>
                    <a:lstStyle/>
                    <a:p>
                      <a:r>
                        <a:rPr lang="en-GB" dirty="0" smtClean="0"/>
                        <a:t>SS</a:t>
                      </a:r>
                      <a:endParaRPr lang="en-GB" dirty="0"/>
                    </a:p>
                  </a:txBody>
                  <a:tcPr marL="124501" marR="124501"/>
                </a:tc>
                <a:tc>
                  <a:txBody>
                    <a:bodyPr/>
                    <a:lstStyle/>
                    <a:p>
                      <a:r>
                        <a:rPr lang="en-GB" dirty="0" smtClean="0"/>
                        <a:t>SP</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SS</a:t>
                      </a:r>
                      <a:endParaRPr lang="en-GB" dirty="0"/>
                    </a:p>
                  </a:txBody>
                  <a:tcPr marL="124501" marR="124501"/>
                </a:tc>
                <a:tc>
                  <a:txBody>
                    <a:bodyPr/>
                    <a:lstStyle/>
                    <a:p>
                      <a:r>
                        <a:rPr lang="en-GB" dirty="0" smtClean="0"/>
                        <a:t>SP</a:t>
                      </a:r>
                      <a:endParaRPr lang="en-GB" dirty="0"/>
                    </a:p>
                  </a:txBody>
                  <a:tcPr marL="124501" marR="124501"/>
                </a:tc>
                <a:extLst>
                  <a:ext uri="{0D108BD9-81ED-4DB2-BD59-A6C34878D82A}">
                    <a16:rowId xmlns:a16="http://schemas.microsoft.com/office/drawing/2014/main" val="3594986395"/>
                  </a:ext>
                </a:extLst>
              </a:tr>
              <a:tr h="621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Pink toe</a:t>
                      </a:r>
                    </a:p>
                    <a:p>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tc>
                <a:extLst>
                  <a:ext uri="{0D108BD9-81ED-4DB2-BD59-A6C34878D82A}">
                    <a16:rowId xmlns:a16="http://schemas.microsoft.com/office/drawing/2014/main" val="43984369"/>
                  </a:ext>
                </a:extLst>
              </a:tr>
              <a:tr h="621679">
                <a:tc>
                  <a:txBody>
                    <a:bodyPr/>
                    <a:lstStyle/>
                    <a:p>
                      <a:r>
                        <a:rPr lang="en-GB" dirty="0" smtClean="0"/>
                        <a:t>Blue toe</a:t>
                      </a:r>
                    </a:p>
                    <a:p>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tc>
                  <a:txBody>
                    <a:bodyPr/>
                    <a:lstStyle/>
                    <a:p>
                      <a:r>
                        <a:rPr lang="en-GB" dirty="0" smtClean="0"/>
                        <a:t>BB</a:t>
                      </a:r>
                      <a:endParaRPr lang="en-GB" dirty="0"/>
                    </a:p>
                  </a:txBody>
                  <a:tcPr marL="124501" marR="124501"/>
                </a:tc>
                <a:tc>
                  <a:txBody>
                    <a:bodyPr/>
                    <a:lstStyle/>
                    <a:p>
                      <a:r>
                        <a:rPr lang="en-GB" dirty="0" smtClean="0"/>
                        <a:t>BB</a:t>
                      </a:r>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extLst>
                  <a:ext uri="{0D108BD9-81ED-4DB2-BD59-A6C34878D82A}">
                    <a16:rowId xmlns:a16="http://schemas.microsoft.com/office/drawing/2014/main" val="678459795"/>
                  </a:ext>
                </a:extLst>
              </a:tr>
              <a:tr h="621679">
                <a:tc>
                  <a:txBody>
                    <a:bodyPr/>
                    <a:lstStyle/>
                    <a:p>
                      <a:r>
                        <a:rPr lang="en-GB" dirty="0" smtClean="0"/>
                        <a:t>Blue toe</a:t>
                      </a:r>
                    </a:p>
                    <a:p>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tc>
                  <a:txBody>
                    <a:bodyPr/>
                    <a:lstStyle/>
                    <a:p>
                      <a:r>
                        <a:rPr lang="en-GB" dirty="0" smtClean="0"/>
                        <a:t>BB</a:t>
                      </a:r>
                      <a:endParaRPr lang="en-GB" dirty="0"/>
                    </a:p>
                  </a:txBody>
                  <a:tcPr marL="124501" marR="124501"/>
                </a:tc>
                <a:tc>
                  <a:txBody>
                    <a:bodyPr/>
                    <a:lstStyle/>
                    <a:p>
                      <a:r>
                        <a:rPr lang="en-GB" dirty="0" smtClean="0"/>
                        <a:t>BB</a:t>
                      </a:r>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extLst>
                  <a:ext uri="{0D108BD9-81ED-4DB2-BD59-A6C34878D82A}">
                    <a16:rowId xmlns:a16="http://schemas.microsoft.com/office/drawing/2014/main" val="1335746998"/>
                  </a:ext>
                </a:extLst>
              </a:tr>
              <a:tr h="621679">
                <a:tc>
                  <a:txBody>
                    <a:bodyPr/>
                    <a:lstStyle/>
                    <a:p>
                      <a:r>
                        <a:rPr lang="en-GB" dirty="0" smtClean="0"/>
                        <a:t>Stripe</a:t>
                      </a:r>
                    </a:p>
                    <a:p>
                      <a:endParaRPr lang="en-GB" dirty="0"/>
                    </a:p>
                  </a:txBody>
                  <a:tcPr marL="124501" marR="124501"/>
                </a:tc>
                <a:tc>
                  <a:txBody>
                    <a:bodyPr/>
                    <a:lstStyle/>
                    <a:p>
                      <a:r>
                        <a:rPr lang="en-GB" dirty="0" smtClean="0"/>
                        <a:t>SS</a:t>
                      </a:r>
                      <a:endParaRPr lang="en-GB" dirty="0"/>
                    </a:p>
                  </a:txBody>
                  <a:tcPr marL="124501" marR="124501"/>
                </a:tc>
                <a:tc>
                  <a:txBody>
                    <a:bodyPr/>
                    <a:lstStyle/>
                    <a:p>
                      <a:r>
                        <a:rPr lang="en-GB" dirty="0" smtClean="0"/>
                        <a:t>SP</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SS</a:t>
                      </a:r>
                      <a:endParaRPr lang="en-GB" dirty="0"/>
                    </a:p>
                  </a:txBody>
                  <a:tcPr marL="124501" marR="124501"/>
                </a:tc>
                <a:tc>
                  <a:txBody>
                    <a:bodyPr/>
                    <a:lstStyle/>
                    <a:p>
                      <a:r>
                        <a:rPr lang="en-GB" dirty="0" smtClean="0"/>
                        <a:t>SP</a:t>
                      </a:r>
                      <a:endParaRPr lang="en-GB" dirty="0"/>
                    </a:p>
                  </a:txBody>
                  <a:tcPr marL="124501" marR="124501"/>
                </a:tc>
                <a:extLst>
                  <a:ext uri="{0D108BD9-81ED-4DB2-BD59-A6C34878D82A}">
                    <a16:rowId xmlns:a16="http://schemas.microsoft.com/office/drawing/2014/main" val="177942982"/>
                  </a:ext>
                </a:extLst>
              </a:tr>
              <a:tr h="621679">
                <a:tc>
                  <a:txBody>
                    <a:bodyPr/>
                    <a:lstStyle/>
                    <a:p>
                      <a:r>
                        <a:rPr lang="en-GB" dirty="0" smtClean="0"/>
                        <a:t>Pink toe</a:t>
                      </a:r>
                    </a:p>
                    <a:p>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tc>
                <a:extLst>
                  <a:ext uri="{0D108BD9-81ED-4DB2-BD59-A6C34878D82A}">
                    <a16:rowId xmlns:a16="http://schemas.microsoft.com/office/drawing/2014/main" val="3392354694"/>
                  </a:ext>
                </a:extLst>
              </a:tr>
            </a:tbl>
          </a:graphicData>
        </a:graphic>
      </p:graphicFrame>
    </p:spTree>
    <p:extLst>
      <p:ext uri="{BB962C8B-B14F-4D97-AF65-F5344CB8AC3E}">
        <p14:creationId xmlns:p14="http://schemas.microsoft.com/office/powerpoint/2010/main" val="888819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Matching socks</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4142602"/>
              </p:ext>
            </p:extLst>
          </p:nvPr>
        </p:nvGraphicFramePr>
        <p:xfrm>
          <a:off x="838200" y="1314348"/>
          <a:ext cx="10515911" cy="4206240"/>
        </p:xfrm>
        <a:graphic>
          <a:graphicData uri="http://schemas.openxmlformats.org/drawingml/2006/table">
            <a:tbl>
              <a:tblPr firstRow="1" bandRow="1"/>
              <a:tblGrid>
                <a:gridCol w="1502273">
                  <a:extLst>
                    <a:ext uri="{9D8B030D-6E8A-4147-A177-3AD203B41FA5}">
                      <a16:colId xmlns:a16="http://schemas.microsoft.com/office/drawing/2014/main" val="3840981523"/>
                    </a:ext>
                  </a:extLst>
                </a:gridCol>
                <a:gridCol w="1502273">
                  <a:extLst>
                    <a:ext uri="{9D8B030D-6E8A-4147-A177-3AD203B41FA5}">
                      <a16:colId xmlns:a16="http://schemas.microsoft.com/office/drawing/2014/main" val="3385455247"/>
                    </a:ext>
                  </a:extLst>
                </a:gridCol>
                <a:gridCol w="1502273">
                  <a:extLst>
                    <a:ext uri="{9D8B030D-6E8A-4147-A177-3AD203B41FA5}">
                      <a16:colId xmlns:a16="http://schemas.microsoft.com/office/drawing/2014/main" val="900645107"/>
                    </a:ext>
                  </a:extLst>
                </a:gridCol>
                <a:gridCol w="1502273">
                  <a:extLst>
                    <a:ext uri="{9D8B030D-6E8A-4147-A177-3AD203B41FA5}">
                      <a16:colId xmlns:a16="http://schemas.microsoft.com/office/drawing/2014/main" val="188336552"/>
                    </a:ext>
                  </a:extLst>
                </a:gridCol>
                <a:gridCol w="1502273">
                  <a:extLst>
                    <a:ext uri="{9D8B030D-6E8A-4147-A177-3AD203B41FA5}">
                      <a16:colId xmlns:a16="http://schemas.microsoft.com/office/drawing/2014/main" val="1084832834"/>
                    </a:ext>
                  </a:extLst>
                </a:gridCol>
                <a:gridCol w="1502273">
                  <a:extLst>
                    <a:ext uri="{9D8B030D-6E8A-4147-A177-3AD203B41FA5}">
                      <a16:colId xmlns:a16="http://schemas.microsoft.com/office/drawing/2014/main" val="3229147474"/>
                    </a:ext>
                  </a:extLst>
                </a:gridCol>
                <a:gridCol w="1502273">
                  <a:extLst>
                    <a:ext uri="{9D8B030D-6E8A-4147-A177-3AD203B41FA5}">
                      <a16:colId xmlns:a16="http://schemas.microsoft.com/office/drawing/2014/main" val="4214552530"/>
                    </a:ext>
                  </a:extLst>
                </a:gridCol>
              </a:tblGrid>
              <a:tr h="355245">
                <a:tc>
                  <a:txBody>
                    <a:bodyPr/>
                    <a:lstStyle/>
                    <a:p>
                      <a:endParaRPr lang="en-GB" dirty="0"/>
                    </a:p>
                  </a:txBody>
                  <a:tcPr marL="124501" marR="124501"/>
                </a:tc>
                <a:tc>
                  <a:txBody>
                    <a:bodyPr/>
                    <a:lstStyle/>
                    <a:p>
                      <a:r>
                        <a:rPr lang="en-GB" dirty="0" smtClean="0"/>
                        <a:t>Stripe</a:t>
                      </a:r>
                      <a:endParaRPr lang="en-GB" dirty="0"/>
                    </a:p>
                  </a:txBody>
                  <a:tcPr marL="124501" marR="124501"/>
                </a:tc>
                <a:tc>
                  <a:txBody>
                    <a:bodyPr/>
                    <a:lstStyle/>
                    <a:p>
                      <a:r>
                        <a:rPr lang="en-GB" dirty="0" smtClean="0"/>
                        <a:t>Pink toe</a:t>
                      </a:r>
                      <a:endParaRPr lang="en-GB" dirty="0"/>
                    </a:p>
                  </a:txBody>
                  <a:tcPr marL="124501" marR="124501"/>
                </a:tc>
                <a:tc>
                  <a:txBody>
                    <a:bodyPr/>
                    <a:lstStyle/>
                    <a:p>
                      <a:r>
                        <a:rPr lang="en-GB" dirty="0" smtClean="0"/>
                        <a:t>Blue toe</a:t>
                      </a:r>
                      <a:endParaRPr lang="en-GB" dirty="0"/>
                    </a:p>
                  </a:txBody>
                  <a:tcPr marL="124501" marR="124501"/>
                </a:tc>
                <a:tc>
                  <a:txBody>
                    <a:bodyPr/>
                    <a:lstStyle/>
                    <a:p>
                      <a:r>
                        <a:rPr lang="en-GB" dirty="0" smtClean="0"/>
                        <a:t>Blue toe</a:t>
                      </a:r>
                      <a:endParaRPr lang="en-GB" dirty="0"/>
                    </a:p>
                  </a:txBody>
                  <a:tcPr marL="124501" marR="124501"/>
                </a:tc>
                <a:tc>
                  <a:txBody>
                    <a:bodyPr/>
                    <a:lstStyle/>
                    <a:p>
                      <a:r>
                        <a:rPr lang="en-GB" dirty="0" smtClean="0"/>
                        <a:t>Stripe</a:t>
                      </a:r>
                      <a:endParaRPr lang="en-GB" dirty="0"/>
                    </a:p>
                  </a:txBody>
                  <a:tcPr marL="124501" marR="124501"/>
                </a:tc>
                <a:tc>
                  <a:txBody>
                    <a:bodyPr/>
                    <a:lstStyle/>
                    <a:p>
                      <a:r>
                        <a:rPr lang="en-GB" dirty="0" smtClean="0"/>
                        <a:t>Pink toe</a:t>
                      </a:r>
                      <a:endParaRPr lang="en-GB" dirty="0"/>
                    </a:p>
                  </a:txBody>
                  <a:tcPr marL="124501" marR="124501"/>
                </a:tc>
                <a:extLst>
                  <a:ext uri="{0D108BD9-81ED-4DB2-BD59-A6C34878D82A}">
                    <a16:rowId xmlns:a16="http://schemas.microsoft.com/office/drawing/2014/main" val="3639352102"/>
                  </a:ext>
                </a:extLst>
              </a:tr>
              <a:tr h="621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Stripe</a:t>
                      </a:r>
                    </a:p>
                    <a:p>
                      <a:endParaRPr lang="en-GB" dirty="0"/>
                    </a:p>
                  </a:txBody>
                  <a:tcPr marL="124501" marR="124501"/>
                </a:tc>
                <a:tc>
                  <a:txBody>
                    <a:bodyPr/>
                    <a:lstStyle/>
                    <a:p>
                      <a:r>
                        <a:rPr lang="en-GB" dirty="0" smtClean="0"/>
                        <a:t>SS</a:t>
                      </a:r>
                      <a:endParaRPr lang="en-GB" dirty="0"/>
                    </a:p>
                  </a:txBody>
                  <a:tcPr marL="124501" marR="124501">
                    <a:solidFill>
                      <a:schemeClr val="accent1">
                        <a:lumMod val="40000"/>
                        <a:lumOff val="60000"/>
                      </a:schemeClr>
                    </a:solidFill>
                  </a:tcPr>
                </a:tc>
                <a:tc>
                  <a:txBody>
                    <a:bodyPr/>
                    <a:lstStyle/>
                    <a:p>
                      <a:r>
                        <a:rPr lang="en-GB" dirty="0" smtClean="0"/>
                        <a:t>SP</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SS</a:t>
                      </a:r>
                      <a:endParaRPr lang="en-GB" dirty="0"/>
                    </a:p>
                  </a:txBody>
                  <a:tcPr marL="124501" marR="124501"/>
                </a:tc>
                <a:tc>
                  <a:txBody>
                    <a:bodyPr/>
                    <a:lstStyle/>
                    <a:p>
                      <a:r>
                        <a:rPr lang="en-GB" dirty="0" smtClean="0"/>
                        <a:t>SP</a:t>
                      </a:r>
                      <a:endParaRPr lang="en-GB" dirty="0"/>
                    </a:p>
                  </a:txBody>
                  <a:tcPr marL="124501" marR="124501"/>
                </a:tc>
                <a:extLst>
                  <a:ext uri="{0D108BD9-81ED-4DB2-BD59-A6C34878D82A}">
                    <a16:rowId xmlns:a16="http://schemas.microsoft.com/office/drawing/2014/main" val="3594986395"/>
                  </a:ext>
                </a:extLst>
              </a:tr>
              <a:tr h="621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Pink toe</a:t>
                      </a:r>
                    </a:p>
                    <a:p>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solidFill>
                      <a:schemeClr val="accent1">
                        <a:lumMod val="40000"/>
                        <a:lumOff val="60000"/>
                      </a:schemeClr>
                    </a:solidFill>
                  </a:tcPr>
                </a:tc>
                <a:tc>
                  <a:txBody>
                    <a:bodyPr/>
                    <a:lstStyle/>
                    <a:p>
                      <a:r>
                        <a:rPr lang="en-GB" dirty="0" smtClean="0"/>
                        <a:t>PB</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tc>
                <a:extLst>
                  <a:ext uri="{0D108BD9-81ED-4DB2-BD59-A6C34878D82A}">
                    <a16:rowId xmlns:a16="http://schemas.microsoft.com/office/drawing/2014/main" val="43984369"/>
                  </a:ext>
                </a:extLst>
              </a:tr>
              <a:tr h="621679">
                <a:tc>
                  <a:txBody>
                    <a:bodyPr/>
                    <a:lstStyle/>
                    <a:p>
                      <a:r>
                        <a:rPr lang="en-GB" dirty="0" smtClean="0"/>
                        <a:t>Blue toe</a:t>
                      </a:r>
                    </a:p>
                    <a:p>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tc>
                  <a:txBody>
                    <a:bodyPr/>
                    <a:lstStyle/>
                    <a:p>
                      <a:r>
                        <a:rPr lang="en-GB" dirty="0" smtClean="0"/>
                        <a:t>BB</a:t>
                      </a:r>
                      <a:endParaRPr lang="en-GB" dirty="0"/>
                    </a:p>
                  </a:txBody>
                  <a:tcPr marL="124501" marR="124501">
                    <a:solidFill>
                      <a:schemeClr val="accent1">
                        <a:lumMod val="40000"/>
                        <a:lumOff val="60000"/>
                      </a:schemeClr>
                    </a:solidFill>
                  </a:tcPr>
                </a:tc>
                <a:tc>
                  <a:txBody>
                    <a:bodyPr/>
                    <a:lstStyle/>
                    <a:p>
                      <a:r>
                        <a:rPr lang="en-GB" dirty="0" smtClean="0"/>
                        <a:t>BB</a:t>
                      </a:r>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extLst>
                  <a:ext uri="{0D108BD9-81ED-4DB2-BD59-A6C34878D82A}">
                    <a16:rowId xmlns:a16="http://schemas.microsoft.com/office/drawing/2014/main" val="678459795"/>
                  </a:ext>
                </a:extLst>
              </a:tr>
              <a:tr h="621679">
                <a:tc>
                  <a:txBody>
                    <a:bodyPr/>
                    <a:lstStyle/>
                    <a:p>
                      <a:r>
                        <a:rPr lang="en-GB" dirty="0" smtClean="0"/>
                        <a:t>Blue toe</a:t>
                      </a:r>
                    </a:p>
                    <a:p>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tc>
                  <a:txBody>
                    <a:bodyPr/>
                    <a:lstStyle/>
                    <a:p>
                      <a:r>
                        <a:rPr lang="en-GB" dirty="0" smtClean="0"/>
                        <a:t>BB</a:t>
                      </a:r>
                      <a:endParaRPr lang="en-GB" dirty="0"/>
                    </a:p>
                  </a:txBody>
                  <a:tcPr marL="124501" marR="124501"/>
                </a:tc>
                <a:tc>
                  <a:txBody>
                    <a:bodyPr/>
                    <a:lstStyle/>
                    <a:p>
                      <a:r>
                        <a:rPr lang="en-GB" dirty="0" smtClean="0"/>
                        <a:t>BB</a:t>
                      </a:r>
                      <a:endParaRPr lang="en-GB" dirty="0"/>
                    </a:p>
                  </a:txBody>
                  <a:tcPr marL="124501" marR="124501">
                    <a:solidFill>
                      <a:schemeClr val="accent1">
                        <a:lumMod val="40000"/>
                        <a:lumOff val="60000"/>
                      </a:schemeClr>
                    </a:solidFill>
                  </a:tcPr>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extLst>
                  <a:ext uri="{0D108BD9-81ED-4DB2-BD59-A6C34878D82A}">
                    <a16:rowId xmlns:a16="http://schemas.microsoft.com/office/drawing/2014/main" val="1335746998"/>
                  </a:ext>
                </a:extLst>
              </a:tr>
              <a:tr h="621679">
                <a:tc>
                  <a:txBody>
                    <a:bodyPr/>
                    <a:lstStyle/>
                    <a:p>
                      <a:r>
                        <a:rPr lang="en-GB" dirty="0" smtClean="0"/>
                        <a:t>Stripe</a:t>
                      </a:r>
                    </a:p>
                    <a:p>
                      <a:endParaRPr lang="en-GB" dirty="0"/>
                    </a:p>
                  </a:txBody>
                  <a:tcPr marL="124501" marR="124501"/>
                </a:tc>
                <a:tc>
                  <a:txBody>
                    <a:bodyPr/>
                    <a:lstStyle/>
                    <a:p>
                      <a:r>
                        <a:rPr lang="en-GB" dirty="0" smtClean="0"/>
                        <a:t>SS</a:t>
                      </a:r>
                      <a:endParaRPr lang="en-GB" dirty="0"/>
                    </a:p>
                  </a:txBody>
                  <a:tcPr marL="124501" marR="124501"/>
                </a:tc>
                <a:tc>
                  <a:txBody>
                    <a:bodyPr/>
                    <a:lstStyle/>
                    <a:p>
                      <a:r>
                        <a:rPr lang="en-GB" dirty="0" smtClean="0"/>
                        <a:t>SP</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SS</a:t>
                      </a:r>
                      <a:endParaRPr lang="en-GB" dirty="0"/>
                    </a:p>
                  </a:txBody>
                  <a:tcPr marL="124501" marR="124501">
                    <a:solidFill>
                      <a:schemeClr val="accent1">
                        <a:lumMod val="40000"/>
                        <a:lumOff val="60000"/>
                      </a:schemeClr>
                    </a:solidFill>
                  </a:tcPr>
                </a:tc>
                <a:tc>
                  <a:txBody>
                    <a:bodyPr/>
                    <a:lstStyle/>
                    <a:p>
                      <a:r>
                        <a:rPr lang="en-GB" dirty="0" smtClean="0"/>
                        <a:t>SP</a:t>
                      </a:r>
                      <a:endParaRPr lang="en-GB" dirty="0"/>
                    </a:p>
                  </a:txBody>
                  <a:tcPr marL="124501" marR="124501"/>
                </a:tc>
                <a:extLst>
                  <a:ext uri="{0D108BD9-81ED-4DB2-BD59-A6C34878D82A}">
                    <a16:rowId xmlns:a16="http://schemas.microsoft.com/office/drawing/2014/main" val="177942982"/>
                  </a:ext>
                </a:extLst>
              </a:tr>
              <a:tr h="621679">
                <a:tc>
                  <a:txBody>
                    <a:bodyPr/>
                    <a:lstStyle/>
                    <a:p>
                      <a:r>
                        <a:rPr lang="en-GB" dirty="0" smtClean="0"/>
                        <a:t>Pink toe</a:t>
                      </a:r>
                    </a:p>
                    <a:p>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solidFill>
                      <a:schemeClr val="accent1">
                        <a:lumMod val="40000"/>
                        <a:lumOff val="60000"/>
                      </a:schemeClr>
                    </a:solidFill>
                  </a:tcPr>
                </a:tc>
                <a:extLst>
                  <a:ext uri="{0D108BD9-81ED-4DB2-BD59-A6C34878D82A}">
                    <a16:rowId xmlns:a16="http://schemas.microsoft.com/office/drawing/2014/main" val="3392354694"/>
                  </a:ext>
                </a:extLst>
              </a:tr>
            </a:tbl>
          </a:graphicData>
        </a:graphic>
      </p:graphicFrame>
      <p:sp>
        <p:nvSpPr>
          <p:cNvPr id="4" name="Oval Callout 3"/>
          <p:cNvSpPr/>
          <p:nvPr/>
        </p:nvSpPr>
        <p:spPr>
          <a:xfrm>
            <a:off x="7560130" y="152400"/>
            <a:ext cx="4199324" cy="2787837"/>
          </a:xfrm>
          <a:prstGeom prst="wedgeEllipseCallout">
            <a:avLst>
              <a:gd name="adj1" fmla="val 60471"/>
              <a:gd name="adj2" fmla="val -5138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Anna comments, “There are 6 </a:t>
            </a:r>
            <a:r>
              <a:rPr lang="en-GB" sz="2800" dirty="0"/>
              <a:t>ways of getting a </a:t>
            </a:r>
            <a:r>
              <a:rPr lang="en-GB" sz="2800" dirty="0" smtClean="0"/>
              <a:t>matching pair </a:t>
            </a:r>
            <a:r>
              <a:rPr lang="en-GB" sz="2800" dirty="0"/>
              <a:t>of </a:t>
            </a:r>
            <a:r>
              <a:rPr lang="en-GB" sz="2800" dirty="0" smtClean="0"/>
              <a:t>socks”.</a:t>
            </a:r>
            <a:endParaRPr lang="en-GB" sz="2800" dirty="0"/>
          </a:p>
          <a:p>
            <a:pPr algn="ctr"/>
            <a:endParaRPr lang="en-GB" dirty="0"/>
          </a:p>
        </p:txBody>
      </p:sp>
      <p:pic>
        <p:nvPicPr>
          <p:cNvPr id="3" name="Picture 2"/>
          <p:cNvPicPr>
            <a:picLocks noChangeAspect="1"/>
          </p:cNvPicPr>
          <p:nvPr/>
        </p:nvPicPr>
        <p:blipFill>
          <a:blip r:embed="rId3"/>
          <a:stretch>
            <a:fillRect/>
          </a:stretch>
        </p:blipFill>
        <p:spPr>
          <a:xfrm>
            <a:off x="10381074" y="3047032"/>
            <a:ext cx="1690269" cy="1684851"/>
          </a:xfrm>
          <a:prstGeom prst="rect">
            <a:avLst/>
          </a:prstGeom>
        </p:spPr>
      </p:pic>
    </p:spTree>
    <p:extLst>
      <p:ext uri="{BB962C8B-B14F-4D97-AF65-F5344CB8AC3E}">
        <p14:creationId xmlns:p14="http://schemas.microsoft.com/office/powerpoint/2010/main" val="1310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p:cNvPicPr>
          <p:nvPr/>
        </p:nvPicPr>
        <p:blipFill>
          <a:blip r:embed="rId3"/>
          <a:srcRect/>
          <a:stretch>
            <a:fillRect/>
          </a:stretch>
        </p:blipFill>
        <p:spPr bwMode="auto">
          <a:xfrm>
            <a:off x="0" y="1"/>
            <a:ext cx="12192000" cy="5574890"/>
          </a:xfrm>
          <a:prstGeom prst="rect">
            <a:avLst/>
          </a:prstGeom>
          <a:noFill/>
          <a:ln w="9525">
            <a:noFill/>
            <a:miter lim="800000"/>
            <a:headEnd/>
            <a:tailEnd/>
          </a:ln>
        </p:spPr>
      </p:pic>
    </p:spTree>
    <p:extLst>
      <p:ext uri="{BB962C8B-B14F-4D97-AF65-F5344CB8AC3E}">
        <p14:creationId xmlns:p14="http://schemas.microsoft.com/office/powerpoint/2010/main" val="4044579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Matching socks</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0652908"/>
              </p:ext>
            </p:extLst>
          </p:nvPr>
        </p:nvGraphicFramePr>
        <p:xfrm>
          <a:off x="838200" y="1151709"/>
          <a:ext cx="10515911" cy="4206240"/>
        </p:xfrm>
        <a:graphic>
          <a:graphicData uri="http://schemas.openxmlformats.org/drawingml/2006/table">
            <a:tbl>
              <a:tblPr firstRow="1" bandRow="1"/>
              <a:tblGrid>
                <a:gridCol w="1502273">
                  <a:extLst>
                    <a:ext uri="{9D8B030D-6E8A-4147-A177-3AD203B41FA5}">
                      <a16:colId xmlns:a16="http://schemas.microsoft.com/office/drawing/2014/main" val="3840981523"/>
                    </a:ext>
                  </a:extLst>
                </a:gridCol>
                <a:gridCol w="1502273">
                  <a:extLst>
                    <a:ext uri="{9D8B030D-6E8A-4147-A177-3AD203B41FA5}">
                      <a16:colId xmlns:a16="http://schemas.microsoft.com/office/drawing/2014/main" val="3385455247"/>
                    </a:ext>
                  </a:extLst>
                </a:gridCol>
                <a:gridCol w="1502273">
                  <a:extLst>
                    <a:ext uri="{9D8B030D-6E8A-4147-A177-3AD203B41FA5}">
                      <a16:colId xmlns:a16="http://schemas.microsoft.com/office/drawing/2014/main" val="900645107"/>
                    </a:ext>
                  </a:extLst>
                </a:gridCol>
                <a:gridCol w="1502273">
                  <a:extLst>
                    <a:ext uri="{9D8B030D-6E8A-4147-A177-3AD203B41FA5}">
                      <a16:colId xmlns:a16="http://schemas.microsoft.com/office/drawing/2014/main" val="188336552"/>
                    </a:ext>
                  </a:extLst>
                </a:gridCol>
                <a:gridCol w="1502273">
                  <a:extLst>
                    <a:ext uri="{9D8B030D-6E8A-4147-A177-3AD203B41FA5}">
                      <a16:colId xmlns:a16="http://schemas.microsoft.com/office/drawing/2014/main" val="1084832834"/>
                    </a:ext>
                  </a:extLst>
                </a:gridCol>
                <a:gridCol w="1502273">
                  <a:extLst>
                    <a:ext uri="{9D8B030D-6E8A-4147-A177-3AD203B41FA5}">
                      <a16:colId xmlns:a16="http://schemas.microsoft.com/office/drawing/2014/main" val="3229147474"/>
                    </a:ext>
                  </a:extLst>
                </a:gridCol>
                <a:gridCol w="1502273">
                  <a:extLst>
                    <a:ext uri="{9D8B030D-6E8A-4147-A177-3AD203B41FA5}">
                      <a16:colId xmlns:a16="http://schemas.microsoft.com/office/drawing/2014/main" val="4214552530"/>
                    </a:ext>
                  </a:extLst>
                </a:gridCol>
              </a:tblGrid>
              <a:tr h="355245">
                <a:tc>
                  <a:txBody>
                    <a:bodyPr/>
                    <a:lstStyle/>
                    <a:p>
                      <a:endParaRPr lang="en-GB" dirty="0"/>
                    </a:p>
                  </a:txBody>
                  <a:tcPr marL="124501" marR="124501"/>
                </a:tc>
                <a:tc>
                  <a:txBody>
                    <a:bodyPr/>
                    <a:lstStyle/>
                    <a:p>
                      <a:r>
                        <a:rPr lang="en-GB" dirty="0" smtClean="0"/>
                        <a:t>Stripe</a:t>
                      </a:r>
                      <a:endParaRPr lang="en-GB" dirty="0"/>
                    </a:p>
                  </a:txBody>
                  <a:tcPr marL="124501" marR="124501"/>
                </a:tc>
                <a:tc>
                  <a:txBody>
                    <a:bodyPr/>
                    <a:lstStyle/>
                    <a:p>
                      <a:r>
                        <a:rPr lang="en-GB" dirty="0" smtClean="0"/>
                        <a:t>Pink toe</a:t>
                      </a:r>
                      <a:endParaRPr lang="en-GB" dirty="0"/>
                    </a:p>
                  </a:txBody>
                  <a:tcPr marL="124501" marR="124501"/>
                </a:tc>
                <a:tc>
                  <a:txBody>
                    <a:bodyPr/>
                    <a:lstStyle/>
                    <a:p>
                      <a:r>
                        <a:rPr lang="en-GB" dirty="0" smtClean="0"/>
                        <a:t>Blue toe</a:t>
                      </a:r>
                      <a:endParaRPr lang="en-GB" dirty="0"/>
                    </a:p>
                  </a:txBody>
                  <a:tcPr marL="124501" marR="124501"/>
                </a:tc>
                <a:tc>
                  <a:txBody>
                    <a:bodyPr/>
                    <a:lstStyle/>
                    <a:p>
                      <a:r>
                        <a:rPr lang="en-GB" dirty="0" smtClean="0"/>
                        <a:t>Blue toe</a:t>
                      </a:r>
                      <a:endParaRPr lang="en-GB" dirty="0"/>
                    </a:p>
                  </a:txBody>
                  <a:tcPr marL="124501" marR="124501"/>
                </a:tc>
                <a:tc>
                  <a:txBody>
                    <a:bodyPr/>
                    <a:lstStyle/>
                    <a:p>
                      <a:r>
                        <a:rPr lang="en-GB" dirty="0" smtClean="0"/>
                        <a:t>Stripe</a:t>
                      </a:r>
                      <a:endParaRPr lang="en-GB" dirty="0"/>
                    </a:p>
                  </a:txBody>
                  <a:tcPr marL="124501" marR="124501"/>
                </a:tc>
                <a:tc>
                  <a:txBody>
                    <a:bodyPr/>
                    <a:lstStyle/>
                    <a:p>
                      <a:r>
                        <a:rPr lang="en-GB" dirty="0" smtClean="0"/>
                        <a:t>Pink toe</a:t>
                      </a:r>
                      <a:endParaRPr lang="en-GB" dirty="0"/>
                    </a:p>
                  </a:txBody>
                  <a:tcPr marL="124501" marR="124501"/>
                </a:tc>
                <a:extLst>
                  <a:ext uri="{0D108BD9-81ED-4DB2-BD59-A6C34878D82A}">
                    <a16:rowId xmlns:a16="http://schemas.microsoft.com/office/drawing/2014/main" val="3639352102"/>
                  </a:ext>
                </a:extLst>
              </a:tr>
              <a:tr h="621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Stripe</a:t>
                      </a:r>
                    </a:p>
                    <a:p>
                      <a:endParaRPr lang="en-GB" dirty="0"/>
                    </a:p>
                  </a:txBody>
                  <a:tcPr marL="124501" marR="124501"/>
                </a:tc>
                <a:tc>
                  <a:txBody>
                    <a:bodyPr/>
                    <a:lstStyle/>
                    <a:p>
                      <a:r>
                        <a:rPr lang="en-GB" dirty="0" smtClean="0"/>
                        <a:t>SS</a:t>
                      </a:r>
                      <a:endParaRPr lang="en-GB" dirty="0"/>
                    </a:p>
                  </a:txBody>
                  <a:tcPr marL="124501" marR="124501">
                    <a:solidFill>
                      <a:schemeClr val="accent1">
                        <a:lumMod val="40000"/>
                        <a:lumOff val="60000"/>
                      </a:schemeClr>
                    </a:solidFill>
                  </a:tcPr>
                </a:tc>
                <a:tc>
                  <a:txBody>
                    <a:bodyPr/>
                    <a:lstStyle/>
                    <a:p>
                      <a:r>
                        <a:rPr lang="en-GB" dirty="0" smtClean="0"/>
                        <a:t>SP</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SS</a:t>
                      </a:r>
                      <a:endParaRPr lang="en-GB" dirty="0"/>
                    </a:p>
                  </a:txBody>
                  <a:tcPr marL="124501" marR="124501">
                    <a:solidFill>
                      <a:schemeClr val="accent6">
                        <a:lumMod val="40000"/>
                        <a:lumOff val="60000"/>
                      </a:schemeClr>
                    </a:solidFill>
                  </a:tcPr>
                </a:tc>
                <a:tc>
                  <a:txBody>
                    <a:bodyPr/>
                    <a:lstStyle/>
                    <a:p>
                      <a:r>
                        <a:rPr lang="en-GB" dirty="0" smtClean="0"/>
                        <a:t>SP</a:t>
                      </a:r>
                      <a:endParaRPr lang="en-GB" dirty="0"/>
                    </a:p>
                  </a:txBody>
                  <a:tcPr marL="124501" marR="124501"/>
                </a:tc>
                <a:extLst>
                  <a:ext uri="{0D108BD9-81ED-4DB2-BD59-A6C34878D82A}">
                    <a16:rowId xmlns:a16="http://schemas.microsoft.com/office/drawing/2014/main" val="3594986395"/>
                  </a:ext>
                </a:extLst>
              </a:tr>
              <a:tr h="621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Pink toe</a:t>
                      </a:r>
                    </a:p>
                    <a:p>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solidFill>
                      <a:schemeClr val="accent1">
                        <a:lumMod val="40000"/>
                        <a:lumOff val="60000"/>
                      </a:schemeClr>
                    </a:solidFill>
                  </a:tcPr>
                </a:tc>
                <a:tc>
                  <a:txBody>
                    <a:bodyPr/>
                    <a:lstStyle/>
                    <a:p>
                      <a:r>
                        <a:rPr lang="en-GB" dirty="0" smtClean="0"/>
                        <a:t>PB</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solidFill>
                      <a:schemeClr val="accent6">
                        <a:lumMod val="40000"/>
                        <a:lumOff val="60000"/>
                      </a:schemeClr>
                    </a:solidFill>
                  </a:tcPr>
                </a:tc>
                <a:extLst>
                  <a:ext uri="{0D108BD9-81ED-4DB2-BD59-A6C34878D82A}">
                    <a16:rowId xmlns:a16="http://schemas.microsoft.com/office/drawing/2014/main" val="43984369"/>
                  </a:ext>
                </a:extLst>
              </a:tr>
              <a:tr h="621679">
                <a:tc>
                  <a:txBody>
                    <a:bodyPr/>
                    <a:lstStyle/>
                    <a:p>
                      <a:r>
                        <a:rPr lang="en-GB" dirty="0" smtClean="0"/>
                        <a:t>Blue toe</a:t>
                      </a:r>
                    </a:p>
                    <a:p>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tc>
                  <a:txBody>
                    <a:bodyPr/>
                    <a:lstStyle/>
                    <a:p>
                      <a:r>
                        <a:rPr lang="en-GB" dirty="0" smtClean="0"/>
                        <a:t>BB</a:t>
                      </a:r>
                      <a:endParaRPr lang="en-GB" dirty="0"/>
                    </a:p>
                  </a:txBody>
                  <a:tcPr marL="124501" marR="124501">
                    <a:solidFill>
                      <a:schemeClr val="accent1">
                        <a:lumMod val="40000"/>
                        <a:lumOff val="60000"/>
                      </a:schemeClr>
                    </a:solidFill>
                  </a:tcPr>
                </a:tc>
                <a:tc>
                  <a:txBody>
                    <a:bodyPr/>
                    <a:lstStyle/>
                    <a:p>
                      <a:r>
                        <a:rPr lang="en-GB" dirty="0" smtClean="0"/>
                        <a:t>BB</a:t>
                      </a:r>
                      <a:endParaRPr lang="en-GB" dirty="0"/>
                    </a:p>
                  </a:txBody>
                  <a:tcPr marL="124501" marR="124501">
                    <a:solidFill>
                      <a:schemeClr val="accent6">
                        <a:lumMod val="40000"/>
                        <a:lumOff val="60000"/>
                      </a:schemeClr>
                    </a:solidFill>
                  </a:tcPr>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extLst>
                  <a:ext uri="{0D108BD9-81ED-4DB2-BD59-A6C34878D82A}">
                    <a16:rowId xmlns:a16="http://schemas.microsoft.com/office/drawing/2014/main" val="678459795"/>
                  </a:ext>
                </a:extLst>
              </a:tr>
              <a:tr h="621679">
                <a:tc>
                  <a:txBody>
                    <a:bodyPr/>
                    <a:lstStyle/>
                    <a:p>
                      <a:r>
                        <a:rPr lang="en-GB" dirty="0" smtClean="0"/>
                        <a:t>Blue toe</a:t>
                      </a:r>
                    </a:p>
                    <a:p>
                      <a:endParaRPr lang="en-GB" dirty="0"/>
                    </a:p>
                  </a:txBody>
                  <a:tcPr marL="124501" marR="124501"/>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tc>
                  <a:txBody>
                    <a:bodyPr/>
                    <a:lstStyle/>
                    <a:p>
                      <a:r>
                        <a:rPr lang="en-GB" dirty="0" smtClean="0"/>
                        <a:t>BB</a:t>
                      </a:r>
                      <a:endParaRPr lang="en-GB" dirty="0"/>
                    </a:p>
                  </a:txBody>
                  <a:tcPr marL="124501" marR="124501">
                    <a:solidFill>
                      <a:schemeClr val="accent6">
                        <a:lumMod val="40000"/>
                        <a:lumOff val="60000"/>
                      </a:schemeClr>
                    </a:solidFill>
                  </a:tcPr>
                </a:tc>
                <a:tc>
                  <a:txBody>
                    <a:bodyPr/>
                    <a:lstStyle/>
                    <a:p>
                      <a:r>
                        <a:rPr lang="en-GB" dirty="0" smtClean="0"/>
                        <a:t>BB</a:t>
                      </a:r>
                      <a:endParaRPr lang="en-GB" dirty="0"/>
                    </a:p>
                  </a:txBody>
                  <a:tcPr marL="124501" marR="124501">
                    <a:solidFill>
                      <a:schemeClr val="accent1">
                        <a:lumMod val="40000"/>
                        <a:lumOff val="60000"/>
                      </a:schemeClr>
                    </a:solidFill>
                  </a:tcPr>
                </a:tc>
                <a:tc>
                  <a:txBody>
                    <a:bodyPr/>
                    <a:lstStyle/>
                    <a:p>
                      <a:r>
                        <a:rPr lang="en-GB" dirty="0" smtClean="0"/>
                        <a:t>BS</a:t>
                      </a:r>
                      <a:endParaRPr lang="en-GB" dirty="0"/>
                    </a:p>
                  </a:txBody>
                  <a:tcPr marL="124501" marR="124501"/>
                </a:tc>
                <a:tc>
                  <a:txBody>
                    <a:bodyPr/>
                    <a:lstStyle/>
                    <a:p>
                      <a:r>
                        <a:rPr lang="en-GB" dirty="0" smtClean="0"/>
                        <a:t>BP</a:t>
                      </a:r>
                      <a:endParaRPr lang="en-GB" dirty="0"/>
                    </a:p>
                  </a:txBody>
                  <a:tcPr marL="124501" marR="124501"/>
                </a:tc>
                <a:extLst>
                  <a:ext uri="{0D108BD9-81ED-4DB2-BD59-A6C34878D82A}">
                    <a16:rowId xmlns:a16="http://schemas.microsoft.com/office/drawing/2014/main" val="1335746998"/>
                  </a:ext>
                </a:extLst>
              </a:tr>
              <a:tr h="621679">
                <a:tc>
                  <a:txBody>
                    <a:bodyPr/>
                    <a:lstStyle/>
                    <a:p>
                      <a:r>
                        <a:rPr lang="en-GB" dirty="0" smtClean="0"/>
                        <a:t>Stripe</a:t>
                      </a:r>
                    </a:p>
                    <a:p>
                      <a:endParaRPr lang="en-GB" dirty="0"/>
                    </a:p>
                  </a:txBody>
                  <a:tcPr marL="124501" marR="124501"/>
                </a:tc>
                <a:tc>
                  <a:txBody>
                    <a:bodyPr/>
                    <a:lstStyle/>
                    <a:p>
                      <a:r>
                        <a:rPr lang="en-GB" dirty="0" smtClean="0"/>
                        <a:t>SS</a:t>
                      </a:r>
                      <a:endParaRPr lang="en-GB" dirty="0"/>
                    </a:p>
                  </a:txBody>
                  <a:tcPr marL="124501" marR="124501">
                    <a:solidFill>
                      <a:schemeClr val="accent6">
                        <a:lumMod val="40000"/>
                        <a:lumOff val="60000"/>
                      </a:schemeClr>
                    </a:solidFill>
                  </a:tcPr>
                </a:tc>
                <a:tc>
                  <a:txBody>
                    <a:bodyPr/>
                    <a:lstStyle/>
                    <a:p>
                      <a:r>
                        <a:rPr lang="en-GB" dirty="0" smtClean="0"/>
                        <a:t>SP</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SB</a:t>
                      </a:r>
                      <a:endParaRPr lang="en-GB" dirty="0"/>
                    </a:p>
                  </a:txBody>
                  <a:tcPr marL="124501" marR="124501"/>
                </a:tc>
                <a:tc>
                  <a:txBody>
                    <a:bodyPr/>
                    <a:lstStyle/>
                    <a:p>
                      <a:r>
                        <a:rPr lang="en-GB" dirty="0" smtClean="0"/>
                        <a:t>SS</a:t>
                      </a:r>
                      <a:endParaRPr lang="en-GB" dirty="0"/>
                    </a:p>
                  </a:txBody>
                  <a:tcPr marL="124501" marR="124501">
                    <a:solidFill>
                      <a:schemeClr val="accent1">
                        <a:lumMod val="40000"/>
                        <a:lumOff val="60000"/>
                      </a:schemeClr>
                    </a:solidFill>
                  </a:tcPr>
                </a:tc>
                <a:tc>
                  <a:txBody>
                    <a:bodyPr/>
                    <a:lstStyle/>
                    <a:p>
                      <a:r>
                        <a:rPr lang="en-GB" dirty="0" smtClean="0"/>
                        <a:t>SP</a:t>
                      </a:r>
                      <a:endParaRPr lang="en-GB" dirty="0"/>
                    </a:p>
                  </a:txBody>
                  <a:tcPr marL="124501" marR="124501"/>
                </a:tc>
                <a:extLst>
                  <a:ext uri="{0D108BD9-81ED-4DB2-BD59-A6C34878D82A}">
                    <a16:rowId xmlns:a16="http://schemas.microsoft.com/office/drawing/2014/main" val="177942982"/>
                  </a:ext>
                </a:extLst>
              </a:tr>
              <a:tr h="621679">
                <a:tc>
                  <a:txBody>
                    <a:bodyPr/>
                    <a:lstStyle/>
                    <a:p>
                      <a:r>
                        <a:rPr lang="en-GB" dirty="0" smtClean="0"/>
                        <a:t>Pink toe</a:t>
                      </a:r>
                    </a:p>
                    <a:p>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solidFill>
                      <a:schemeClr val="accent6">
                        <a:lumMod val="40000"/>
                        <a:lumOff val="60000"/>
                      </a:schemeClr>
                    </a:solidFill>
                  </a:tcPr>
                </a:tc>
                <a:tc>
                  <a:txBody>
                    <a:bodyPr/>
                    <a:lstStyle/>
                    <a:p>
                      <a:r>
                        <a:rPr lang="en-GB" dirty="0" smtClean="0"/>
                        <a:t>PB</a:t>
                      </a:r>
                      <a:endParaRPr lang="en-GB" dirty="0"/>
                    </a:p>
                  </a:txBody>
                  <a:tcPr marL="124501" marR="124501"/>
                </a:tc>
                <a:tc>
                  <a:txBody>
                    <a:bodyPr/>
                    <a:lstStyle/>
                    <a:p>
                      <a:r>
                        <a:rPr lang="en-GB" dirty="0" smtClean="0"/>
                        <a:t>PB</a:t>
                      </a:r>
                      <a:endParaRPr lang="en-GB" dirty="0"/>
                    </a:p>
                  </a:txBody>
                  <a:tcPr marL="124501" marR="124501"/>
                </a:tc>
                <a:tc>
                  <a:txBody>
                    <a:bodyPr/>
                    <a:lstStyle/>
                    <a:p>
                      <a:r>
                        <a:rPr lang="en-GB" dirty="0" smtClean="0"/>
                        <a:t>PS</a:t>
                      </a:r>
                      <a:endParaRPr lang="en-GB" dirty="0"/>
                    </a:p>
                  </a:txBody>
                  <a:tcPr marL="124501" marR="124501"/>
                </a:tc>
                <a:tc>
                  <a:txBody>
                    <a:bodyPr/>
                    <a:lstStyle/>
                    <a:p>
                      <a:r>
                        <a:rPr lang="en-GB" dirty="0" smtClean="0"/>
                        <a:t>PP</a:t>
                      </a:r>
                      <a:endParaRPr lang="en-GB" dirty="0"/>
                    </a:p>
                  </a:txBody>
                  <a:tcPr marL="124501" marR="124501">
                    <a:solidFill>
                      <a:schemeClr val="accent1">
                        <a:lumMod val="40000"/>
                        <a:lumOff val="60000"/>
                      </a:schemeClr>
                    </a:solidFill>
                  </a:tcPr>
                </a:tc>
                <a:extLst>
                  <a:ext uri="{0D108BD9-81ED-4DB2-BD59-A6C34878D82A}">
                    <a16:rowId xmlns:a16="http://schemas.microsoft.com/office/drawing/2014/main" val="3392354694"/>
                  </a:ext>
                </a:extLst>
              </a:tr>
            </a:tbl>
          </a:graphicData>
        </a:graphic>
      </p:graphicFrame>
      <p:sp>
        <p:nvSpPr>
          <p:cNvPr id="3" name="AutoShape 2" descr="Image result for question ma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10262627" y="2878707"/>
            <a:ext cx="1712958" cy="1712958"/>
          </a:xfrm>
          <a:prstGeom prst="rect">
            <a:avLst/>
          </a:prstGeom>
        </p:spPr>
      </p:pic>
      <mc:AlternateContent xmlns:mc="http://schemas.openxmlformats.org/markup-compatibility/2006" xmlns:a14="http://schemas.microsoft.com/office/drawing/2010/main">
        <mc:Choice Requires="a14">
          <p:sp>
            <p:nvSpPr>
              <p:cNvPr id="8" name="Oval Callout 7"/>
              <p:cNvSpPr/>
              <p:nvPr/>
            </p:nvSpPr>
            <p:spPr>
              <a:xfrm>
                <a:off x="7244443" y="160338"/>
                <a:ext cx="4799968" cy="3094491"/>
              </a:xfrm>
              <a:prstGeom prst="wedgeEllipseCallout">
                <a:avLst>
                  <a:gd name="adj1" fmla="val 51243"/>
                  <a:gd name="adj2" fmla="val -47556"/>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t>Ben suggests, </a:t>
                </a:r>
              </a:p>
              <a:p>
                <a:r>
                  <a:rPr lang="en-GB" sz="2800" dirty="0" smtClean="0"/>
                  <a:t>“There are </a:t>
                </a:r>
                <a:r>
                  <a:rPr lang="en-GB" sz="2800" dirty="0"/>
                  <a:t>12 ways of getting a pair of socks </a:t>
                </a:r>
                <a:r>
                  <a:rPr lang="en-GB" sz="2800" dirty="0" smtClean="0"/>
                  <a:t>so </a:t>
                </a:r>
                <a14:m>
                  <m:oMath xmlns:m="http://schemas.openxmlformats.org/officeDocument/2006/math">
                    <m:f>
                      <m:fPr>
                        <m:ctrlPr>
                          <a:rPr lang="en-GB" sz="2800" i="1">
                            <a:latin typeface="Cambria Math" panose="02040503050406030204" pitchFamily="18" charset="0"/>
                          </a:rPr>
                        </m:ctrlPr>
                      </m:fPr>
                      <m:num>
                        <m:r>
                          <a:rPr lang="en-GB" sz="2800" i="1">
                            <a:latin typeface="Cambria Math" panose="02040503050406030204" pitchFamily="18" charset="0"/>
                          </a:rPr>
                          <m:t>1</m:t>
                        </m:r>
                      </m:num>
                      <m:den>
                        <m:r>
                          <a:rPr lang="en-GB" sz="2800" i="1">
                            <a:latin typeface="Cambria Math" panose="02040503050406030204" pitchFamily="18" charset="0"/>
                          </a:rPr>
                          <m:t>3</m:t>
                        </m:r>
                      </m:den>
                    </m:f>
                  </m:oMath>
                </a14:m>
                <a:r>
                  <a:rPr lang="en-GB" sz="2800" dirty="0">
                    <a:latin typeface="Calibri" panose="020F0502020204030204" pitchFamily="34" charset="0"/>
                    <a:cs typeface="Calibri" panose="020F0502020204030204" pitchFamily="34" charset="0"/>
                  </a:rPr>
                  <a:t> chance of picking a </a:t>
                </a:r>
                <a:r>
                  <a:rPr lang="en-GB" sz="2800" dirty="0" smtClean="0">
                    <a:latin typeface="Calibri" panose="020F0502020204030204" pitchFamily="34" charset="0"/>
                    <a:cs typeface="Calibri" panose="020F0502020204030204" pitchFamily="34" charset="0"/>
                  </a:rPr>
                  <a:t>matching pair”.</a:t>
                </a:r>
                <a:endParaRPr lang="en-GB" dirty="0"/>
              </a:p>
            </p:txBody>
          </p:sp>
        </mc:Choice>
        <mc:Fallback xmlns="">
          <p:sp>
            <p:nvSpPr>
              <p:cNvPr id="8" name="Oval Callout 7"/>
              <p:cNvSpPr>
                <a:spLocks noRot="1" noChangeAspect="1" noMove="1" noResize="1" noEditPoints="1" noAdjustHandles="1" noChangeArrowheads="1" noChangeShapeType="1" noTextEdit="1"/>
              </p:cNvSpPr>
              <p:nvPr/>
            </p:nvSpPr>
            <p:spPr>
              <a:xfrm>
                <a:off x="7244443" y="160338"/>
                <a:ext cx="4799968" cy="3094491"/>
              </a:xfrm>
              <a:prstGeom prst="wedgeEllipseCallout">
                <a:avLst>
                  <a:gd name="adj1" fmla="val 51243"/>
                  <a:gd name="adj2" fmla="val -47556"/>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40986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392" y="1521266"/>
            <a:ext cx="7298124" cy="3493186"/>
          </a:xfrm>
        </p:spPr>
        <p:txBody>
          <a:bodyPr/>
          <a:lstStyle/>
          <a:p>
            <a:r>
              <a:rPr lang="en-GB" sz="2800" dirty="0">
                <a:solidFill>
                  <a:srgbClr val="5A3C94"/>
                </a:solidFill>
                <a:ea typeface="+mn-ea"/>
                <a:cs typeface="+mn-cs"/>
              </a:rPr>
              <a:t>In patchwork terminology this quilt is made up of half square triangles. </a:t>
            </a:r>
            <a:br>
              <a:rPr lang="en-GB" sz="2800" dirty="0">
                <a:solidFill>
                  <a:srgbClr val="5A3C94"/>
                </a:solidFill>
                <a:ea typeface="+mn-ea"/>
                <a:cs typeface="+mn-cs"/>
              </a:rPr>
            </a:br>
            <a:r>
              <a:rPr lang="en-GB" sz="2800" dirty="0">
                <a:solidFill>
                  <a:srgbClr val="5A3C94"/>
                </a:solidFill>
                <a:ea typeface="+mn-ea"/>
                <a:cs typeface="+mn-cs"/>
              </a:rPr>
              <a:t/>
            </a:r>
            <a:br>
              <a:rPr lang="en-GB" sz="2800" dirty="0">
                <a:solidFill>
                  <a:srgbClr val="5A3C94"/>
                </a:solidFill>
                <a:ea typeface="+mn-ea"/>
                <a:cs typeface="+mn-cs"/>
              </a:rPr>
            </a:br>
            <a:r>
              <a:rPr lang="en-GB" sz="2800" dirty="0">
                <a:solidFill>
                  <a:srgbClr val="5A3C94"/>
                </a:solidFill>
                <a:ea typeface="+mn-ea"/>
                <a:cs typeface="+mn-cs"/>
              </a:rPr>
              <a:t>How many squares can you see?  </a:t>
            </a:r>
            <a:br>
              <a:rPr lang="en-GB" sz="2800" dirty="0">
                <a:solidFill>
                  <a:srgbClr val="5A3C94"/>
                </a:solidFill>
                <a:ea typeface="+mn-ea"/>
                <a:cs typeface="+mn-cs"/>
              </a:rPr>
            </a:br>
            <a:r>
              <a:rPr lang="en-GB" sz="2800" dirty="0">
                <a:solidFill>
                  <a:srgbClr val="5A3C94"/>
                </a:solidFill>
                <a:ea typeface="+mn-ea"/>
                <a:cs typeface="+mn-cs"/>
              </a:rPr>
              <a:t/>
            </a:r>
            <a:br>
              <a:rPr lang="en-GB" sz="2800" dirty="0">
                <a:solidFill>
                  <a:srgbClr val="5A3C94"/>
                </a:solidFill>
                <a:ea typeface="+mn-ea"/>
                <a:cs typeface="+mn-cs"/>
              </a:rPr>
            </a:br>
            <a:r>
              <a:rPr lang="en-GB" sz="2800" dirty="0">
                <a:solidFill>
                  <a:srgbClr val="5A3C94"/>
                </a:solidFill>
                <a:ea typeface="+mn-ea"/>
                <a:cs typeface="+mn-cs"/>
              </a:rPr>
              <a:t>Explore the relationship between squares and triangles.</a:t>
            </a:r>
            <a:br>
              <a:rPr lang="en-GB" sz="2800" dirty="0">
                <a:solidFill>
                  <a:srgbClr val="5A3C94"/>
                </a:solidFill>
                <a:ea typeface="+mn-ea"/>
                <a:cs typeface="+mn-cs"/>
              </a:rPr>
            </a:br>
            <a:r>
              <a:rPr lang="en-GB" sz="2800" dirty="0">
                <a:solidFill>
                  <a:srgbClr val="5A3C94"/>
                </a:solidFill>
                <a:ea typeface="+mn-ea"/>
                <a:cs typeface="+mn-cs"/>
              </a:rPr>
              <a:t/>
            </a:r>
            <a:br>
              <a:rPr lang="en-GB" sz="2800" dirty="0">
                <a:solidFill>
                  <a:srgbClr val="5A3C94"/>
                </a:solidFill>
                <a:ea typeface="+mn-ea"/>
                <a:cs typeface="+mn-cs"/>
              </a:rPr>
            </a:br>
            <a:r>
              <a:rPr lang="en-GB" sz="2800" dirty="0">
                <a:solidFill>
                  <a:srgbClr val="5A3C94"/>
                </a:solidFill>
                <a:ea typeface="+mn-ea"/>
                <a:cs typeface="+mn-cs"/>
              </a:rPr>
              <a:t>Plan how you will approach this problem.</a:t>
            </a:r>
            <a:r>
              <a:rPr lang="en-GB" sz="2800" dirty="0" smtClean="0"/>
              <a:t/>
            </a:r>
            <a:br>
              <a:rPr lang="en-GB" sz="2800" dirty="0" smtClean="0"/>
            </a:br>
            <a:r>
              <a:rPr lang="en-GB" sz="2800" dirty="0"/>
              <a:t/>
            </a:r>
            <a:br>
              <a:rPr lang="en-GB" sz="2800" dirty="0"/>
            </a:br>
            <a:endParaRPr lang="en-GB" sz="2800" dirty="0"/>
          </a:p>
        </p:txBody>
      </p:sp>
      <p:pic>
        <p:nvPicPr>
          <p:cNvPr id="4" name="Content Placeholder 3"/>
          <p:cNvPicPr>
            <a:picLocks noGrp="1" noChangeAspect="1"/>
          </p:cNvPicPr>
          <p:nvPr>
            <p:ph idx="1"/>
          </p:nvPr>
        </p:nvPicPr>
        <p:blipFill>
          <a:blip r:embed="rId3"/>
          <a:stretch>
            <a:fillRect/>
          </a:stretch>
        </p:blipFill>
        <p:spPr>
          <a:xfrm>
            <a:off x="265444" y="1521266"/>
            <a:ext cx="4480948" cy="3359187"/>
          </a:xfrm>
          <a:prstGeom prst="rect">
            <a:avLst/>
          </a:prstGeom>
        </p:spPr>
      </p:pic>
      <p:sp>
        <p:nvSpPr>
          <p:cNvPr id="5" name="TextBox 4"/>
          <p:cNvSpPr txBox="1"/>
          <p:nvPr/>
        </p:nvSpPr>
        <p:spPr>
          <a:xfrm>
            <a:off x="838200" y="576397"/>
            <a:ext cx="8875466" cy="707886"/>
          </a:xfrm>
          <a:prstGeom prst="rect">
            <a:avLst/>
          </a:prstGeom>
          <a:noFill/>
        </p:spPr>
        <p:txBody>
          <a:bodyPr wrap="square" rtlCol="0">
            <a:spAutoFit/>
          </a:bodyPr>
          <a:lstStyle/>
          <a:p>
            <a:r>
              <a:rPr lang="en-GB" sz="4000" dirty="0">
                <a:solidFill>
                  <a:srgbClr val="EF8440"/>
                </a:solidFill>
                <a:ea typeface="+mj-ea"/>
                <a:cs typeface="+mj-cs"/>
              </a:rPr>
              <a:t>Triangles and squares</a:t>
            </a:r>
          </a:p>
        </p:txBody>
      </p:sp>
    </p:spTree>
    <p:extLst>
      <p:ext uri="{BB962C8B-B14F-4D97-AF65-F5344CB8AC3E}">
        <p14:creationId xmlns:p14="http://schemas.microsoft.com/office/powerpoint/2010/main" val="1486309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endParaRPr lang="en-GB" dirty="0"/>
          </a:p>
        </p:txBody>
      </p:sp>
      <p:sp>
        <p:nvSpPr>
          <p:cNvPr id="5" name="Content Placeholder 4"/>
          <p:cNvSpPr>
            <a:spLocks noGrp="1"/>
          </p:cNvSpPr>
          <p:nvPr>
            <p:ph idx="1"/>
          </p:nvPr>
        </p:nvSpPr>
        <p:spPr/>
        <p:txBody>
          <a:bodyPr/>
          <a:lstStyle/>
          <a:p>
            <a:endParaRPr lang="en-GB" dirty="0"/>
          </a:p>
        </p:txBody>
      </p:sp>
      <p:grpSp>
        <p:nvGrpSpPr>
          <p:cNvPr id="12" name="Group 11"/>
          <p:cNvGrpSpPr/>
          <p:nvPr/>
        </p:nvGrpSpPr>
        <p:grpSpPr>
          <a:xfrm>
            <a:off x="820716" y="1584870"/>
            <a:ext cx="720000" cy="720001"/>
            <a:chOff x="1725385" y="2465612"/>
            <a:chExt cx="720000" cy="720001"/>
          </a:xfrm>
        </p:grpSpPr>
        <p:sp>
          <p:nvSpPr>
            <p:cNvPr id="4" name="Rectangle 3"/>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980900" y="1584870"/>
            <a:ext cx="720000" cy="720001"/>
            <a:chOff x="1725385" y="2465612"/>
            <a:chExt cx="720000" cy="720001"/>
          </a:xfrm>
        </p:grpSpPr>
        <p:sp>
          <p:nvSpPr>
            <p:cNvPr id="14" name="Rectangle 13"/>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rot="16200000">
            <a:off x="2700901" y="1584869"/>
            <a:ext cx="720000" cy="720001"/>
            <a:chOff x="1725385" y="2465612"/>
            <a:chExt cx="720000" cy="720001"/>
          </a:xfrm>
        </p:grpSpPr>
        <p:sp>
          <p:nvSpPr>
            <p:cNvPr id="17" name="Rectangle 16"/>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5400000">
            <a:off x="1980899" y="2304871"/>
            <a:ext cx="720000" cy="720001"/>
            <a:chOff x="1725385" y="2465612"/>
            <a:chExt cx="720000" cy="720001"/>
          </a:xfrm>
        </p:grpSpPr>
        <p:sp>
          <p:nvSpPr>
            <p:cNvPr id="20" name="Rectangle 19"/>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700900" y="2304870"/>
            <a:ext cx="720000" cy="720001"/>
            <a:chOff x="1725385" y="2465612"/>
            <a:chExt cx="720000" cy="720001"/>
          </a:xfrm>
        </p:grpSpPr>
        <p:sp>
          <p:nvSpPr>
            <p:cNvPr id="23" name="Rectangle 22"/>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932894" y="1581981"/>
            <a:ext cx="720000" cy="720001"/>
            <a:chOff x="1725385" y="2465612"/>
            <a:chExt cx="720000" cy="720001"/>
          </a:xfrm>
        </p:grpSpPr>
        <p:sp>
          <p:nvSpPr>
            <p:cNvPr id="26" name="Rectangle 25"/>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rot="16200000">
            <a:off x="4652895" y="1581980"/>
            <a:ext cx="720000" cy="720001"/>
            <a:chOff x="1725385" y="2465612"/>
            <a:chExt cx="720000" cy="720001"/>
          </a:xfrm>
        </p:grpSpPr>
        <p:sp>
          <p:nvSpPr>
            <p:cNvPr id="29" name="Rectangle 28"/>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rot="5400000">
            <a:off x="3932893" y="2301982"/>
            <a:ext cx="720000" cy="720001"/>
            <a:chOff x="1725385" y="2465612"/>
            <a:chExt cx="720000" cy="720001"/>
          </a:xfrm>
        </p:grpSpPr>
        <p:sp>
          <p:nvSpPr>
            <p:cNvPr id="32" name="Rectangle 31"/>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652894" y="2301981"/>
            <a:ext cx="720000" cy="720001"/>
            <a:chOff x="1725385" y="2465612"/>
            <a:chExt cx="720000" cy="720001"/>
          </a:xfrm>
        </p:grpSpPr>
        <p:sp>
          <p:nvSpPr>
            <p:cNvPr id="35" name="Rectangle 34"/>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372894" y="1581979"/>
            <a:ext cx="720000" cy="720001"/>
            <a:chOff x="1725385" y="2465612"/>
            <a:chExt cx="720000" cy="720001"/>
          </a:xfrm>
        </p:grpSpPr>
        <p:sp>
          <p:nvSpPr>
            <p:cNvPr id="38" name="Rectangle 37"/>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924187" y="3021981"/>
            <a:ext cx="720000" cy="720001"/>
            <a:chOff x="1725385" y="2465612"/>
            <a:chExt cx="720000" cy="720001"/>
          </a:xfrm>
        </p:grpSpPr>
        <p:sp>
          <p:nvSpPr>
            <p:cNvPr id="41" name="Rectangle 40"/>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379618" y="3021980"/>
            <a:ext cx="720000" cy="720001"/>
            <a:chOff x="1725385" y="2465612"/>
            <a:chExt cx="720000" cy="720001"/>
          </a:xfrm>
        </p:grpSpPr>
        <p:sp>
          <p:nvSpPr>
            <p:cNvPr id="44" name="Rectangle 43"/>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rot="5400000">
            <a:off x="5372893" y="2301978"/>
            <a:ext cx="720000" cy="720001"/>
            <a:chOff x="1725385" y="2465612"/>
            <a:chExt cx="720000" cy="720001"/>
          </a:xfrm>
        </p:grpSpPr>
        <p:sp>
          <p:nvSpPr>
            <p:cNvPr id="47" name="Rectangle 46"/>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5400000">
            <a:off x="4648930" y="3024870"/>
            <a:ext cx="720000" cy="720001"/>
            <a:chOff x="1725385" y="2465612"/>
            <a:chExt cx="720000" cy="720001"/>
          </a:xfrm>
        </p:grpSpPr>
        <p:sp>
          <p:nvSpPr>
            <p:cNvPr id="50" name="Rectangle 49"/>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6676365" y="1581978"/>
            <a:ext cx="720000" cy="720001"/>
            <a:chOff x="1725385" y="2465612"/>
            <a:chExt cx="720000" cy="720001"/>
          </a:xfrm>
        </p:grpSpPr>
        <p:sp>
          <p:nvSpPr>
            <p:cNvPr id="53" name="Rectangle 52"/>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396366" y="1581977"/>
            <a:ext cx="720000" cy="720001"/>
            <a:chOff x="1725385" y="2465612"/>
            <a:chExt cx="720000" cy="720001"/>
          </a:xfrm>
        </p:grpSpPr>
        <p:sp>
          <p:nvSpPr>
            <p:cNvPr id="56" name="Rectangle 55"/>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rot="5400000">
            <a:off x="6676364" y="2301979"/>
            <a:ext cx="720000" cy="720001"/>
            <a:chOff x="1725385" y="2465612"/>
            <a:chExt cx="720000" cy="720001"/>
          </a:xfrm>
        </p:grpSpPr>
        <p:sp>
          <p:nvSpPr>
            <p:cNvPr id="59" name="Rectangle 58"/>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7396365" y="2301978"/>
            <a:ext cx="720000" cy="720001"/>
            <a:chOff x="1725385" y="2465612"/>
            <a:chExt cx="720000" cy="720001"/>
          </a:xfrm>
        </p:grpSpPr>
        <p:sp>
          <p:nvSpPr>
            <p:cNvPr id="62" name="Rectangle 61"/>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8114471" y="1581977"/>
            <a:ext cx="720000" cy="720001"/>
            <a:chOff x="1725385" y="2465612"/>
            <a:chExt cx="720000" cy="720001"/>
          </a:xfrm>
        </p:grpSpPr>
        <p:sp>
          <p:nvSpPr>
            <p:cNvPr id="65" name="Rectangle 64"/>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rot="16200000">
            <a:off x="8834472" y="1581976"/>
            <a:ext cx="720000" cy="720001"/>
            <a:chOff x="1725385" y="2465612"/>
            <a:chExt cx="720000" cy="720001"/>
          </a:xfrm>
        </p:grpSpPr>
        <p:sp>
          <p:nvSpPr>
            <p:cNvPr id="68" name="Rectangle 67"/>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rot="5400000">
            <a:off x="8114470" y="2301978"/>
            <a:ext cx="720000" cy="720001"/>
            <a:chOff x="1725385" y="2465612"/>
            <a:chExt cx="720000" cy="720001"/>
          </a:xfrm>
        </p:grpSpPr>
        <p:sp>
          <p:nvSpPr>
            <p:cNvPr id="71" name="Rectangle 70"/>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8834471" y="2301977"/>
            <a:ext cx="720000" cy="720001"/>
            <a:chOff x="1725385" y="2465612"/>
            <a:chExt cx="720000" cy="720001"/>
          </a:xfrm>
        </p:grpSpPr>
        <p:sp>
          <p:nvSpPr>
            <p:cNvPr id="74" name="Rectangle 73"/>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Connector 74"/>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6682180" y="3021978"/>
            <a:ext cx="720000" cy="720001"/>
            <a:chOff x="1725385" y="2465612"/>
            <a:chExt cx="720000" cy="720001"/>
          </a:xfrm>
        </p:grpSpPr>
        <p:sp>
          <p:nvSpPr>
            <p:cNvPr id="77" name="Rectangle 76"/>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16200000">
            <a:off x="7402181" y="3021977"/>
            <a:ext cx="720000" cy="720001"/>
            <a:chOff x="1725385" y="2465612"/>
            <a:chExt cx="720000" cy="720001"/>
          </a:xfrm>
        </p:grpSpPr>
        <p:sp>
          <p:nvSpPr>
            <p:cNvPr id="80" name="Rectangle 79"/>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rot="5400000">
            <a:off x="6682179" y="3741979"/>
            <a:ext cx="720000" cy="720001"/>
            <a:chOff x="1725385" y="2465612"/>
            <a:chExt cx="720000" cy="720001"/>
          </a:xfrm>
        </p:grpSpPr>
        <p:sp>
          <p:nvSpPr>
            <p:cNvPr id="83" name="Rectangle 82"/>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7402180" y="3741978"/>
            <a:ext cx="720000" cy="720001"/>
            <a:chOff x="1725385" y="2465612"/>
            <a:chExt cx="720000" cy="720001"/>
          </a:xfrm>
        </p:grpSpPr>
        <p:sp>
          <p:nvSpPr>
            <p:cNvPr id="86" name="Rectangle 85"/>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8122182" y="3021976"/>
            <a:ext cx="720000" cy="720001"/>
            <a:chOff x="1725385" y="2465612"/>
            <a:chExt cx="720000" cy="720001"/>
          </a:xfrm>
        </p:grpSpPr>
        <p:sp>
          <p:nvSpPr>
            <p:cNvPr id="89" name="Rectangle 88"/>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rot="16200000">
            <a:off x="8842183" y="3021975"/>
            <a:ext cx="720000" cy="720001"/>
            <a:chOff x="1725385" y="2465612"/>
            <a:chExt cx="720000" cy="720001"/>
          </a:xfrm>
        </p:grpSpPr>
        <p:sp>
          <p:nvSpPr>
            <p:cNvPr id="92" name="Rectangle 91"/>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rot="5400000">
            <a:off x="8122181" y="3741977"/>
            <a:ext cx="720000" cy="720001"/>
            <a:chOff x="1725385" y="2465612"/>
            <a:chExt cx="720000" cy="720001"/>
          </a:xfrm>
        </p:grpSpPr>
        <p:sp>
          <p:nvSpPr>
            <p:cNvPr id="95" name="Rectangle 94"/>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8842182" y="3741976"/>
            <a:ext cx="720000" cy="720001"/>
            <a:chOff x="1725385" y="2465612"/>
            <a:chExt cx="720000" cy="720001"/>
          </a:xfrm>
        </p:grpSpPr>
        <p:sp>
          <p:nvSpPr>
            <p:cNvPr id="98" name="Rectangle 97"/>
            <p:cNvSpPr/>
            <p:nvPr/>
          </p:nvSpPr>
          <p:spPr>
            <a:xfrm>
              <a:off x="1725385" y="2465612"/>
              <a:ext cx="720000" cy="72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p:cNvCxnSpPr/>
            <p:nvPr/>
          </p:nvCxnSpPr>
          <p:spPr>
            <a:xfrm>
              <a:off x="1725385" y="2465613"/>
              <a:ext cx="720000" cy="72000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04" name="TextBox 103"/>
          <p:cNvSpPr txBox="1"/>
          <p:nvPr/>
        </p:nvSpPr>
        <p:spPr>
          <a:xfrm>
            <a:off x="838200" y="397739"/>
            <a:ext cx="8875466" cy="707886"/>
          </a:xfrm>
          <a:prstGeom prst="rect">
            <a:avLst/>
          </a:prstGeom>
          <a:noFill/>
        </p:spPr>
        <p:txBody>
          <a:bodyPr wrap="square" rtlCol="0">
            <a:spAutoFit/>
          </a:bodyPr>
          <a:lstStyle/>
          <a:p>
            <a:r>
              <a:rPr lang="en-GB" sz="4000" dirty="0">
                <a:solidFill>
                  <a:srgbClr val="EF8440"/>
                </a:solidFill>
                <a:ea typeface="+mj-ea"/>
                <a:cs typeface="+mj-cs"/>
              </a:rPr>
              <a:t>One way to consider the problem</a:t>
            </a:r>
          </a:p>
        </p:txBody>
      </p:sp>
    </p:spTree>
    <p:extLst>
      <p:ext uri="{BB962C8B-B14F-4D97-AF65-F5344CB8AC3E}">
        <p14:creationId xmlns:p14="http://schemas.microsoft.com/office/powerpoint/2010/main" val="1047120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 alternate way to explore the pattern…</a:t>
            </a:r>
            <a:endParaRPr lang="en-GB" dirty="0"/>
          </a:p>
        </p:txBody>
      </p:sp>
      <p:sp>
        <p:nvSpPr>
          <p:cNvPr id="3" name="Content Placeholder 2"/>
          <p:cNvSpPr>
            <a:spLocks noGrp="1"/>
          </p:cNvSpPr>
          <p:nvPr>
            <p:ph idx="1"/>
          </p:nvPr>
        </p:nvSpPr>
        <p:spPr/>
        <p:txBody>
          <a:bodyPr/>
          <a:lstStyle/>
          <a:p>
            <a:endParaRPr lang="en-GB"/>
          </a:p>
        </p:txBody>
      </p:sp>
      <p:sp>
        <p:nvSpPr>
          <p:cNvPr id="4" name="Rectangle 3"/>
          <p:cNvSpPr/>
          <p:nvPr/>
        </p:nvSpPr>
        <p:spPr>
          <a:xfrm>
            <a:off x="289105" y="1479167"/>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H="1" flipV="1">
            <a:off x="295828" y="1485890"/>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105" y="1479167"/>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89105" y="1479167"/>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58467" y="147916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flipH="1" flipV="1">
            <a:off x="1665190" y="148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58467" y="147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658467" y="147916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38467" y="1472446"/>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flipV="1">
            <a:off x="2745190" y="1479169"/>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8467" y="1472446"/>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738467" y="1472446"/>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658467" y="256589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H="1" flipV="1">
            <a:off x="1665190" y="257261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58467" y="256589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658467" y="256589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733985" y="255916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flipH="1" flipV="1">
            <a:off x="2740708" y="256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33985" y="255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733985" y="255916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105577" y="1472446"/>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flipH="1" flipV="1">
            <a:off x="4112300" y="1479169"/>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105577" y="1472446"/>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105577" y="1472446"/>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185577" y="1465723"/>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flipH="1" flipV="1">
            <a:off x="5192300" y="1472446"/>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85577" y="1465723"/>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185577" y="1465723"/>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105577" y="255916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flipH="1" flipV="1">
            <a:off x="4112300" y="256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105577" y="255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105577" y="255916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181095" y="2552446"/>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flipH="1" flipV="1">
            <a:off x="5187818" y="2559169"/>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181095" y="2552446"/>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181095" y="2552446"/>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267818" y="1465721"/>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flipH="1" flipV="1">
            <a:off x="6274541" y="148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267818" y="147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267818" y="147916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274541" y="2559167"/>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flipH="1" flipV="1">
            <a:off x="6281264" y="2565890"/>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74541" y="2559167"/>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274541" y="2559167"/>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112299" y="363244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flipH="1" flipV="1">
            <a:off x="4125746" y="3625723"/>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119023" y="3619000"/>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119023" y="3619000"/>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5187817" y="3639167"/>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flipH="1" flipV="1">
            <a:off x="5194540" y="3645890"/>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187817" y="3639167"/>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5187817" y="3639167"/>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6272299" y="3625721"/>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p:cNvCxnSpPr/>
          <p:nvPr/>
        </p:nvCxnSpPr>
        <p:spPr>
          <a:xfrm flipH="1" flipV="1">
            <a:off x="6279022" y="3632444"/>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272299" y="3625721"/>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6272299" y="3625721"/>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7633431" y="145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p:cNvCxnSpPr/>
          <p:nvPr/>
        </p:nvCxnSpPr>
        <p:spPr>
          <a:xfrm flipH="1" flipV="1">
            <a:off x="7640154" y="146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33431" y="145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7633431" y="145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8713431" y="145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Connector 72"/>
          <p:cNvCxnSpPr/>
          <p:nvPr/>
        </p:nvCxnSpPr>
        <p:spPr>
          <a:xfrm flipH="1" flipV="1">
            <a:off x="8720154" y="145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713431" y="145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713431" y="145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7633431" y="2545721"/>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p:cNvCxnSpPr/>
          <p:nvPr/>
        </p:nvCxnSpPr>
        <p:spPr>
          <a:xfrm flipH="1" flipV="1">
            <a:off x="7640154" y="2552444"/>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633431" y="2545721"/>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633431" y="2545721"/>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8708949" y="253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p:cNvCxnSpPr/>
          <p:nvPr/>
        </p:nvCxnSpPr>
        <p:spPr>
          <a:xfrm flipH="1" flipV="1">
            <a:off x="8715672" y="254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708949" y="253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8708949" y="253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7633431" y="361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p:cNvCxnSpPr/>
          <p:nvPr/>
        </p:nvCxnSpPr>
        <p:spPr>
          <a:xfrm flipH="1" flipV="1">
            <a:off x="7640154" y="361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633431" y="361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633431" y="361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8713431" y="360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p:cNvCxnSpPr/>
          <p:nvPr/>
        </p:nvCxnSpPr>
        <p:spPr>
          <a:xfrm flipH="1" flipV="1">
            <a:off x="8720154" y="361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8713431" y="360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8713431" y="360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7633431" y="469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p:cNvCxnSpPr/>
          <p:nvPr/>
        </p:nvCxnSpPr>
        <p:spPr>
          <a:xfrm flipH="1" flipV="1">
            <a:off x="7640154" y="470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633431" y="469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7633431" y="469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8708949" y="469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Connector 96"/>
          <p:cNvCxnSpPr/>
          <p:nvPr/>
        </p:nvCxnSpPr>
        <p:spPr>
          <a:xfrm flipH="1" flipV="1">
            <a:off x="8715672" y="469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708949" y="469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8708949" y="469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9793431" y="145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Straight Connector 100"/>
          <p:cNvCxnSpPr/>
          <p:nvPr/>
        </p:nvCxnSpPr>
        <p:spPr>
          <a:xfrm flipH="1" flipV="1">
            <a:off x="9800154" y="145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793431" y="145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793431" y="145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10873431" y="144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Straight Connector 104"/>
          <p:cNvCxnSpPr/>
          <p:nvPr/>
        </p:nvCxnSpPr>
        <p:spPr>
          <a:xfrm flipH="1" flipV="1">
            <a:off x="10880154" y="145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0873431" y="144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0873431" y="144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9793431" y="253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9" name="Straight Connector 108"/>
          <p:cNvCxnSpPr/>
          <p:nvPr/>
        </p:nvCxnSpPr>
        <p:spPr>
          <a:xfrm flipH="1" flipV="1">
            <a:off x="9800154" y="254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9793431" y="253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9793431" y="253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0868949" y="253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3" name="Straight Connector 112"/>
          <p:cNvCxnSpPr/>
          <p:nvPr/>
        </p:nvCxnSpPr>
        <p:spPr>
          <a:xfrm flipH="1" flipV="1">
            <a:off x="10875672" y="253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868949" y="253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868949" y="253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9793431" y="360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 name="Straight Connector 116"/>
          <p:cNvCxnSpPr/>
          <p:nvPr/>
        </p:nvCxnSpPr>
        <p:spPr>
          <a:xfrm flipH="1" flipV="1">
            <a:off x="9800154" y="361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9793431" y="360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9793431" y="360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10873431" y="359882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Connector 120"/>
          <p:cNvCxnSpPr/>
          <p:nvPr/>
        </p:nvCxnSpPr>
        <p:spPr>
          <a:xfrm flipH="1" flipV="1">
            <a:off x="10880154" y="360555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873431" y="359882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0873431" y="359882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9793431" y="469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5" name="Straight Connector 124"/>
          <p:cNvCxnSpPr/>
          <p:nvPr/>
        </p:nvCxnSpPr>
        <p:spPr>
          <a:xfrm flipH="1" flipV="1">
            <a:off x="9800154" y="469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9793431" y="469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9793431" y="469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10868949" y="468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p:cNvCxnSpPr/>
          <p:nvPr/>
        </p:nvCxnSpPr>
        <p:spPr>
          <a:xfrm flipH="1" flipV="1">
            <a:off x="10875672" y="469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0868949" y="468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0868949" y="468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545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Another pattern to explore…</a:t>
            </a:r>
            <a:endParaRPr lang="en-GB" dirty="0"/>
          </a:p>
        </p:txBody>
      </p:sp>
      <p:sp>
        <p:nvSpPr>
          <p:cNvPr id="3" name="Content Placeholder 2"/>
          <p:cNvSpPr>
            <a:spLocks noGrp="1"/>
          </p:cNvSpPr>
          <p:nvPr>
            <p:ph idx="1"/>
          </p:nvPr>
        </p:nvSpPr>
        <p:spPr/>
        <p:txBody>
          <a:bodyPr/>
          <a:lstStyle/>
          <a:p>
            <a:endParaRPr lang="en-GB"/>
          </a:p>
        </p:txBody>
      </p:sp>
      <p:sp>
        <p:nvSpPr>
          <p:cNvPr id="4" name="Rectangle 3"/>
          <p:cNvSpPr/>
          <p:nvPr/>
        </p:nvSpPr>
        <p:spPr>
          <a:xfrm>
            <a:off x="289105" y="1479167"/>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H="1" flipV="1">
            <a:off x="295828" y="1485890"/>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105" y="1479167"/>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89105" y="1479167"/>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58467" y="147916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flipH="1" flipV="1">
            <a:off x="1665190" y="148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58467" y="147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658467" y="1479169"/>
            <a:ext cx="1080000" cy="1080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38467" y="1472446"/>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flipV="1">
            <a:off x="2745190" y="1479169"/>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8467" y="1472446"/>
            <a:ext cx="1080000" cy="1080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738467" y="1472446"/>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658467" y="256589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H="1" flipV="1">
            <a:off x="1665190" y="257261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58467" y="2565892"/>
            <a:ext cx="1080000" cy="1080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658467" y="256589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733985" y="255916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flipH="1" flipV="1">
            <a:off x="2740708" y="256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33985" y="255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733985" y="2559169"/>
            <a:ext cx="1080000" cy="1080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105577" y="1472446"/>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flipH="1" flipV="1">
            <a:off x="4112300" y="1479169"/>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105577" y="1472446"/>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105577" y="1472446"/>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185577" y="1465723"/>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p:cNvCxnSpPr/>
          <p:nvPr/>
        </p:nvCxnSpPr>
        <p:spPr>
          <a:xfrm flipH="1" flipV="1">
            <a:off x="5192300" y="1472446"/>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85577" y="1465723"/>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185577" y="1465723"/>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105577" y="255916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flipH="1" flipV="1">
            <a:off x="4112300" y="256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105577" y="255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105577" y="255916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181095" y="2552446"/>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flipH="1" flipV="1">
            <a:off x="5187818" y="2559169"/>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181095" y="2552446"/>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181095" y="2552446"/>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267818" y="1465721"/>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flipH="1" flipV="1">
            <a:off x="6274541" y="148589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267818" y="147916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267818" y="147916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274541" y="2559167"/>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flipH="1" flipV="1">
            <a:off x="6281264" y="2565890"/>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74541" y="2559167"/>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274541" y="2559167"/>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112299" y="363244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flipH="1" flipV="1">
            <a:off x="4125746" y="3625723"/>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119023" y="3619000"/>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119023" y="3619000"/>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5187817" y="3639167"/>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flipH="1" flipV="1">
            <a:off x="5194540" y="3645890"/>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187817" y="3639167"/>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5187817" y="3639167"/>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6272299" y="3625721"/>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p:cNvCxnSpPr/>
          <p:nvPr/>
        </p:nvCxnSpPr>
        <p:spPr>
          <a:xfrm flipH="1" flipV="1">
            <a:off x="6279022" y="3632444"/>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272299" y="3625721"/>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6272299" y="3625721"/>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7633431" y="145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p:cNvCxnSpPr/>
          <p:nvPr/>
        </p:nvCxnSpPr>
        <p:spPr>
          <a:xfrm flipH="1" flipV="1">
            <a:off x="7640154" y="146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33431" y="145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7633431" y="145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8713431" y="145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Connector 72"/>
          <p:cNvCxnSpPr/>
          <p:nvPr/>
        </p:nvCxnSpPr>
        <p:spPr>
          <a:xfrm flipH="1" flipV="1">
            <a:off x="8720154" y="145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713431" y="145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713431" y="145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7633431" y="2545721"/>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p:cNvCxnSpPr/>
          <p:nvPr/>
        </p:nvCxnSpPr>
        <p:spPr>
          <a:xfrm flipH="1" flipV="1">
            <a:off x="7640154" y="2552444"/>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633431" y="2545721"/>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633431" y="2545721"/>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8708949" y="253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p:cNvCxnSpPr/>
          <p:nvPr/>
        </p:nvCxnSpPr>
        <p:spPr>
          <a:xfrm flipH="1" flipV="1">
            <a:off x="8715672" y="254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708949" y="253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8708949" y="253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7633431" y="361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p:cNvCxnSpPr/>
          <p:nvPr/>
        </p:nvCxnSpPr>
        <p:spPr>
          <a:xfrm flipH="1" flipV="1">
            <a:off x="7640154" y="361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633431" y="361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633431" y="361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8713431" y="360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p:cNvCxnSpPr/>
          <p:nvPr/>
        </p:nvCxnSpPr>
        <p:spPr>
          <a:xfrm flipH="1" flipV="1">
            <a:off x="8720154" y="361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8713431" y="360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8713431" y="360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7633431" y="469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p:cNvCxnSpPr/>
          <p:nvPr/>
        </p:nvCxnSpPr>
        <p:spPr>
          <a:xfrm flipH="1" flipV="1">
            <a:off x="7640154" y="470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633431" y="469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7633431" y="469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8708949" y="469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Connector 96"/>
          <p:cNvCxnSpPr/>
          <p:nvPr/>
        </p:nvCxnSpPr>
        <p:spPr>
          <a:xfrm flipH="1" flipV="1">
            <a:off x="8715672" y="469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708949" y="469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8708949" y="469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9793431" y="145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Straight Connector 100"/>
          <p:cNvCxnSpPr/>
          <p:nvPr/>
        </p:nvCxnSpPr>
        <p:spPr>
          <a:xfrm flipH="1" flipV="1">
            <a:off x="9800154" y="145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793431" y="145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793431" y="145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10873431" y="144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Straight Connector 104"/>
          <p:cNvCxnSpPr/>
          <p:nvPr/>
        </p:nvCxnSpPr>
        <p:spPr>
          <a:xfrm flipH="1" flipV="1">
            <a:off x="10880154" y="145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0873431" y="144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0873431" y="144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9793431" y="2538998"/>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9" name="Straight Connector 108"/>
          <p:cNvCxnSpPr/>
          <p:nvPr/>
        </p:nvCxnSpPr>
        <p:spPr>
          <a:xfrm flipH="1" flipV="1">
            <a:off x="9800154" y="2545721"/>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9793431" y="2538998"/>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9793431" y="2538998"/>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0868949" y="253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3" name="Straight Connector 112"/>
          <p:cNvCxnSpPr/>
          <p:nvPr/>
        </p:nvCxnSpPr>
        <p:spPr>
          <a:xfrm flipH="1" flipV="1">
            <a:off x="10875672" y="253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868949" y="253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868949" y="253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9793431" y="360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 name="Straight Connector 116"/>
          <p:cNvCxnSpPr/>
          <p:nvPr/>
        </p:nvCxnSpPr>
        <p:spPr>
          <a:xfrm flipH="1" flipV="1">
            <a:off x="9800154" y="361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9793431" y="360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9793431" y="360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10873431" y="3598829"/>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Connector 120"/>
          <p:cNvCxnSpPr/>
          <p:nvPr/>
        </p:nvCxnSpPr>
        <p:spPr>
          <a:xfrm flipH="1" flipV="1">
            <a:off x="10880154" y="3605552"/>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873431" y="3598829"/>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0873431" y="3598829"/>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9793431" y="4692275"/>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5" name="Straight Connector 124"/>
          <p:cNvCxnSpPr/>
          <p:nvPr/>
        </p:nvCxnSpPr>
        <p:spPr>
          <a:xfrm flipH="1" flipV="1">
            <a:off x="9800154" y="4698998"/>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9793431" y="4692275"/>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9793431" y="4692275"/>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10868949" y="4685552"/>
            <a:ext cx="1080000" cy="1080000"/>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Straight Connector 128"/>
          <p:cNvCxnSpPr/>
          <p:nvPr/>
        </p:nvCxnSpPr>
        <p:spPr>
          <a:xfrm flipH="1" flipV="1">
            <a:off x="10875672" y="4692275"/>
            <a:ext cx="1073277" cy="10732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0868949" y="4685552"/>
            <a:ext cx="1080000" cy="10800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0868949" y="4685552"/>
            <a:ext cx="1080000" cy="108000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625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7024"/>
            <a:ext cx="12191999" cy="6431747"/>
          </a:xfrm>
          <a:prstGeom prst="rect">
            <a:avLst/>
          </a:prstGeom>
        </p:spPr>
      </p:pic>
      <p:sp>
        <p:nvSpPr>
          <p:cNvPr id="3" name="Title 2"/>
          <p:cNvSpPr>
            <a:spLocks noGrp="1"/>
          </p:cNvSpPr>
          <p:nvPr>
            <p:ph type="title"/>
          </p:nvPr>
        </p:nvSpPr>
        <p:spPr/>
        <p:txBody>
          <a:bodyPr/>
          <a:lstStyle/>
          <a:p>
            <a:endParaRPr lang="en-GB"/>
          </a:p>
        </p:txBody>
      </p:sp>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49472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57" y="0"/>
            <a:ext cx="12338137" cy="5545394"/>
          </a:xfrm>
          <a:prstGeom prst="rect">
            <a:avLst/>
          </a:prstGeom>
        </p:spPr>
      </p:pic>
      <p:sp>
        <p:nvSpPr>
          <p:cNvPr id="3" name="Title 2"/>
          <p:cNvSpPr>
            <a:spLocks noGrp="1"/>
          </p:cNvSpPr>
          <p:nvPr>
            <p:ph type="title"/>
          </p:nvPr>
        </p:nvSpPr>
        <p:spPr/>
        <p:txBody>
          <a:bodyPr/>
          <a:lstStyle/>
          <a:p>
            <a:endParaRPr lang="en-GB"/>
          </a:p>
        </p:txBody>
      </p:sp>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2772811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7024"/>
            <a:ext cx="12191999" cy="6441579"/>
          </a:xfrm>
          <a:prstGeom prst="rect">
            <a:avLst/>
          </a:prstGeom>
        </p:spPr>
      </p:pic>
      <p:sp>
        <p:nvSpPr>
          <p:cNvPr id="3" name="Explosion 1 2"/>
          <p:cNvSpPr/>
          <p:nvPr/>
        </p:nvSpPr>
        <p:spPr>
          <a:xfrm>
            <a:off x="1621971" y="108857"/>
            <a:ext cx="8752115" cy="5312229"/>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schemeClr val="tx1"/>
                </a:solidFill>
              </a:rPr>
              <a:t>14!</a:t>
            </a:r>
          </a:p>
          <a:p>
            <a:pPr algn="ctr"/>
            <a:r>
              <a:rPr lang="en-GB" sz="4000" dirty="0" smtClean="0">
                <a:solidFill>
                  <a:schemeClr val="tx1"/>
                </a:solidFill>
              </a:rPr>
              <a:t>= 87 178 291 200</a:t>
            </a:r>
            <a:endParaRPr lang="en-GB" sz="4000" dirty="0"/>
          </a:p>
        </p:txBody>
      </p:sp>
      <p:sp>
        <p:nvSpPr>
          <p:cNvPr id="4" name="Title 3"/>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endParaRPr lang="en-GB"/>
          </a:p>
        </p:txBody>
      </p:sp>
    </p:spTree>
    <p:extLst>
      <p:ext uri="{BB962C8B-B14F-4D97-AF65-F5344CB8AC3E}">
        <p14:creationId xmlns:p14="http://schemas.microsoft.com/office/powerpoint/2010/main" val="242587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7356" y="1418078"/>
            <a:ext cx="5476719" cy="4697587"/>
          </a:xfrm>
          <a:prstGeom prst="rect">
            <a:avLst/>
          </a:prstGeom>
        </p:spPr>
      </p:pic>
      <p:sp>
        <p:nvSpPr>
          <p:cNvPr id="4" name="Title 3"/>
          <p:cNvSpPr>
            <a:spLocks noGrp="1"/>
          </p:cNvSpPr>
          <p:nvPr>
            <p:ph type="title"/>
          </p:nvPr>
        </p:nvSpPr>
        <p:spPr/>
        <p:txBody>
          <a:bodyPr/>
          <a:lstStyle/>
          <a:p>
            <a:r>
              <a:rPr lang="en-GB" dirty="0" smtClean="0"/>
              <a:t>Crime Scene Investigation</a:t>
            </a:r>
            <a:endParaRPr lang="en-GB" dirty="0"/>
          </a:p>
        </p:txBody>
      </p:sp>
    </p:spTree>
    <p:extLst>
      <p:ext uri="{BB962C8B-B14F-4D97-AF65-F5344CB8AC3E}">
        <p14:creationId xmlns:p14="http://schemas.microsoft.com/office/powerpoint/2010/main" val="271385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3" descr="picture-of-ted-danson-in-csi-crime-scene-investigation-large-pict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13290" y="1164001"/>
            <a:ext cx="2898290" cy="4346715"/>
          </a:xfrm>
          <a:prstGeom prst="rect">
            <a:avLst/>
          </a:prstGeom>
          <a:noFill/>
          <a:ln w="9525">
            <a:noFill/>
            <a:miter lim="800000"/>
            <a:headEnd/>
            <a:tailEnd/>
          </a:ln>
        </p:spPr>
      </p:pic>
      <p:sp>
        <p:nvSpPr>
          <p:cNvPr id="49154" name="Title 1"/>
          <p:cNvSpPr>
            <a:spLocks noGrp="1"/>
          </p:cNvSpPr>
          <p:nvPr>
            <p:ph type="title"/>
          </p:nvPr>
        </p:nvSpPr>
        <p:spPr>
          <a:xfrm>
            <a:off x="-8922" y="362075"/>
            <a:ext cx="10515600" cy="1325563"/>
          </a:xfrm>
        </p:spPr>
        <p:txBody>
          <a:bodyPr/>
          <a:lstStyle/>
          <a:p>
            <a:r>
              <a:rPr lang="en-GB" sz="3600" dirty="0"/>
              <a:t>D.B. Russell</a:t>
            </a:r>
            <a:br>
              <a:rPr lang="en-GB" sz="3600" dirty="0"/>
            </a:br>
            <a:r>
              <a:rPr lang="en-GB" sz="3600" dirty="0"/>
              <a:t>Crime Scene Investigators</a:t>
            </a:r>
          </a:p>
        </p:txBody>
      </p:sp>
      <p:grpSp>
        <p:nvGrpSpPr>
          <p:cNvPr id="65540" name="Group 4"/>
          <p:cNvGrpSpPr>
            <a:grpSpLocks/>
          </p:cNvGrpSpPr>
          <p:nvPr/>
        </p:nvGrpSpPr>
        <p:grpSpPr bwMode="auto">
          <a:xfrm>
            <a:off x="2913072" y="1599835"/>
            <a:ext cx="3889375" cy="2232025"/>
            <a:chOff x="385" y="1298"/>
            <a:chExt cx="2450" cy="1406"/>
          </a:xfrm>
        </p:grpSpPr>
        <p:sp>
          <p:nvSpPr>
            <p:cNvPr id="12" name="Oval Callout 11"/>
            <p:cNvSpPr>
              <a:spLocks noChangeArrowheads="1"/>
            </p:cNvSpPr>
            <p:nvPr/>
          </p:nvSpPr>
          <p:spPr bwMode="auto">
            <a:xfrm>
              <a:off x="385" y="1298"/>
              <a:ext cx="2450" cy="1406"/>
            </a:xfrm>
            <a:prstGeom prst="wedgeEllipseCallout">
              <a:avLst>
                <a:gd name="adj1" fmla="val 102367"/>
                <a:gd name="adj2" fmla="val 6764"/>
              </a:avLst>
            </a:prstGeom>
            <a:solidFill>
              <a:srgbClr val="3C8C93"/>
            </a:solidFill>
            <a:ln w="25400" algn="ctr">
              <a:solidFill>
                <a:srgbClr val="3C8C93"/>
              </a:solidFill>
              <a:miter lim="800000"/>
              <a:headEnd/>
              <a:tailEnd/>
            </a:ln>
          </p:spPr>
          <p:txBody>
            <a:bodyPr anchor="ctr"/>
            <a:lstStyle/>
            <a:p>
              <a:pPr algn="ctr">
                <a:defRPr/>
              </a:pPr>
              <a:endParaRPr lang="en-GB">
                <a:solidFill>
                  <a:schemeClr val="lt1"/>
                </a:solidFill>
              </a:endParaRPr>
            </a:p>
          </p:txBody>
        </p:sp>
        <p:sp>
          <p:nvSpPr>
            <p:cNvPr id="49169" name="TextBox 13"/>
            <p:cNvSpPr txBox="1">
              <a:spLocks noChangeArrowheads="1"/>
            </p:cNvSpPr>
            <p:nvPr/>
          </p:nvSpPr>
          <p:spPr bwMode="auto">
            <a:xfrm>
              <a:off x="431" y="1525"/>
              <a:ext cx="2177" cy="865"/>
            </a:xfrm>
            <a:prstGeom prst="rect">
              <a:avLst/>
            </a:prstGeom>
            <a:noFill/>
            <a:ln w="9525">
              <a:noFill/>
              <a:miter lim="800000"/>
              <a:headEnd/>
              <a:tailEnd/>
            </a:ln>
          </p:spPr>
          <p:txBody>
            <a:bodyPr>
              <a:spAutoFit/>
            </a:bodyPr>
            <a:lstStyle/>
            <a:p>
              <a:pPr algn="ctr"/>
              <a:r>
                <a:rPr lang="en-GB" sz="2800" i="1" dirty="0" smtClean="0">
                  <a:cs typeface="Arial" charset="0"/>
                </a:rPr>
                <a:t>“the </a:t>
              </a:r>
              <a:r>
                <a:rPr lang="en-GB" sz="2800" i="1" dirty="0">
                  <a:cs typeface="Arial" charset="0"/>
                </a:rPr>
                <a:t>length of a footprint is 15% of a person’s </a:t>
              </a:r>
              <a:r>
                <a:rPr lang="en-GB" sz="2800" i="1" dirty="0" smtClean="0">
                  <a:cs typeface="Arial" charset="0"/>
                </a:rPr>
                <a:t>height”</a:t>
              </a:r>
              <a:endParaRPr lang="en-GB" sz="2800" dirty="0">
                <a:cs typeface="Arial" charset="0"/>
              </a:endParaRPr>
            </a:p>
          </p:txBody>
        </p:sp>
      </p:grpSp>
      <p:grpSp>
        <p:nvGrpSpPr>
          <p:cNvPr id="2" name="Group 27"/>
          <p:cNvGrpSpPr>
            <a:grpSpLocks/>
          </p:cNvGrpSpPr>
          <p:nvPr/>
        </p:nvGrpSpPr>
        <p:grpSpPr bwMode="auto">
          <a:xfrm>
            <a:off x="4906654" y="105442"/>
            <a:ext cx="2879725" cy="2160587"/>
            <a:chOff x="651694" y="953164"/>
            <a:chExt cx="2880320" cy="2160240"/>
          </a:xfrm>
        </p:grpSpPr>
        <p:sp>
          <p:nvSpPr>
            <p:cNvPr id="19" name="Cloud Callout 18"/>
            <p:cNvSpPr/>
            <p:nvPr/>
          </p:nvSpPr>
          <p:spPr>
            <a:xfrm>
              <a:off x="651694" y="953164"/>
              <a:ext cx="2880320" cy="2160240"/>
            </a:xfrm>
            <a:prstGeom prst="cloudCallout">
              <a:avLst>
                <a:gd name="adj1" fmla="val 82739"/>
                <a:gd name="adj2" fmla="val 48948"/>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167" name="TextBox 19"/>
            <p:cNvSpPr txBox="1">
              <a:spLocks noChangeArrowheads="1"/>
            </p:cNvSpPr>
            <p:nvPr/>
          </p:nvSpPr>
          <p:spPr bwMode="auto">
            <a:xfrm>
              <a:off x="1042893" y="1413464"/>
              <a:ext cx="2016542" cy="1200136"/>
            </a:xfrm>
            <a:prstGeom prst="rect">
              <a:avLst/>
            </a:prstGeom>
            <a:noFill/>
            <a:ln w="9525">
              <a:noFill/>
              <a:miter lim="800000"/>
              <a:headEnd/>
              <a:tailEnd/>
            </a:ln>
          </p:spPr>
          <p:txBody>
            <a:bodyPr>
              <a:spAutoFit/>
            </a:bodyPr>
            <a:lstStyle/>
            <a:p>
              <a:r>
                <a:rPr lang="en-GB" sz="2400" dirty="0">
                  <a:cs typeface="Arial" charset="0"/>
                </a:rPr>
                <a:t>Measure feet </a:t>
              </a:r>
            </a:p>
            <a:p>
              <a:pPr>
                <a:buFont typeface="Arial" charset="0"/>
                <a:buChar char="•"/>
              </a:pPr>
              <a:r>
                <a:rPr lang="en-GB" sz="2400" dirty="0">
                  <a:cs typeface="Arial" charset="0"/>
                </a:rPr>
                <a:t> inches / cm</a:t>
              </a:r>
            </a:p>
            <a:p>
              <a:pPr>
                <a:buFont typeface="Arial" charset="0"/>
                <a:buChar char="•"/>
              </a:pPr>
              <a:r>
                <a:rPr lang="en-GB" sz="2400" dirty="0">
                  <a:cs typeface="Arial" charset="0"/>
                </a:rPr>
                <a:t>shoe size?</a:t>
              </a:r>
            </a:p>
          </p:txBody>
        </p:sp>
      </p:grpSp>
      <p:grpSp>
        <p:nvGrpSpPr>
          <p:cNvPr id="3" name="Group 23"/>
          <p:cNvGrpSpPr>
            <a:grpSpLocks/>
          </p:cNvGrpSpPr>
          <p:nvPr/>
        </p:nvGrpSpPr>
        <p:grpSpPr bwMode="auto">
          <a:xfrm>
            <a:off x="9155218" y="78139"/>
            <a:ext cx="2879725" cy="1511300"/>
            <a:chOff x="4283968" y="620688"/>
            <a:chExt cx="2808312" cy="1512168"/>
          </a:xfrm>
        </p:grpSpPr>
        <p:sp>
          <p:nvSpPr>
            <p:cNvPr id="22" name="Cloud Callout 21"/>
            <p:cNvSpPr/>
            <p:nvPr/>
          </p:nvSpPr>
          <p:spPr>
            <a:xfrm>
              <a:off x="4283968" y="620688"/>
              <a:ext cx="2808312" cy="1512168"/>
            </a:xfrm>
            <a:prstGeom prst="cloudCallout">
              <a:avLst>
                <a:gd name="adj1" fmla="val -13057"/>
                <a:gd name="adj2" fmla="val 48854"/>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165" name="TextBox 22"/>
            <p:cNvSpPr txBox="1">
              <a:spLocks noChangeArrowheads="1"/>
            </p:cNvSpPr>
            <p:nvPr/>
          </p:nvSpPr>
          <p:spPr bwMode="auto">
            <a:xfrm>
              <a:off x="4644682" y="981258"/>
              <a:ext cx="2303621" cy="831474"/>
            </a:xfrm>
            <a:prstGeom prst="rect">
              <a:avLst/>
            </a:prstGeom>
            <a:noFill/>
            <a:ln w="9525">
              <a:noFill/>
              <a:miter lim="800000"/>
              <a:headEnd/>
              <a:tailEnd/>
            </a:ln>
          </p:spPr>
          <p:txBody>
            <a:bodyPr>
              <a:spAutoFit/>
            </a:bodyPr>
            <a:lstStyle/>
            <a:p>
              <a:r>
                <a:rPr lang="en-GB" sz="2400" dirty="0">
                  <a:cs typeface="Arial" charset="0"/>
                </a:rPr>
                <a:t>Footprint = 15%</a:t>
              </a:r>
            </a:p>
            <a:p>
              <a:r>
                <a:rPr lang="en-GB" sz="2400" dirty="0">
                  <a:cs typeface="Arial" charset="0"/>
                </a:rPr>
                <a:t>100% = ?</a:t>
              </a:r>
            </a:p>
          </p:txBody>
        </p:sp>
      </p:grpSp>
      <p:grpSp>
        <p:nvGrpSpPr>
          <p:cNvPr id="4" name="Group 26"/>
          <p:cNvGrpSpPr>
            <a:grpSpLocks/>
          </p:cNvGrpSpPr>
          <p:nvPr/>
        </p:nvGrpSpPr>
        <p:grpSpPr bwMode="auto">
          <a:xfrm>
            <a:off x="8371466" y="4050525"/>
            <a:ext cx="3201101" cy="1865093"/>
            <a:chOff x="3779912" y="4149080"/>
            <a:chExt cx="3312368" cy="2016224"/>
          </a:xfrm>
        </p:grpSpPr>
        <p:sp>
          <p:nvSpPr>
            <p:cNvPr id="25" name="Cloud Callout 24"/>
            <p:cNvSpPr/>
            <p:nvPr/>
          </p:nvSpPr>
          <p:spPr>
            <a:xfrm>
              <a:off x="3779912" y="4149080"/>
              <a:ext cx="3312368" cy="2016224"/>
            </a:xfrm>
            <a:prstGeom prst="cloudCallout">
              <a:avLst>
                <a:gd name="adj1" fmla="val -10889"/>
                <a:gd name="adj2" fmla="val -109259"/>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163" name="TextBox 25"/>
            <p:cNvSpPr txBox="1">
              <a:spLocks noChangeArrowheads="1"/>
            </p:cNvSpPr>
            <p:nvPr/>
          </p:nvSpPr>
          <p:spPr bwMode="auto">
            <a:xfrm>
              <a:off x="4284624" y="4580901"/>
              <a:ext cx="2447375" cy="1200388"/>
            </a:xfrm>
            <a:prstGeom prst="rect">
              <a:avLst/>
            </a:prstGeom>
            <a:noFill/>
            <a:ln w="9525">
              <a:noFill/>
              <a:miter lim="800000"/>
              <a:headEnd/>
              <a:tailEnd/>
            </a:ln>
          </p:spPr>
          <p:txBody>
            <a:bodyPr>
              <a:spAutoFit/>
            </a:bodyPr>
            <a:lstStyle/>
            <a:p>
              <a:r>
                <a:rPr lang="en-GB" sz="2400" dirty="0">
                  <a:cs typeface="Arial" charset="0"/>
                </a:rPr>
                <a:t>How many learners will be in your sample?</a:t>
              </a:r>
            </a:p>
          </p:txBody>
        </p:sp>
      </p:grpSp>
      <p:grpSp>
        <p:nvGrpSpPr>
          <p:cNvPr id="5" name="Group 15"/>
          <p:cNvGrpSpPr>
            <a:grpSpLocks/>
          </p:cNvGrpSpPr>
          <p:nvPr/>
        </p:nvGrpSpPr>
        <p:grpSpPr bwMode="auto">
          <a:xfrm>
            <a:off x="2005781" y="3965436"/>
            <a:ext cx="4925961" cy="2139788"/>
            <a:chOff x="113" y="2750"/>
            <a:chExt cx="3085" cy="1406"/>
          </a:xfrm>
        </p:grpSpPr>
        <p:sp>
          <p:nvSpPr>
            <p:cNvPr id="49160" name="AutoShape 16"/>
            <p:cNvSpPr>
              <a:spLocks noChangeArrowheads="1"/>
            </p:cNvSpPr>
            <p:nvPr/>
          </p:nvSpPr>
          <p:spPr bwMode="auto">
            <a:xfrm>
              <a:off x="113" y="2750"/>
              <a:ext cx="3085" cy="1406"/>
            </a:xfrm>
            <a:prstGeom prst="roundRect">
              <a:avLst>
                <a:gd name="adj" fmla="val 16667"/>
              </a:avLst>
            </a:prstGeom>
            <a:solidFill>
              <a:srgbClr val="CC99FF"/>
            </a:solidFill>
            <a:ln w="9525">
              <a:solidFill>
                <a:schemeClr val="tx1"/>
              </a:solidFill>
              <a:round/>
              <a:headEnd/>
              <a:tailEnd/>
            </a:ln>
          </p:spPr>
          <p:txBody>
            <a:bodyPr wrap="none" anchor="ctr"/>
            <a:lstStyle/>
            <a:p>
              <a:pPr algn="ctr"/>
              <a:endParaRPr lang="en-US"/>
            </a:p>
          </p:txBody>
        </p:sp>
        <p:sp>
          <p:nvSpPr>
            <p:cNvPr id="49161" name="Text Box 17"/>
            <p:cNvSpPr txBox="1">
              <a:spLocks noChangeArrowheads="1"/>
            </p:cNvSpPr>
            <p:nvPr/>
          </p:nvSpPr>
          <p:spPr bwMode="auto">
            <a:xfrm>
              <a:off x="158" y="2840"/>
              <a:ext cx="2949" cy="1299"/>
            </a:xfrm>
            <a:prstGeom prst="rect">
              <a:avLst/>
            </a:prstGeom>
            <a:noFill/>
            <a:ln w="9525">
              <a:noFill/>
              <a:miter lim="800000"/>
              <a:headEnd/>
              <a:tailEnd/>
            </a:ln>
          </p:spPr>
          <p:txBody>
            <a:bodyPr>
              <a:spAutoFit/>
            </a:bodyPr>
            <a:lstStyle/>
            <a:p>
              <a:r>
                <a:rPr lang="en-GB" sz="2400" dirty="0"/>
                <a:t>Collect data from your group and use this to support or refute this claim</a:t>
              </a:r>
            </a:p>
            <a:p>
              <a:endParaRPr lang="en-GB" sz="800" dirty="0"/>
            </a:p>
            <a:p>
              <a:r>
                <a:rPr lang="en-GB" sz="2400" dirty="0"/>
                <a:t>Present your findings in an appropriate way</a:t>
              </a:r>
            </a:p>
          </p:txBody>
        </p:sp>
      </p:grpSp>
    </p:spTree>
    <p:extLst>
      <p:ext uri="{BB962C8B-B14F-4D97-AF65-F5344CB8AC3E}">
        <p14:creationId xmlns:p14="http://schemas.microsoft.com/office/powerpoint/2010/main" val="2970308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227" y="-1"/>
            <a:ext cx="8177160" cy="6132871"/>
          </a:xfrm>
          <a:prstGeom prst="rect">
            <a:avLst/>
          </a:prstGeom>
        </p:spPr>
      </p:pic>
    </p:spTree>
    <p:extLst>
      <p:ext uri="{BB962C8B-B14F-4D97-AF65-F5344CB8AC3E}">
        <p14:creationId xmlns:p14="http://schemas.microsoft.com/office/powerpoint/2010/main" val="2678557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429" y="940843"/>
            <a:ext cx="6255752" cy="4683209"/>
          </a:xfrm>
          <a:prstGeom prst="rect">
            <a:avLst/>
          </a:prstGeom>
        </p:spPr>
      </p:pic>
      <p:sp>
        <p:nvSpPr>
          <p:cNvPr id="3" name="Rectangle 2"/>
          <p:cNvSpPr/>
          <p:nvPr/>
        </p:nvSpPr>
        <p:spPr>
          <a:xfrm>
            <a:off x="6788806" y="1252894"/>
            <a:ext cx="5135974" cy="1429622"/>
          </a:xfrm>
          <a:prstGeom prst="rect">
            <a:avLst/>
          </a:prstGeom>
        </p:spPr>
        <p:txBody>
          <a:bodyPr wrap="square">
            <a:spAutoFit/>
          </a:bodyPr>
          <a:lstStyle/>
          <a:p>
            <a:pPr>
              <a:lnSpc>
                <a:spcPct val="150000"/>
              </a:lnSpc>
            </a:pPr>
            <a:r>
              <a:rPr lang="en-GB" sz="2000" dirty="0">
                <a:solidFill>
                  <a:srgbClr val="5A3C94"/>
                </a:solidFill>
              </a:rPr>
              <a:t>A sustained focus on problem solving is often missing in the mathematics classroom. </a:t>
            </a:r>
          </a:p>
          <a:p>
            <a:pPr algn="r">
              <a:lnSpc>
                <a:spcPct val="150000"/>
              </a:lnSpc>
            </a:pPr>
            <a:r>
              <a:rPr lang="en-GB" sz="2000" dirty="0" err="1">
                <a:solidFill>
                  <a:srgbClr val="5A3C94"/>
                </a:solidFill>
              </a:rPr>
              <a:t>Stodolsky</a:t>
            </a:r>
            <a:r>
              <a:rPr lang="en-GB" sz="2000" dirty="0">
                <a:solidFill>
                  <a:srgbClr val="5A3C94"/>
                </a:solidFill>
              </a:rPr>
              <a:t> (1988)</a:t>
            </a:r>
          </a:p>
        </p:txBody>
      </p:sp>
      <p:sp>
        <p:nvSpPr>
          <p:cNvPr id="4" name="Rectangle 3"/>
          <p:cNvSpPr/>
          <p:nvPr/>
        </p:nvSpPr>
        <p:spPr>
          <a:xfrm>
            <a:off x="6788806" y="3338881"/>
            <a:ext cx="5186077" cy="1891287"/>
          </a:xfrm>
          <a:prstGeom prst="rect">
            <a:avLst/>
          </a:prstGeom>
        </p:spPr>
        <p:txBody>
          <a:bodyPr wrap="square">
            <a:spAutoFit/>
          </a:bodyPr>
          <a:lstStyle/>
          <a:p>
            <a:pPr>
              <a:lnSpc>
                <a:spcPct val="150000"/>
              </a:lnSpc>
            </a:pPr>
            <a:r>
              <a:rPr lang="en-GB" sz="2000" dirty="0">
                <a:solidFill>
                  <a:srgbClr val="5A3C94"/>
                </a:solidFill>
              </a:rPr>
              <a:t>Daily maths lessons are often limited to learning and practising new skills, leaving little time for problem solving.</a:t>
            </a:r>
          </a:p>
          <a:p>
            <a:pPr algn="r">
              <a:lnSpc>
                <a:spcPct val="150000"/>
              </a:lnSpc>
            </a:pPr>
            <a:r>
              <a:rPr lang="en-GB" sz="2000" dirty="0">
                <a:solidFill>
                  <a:srgbClr val="5A3C94"/>
                </a:solidFill>
              </a:rPr>
              <a:t>Porter (1989); Weiss et al. (2003)</a:t>
            </a:r>
          </a:p>
        </p:txBody>
      </p:sp>
      <p:sp>
        <p:nvSpPr>
          <p:cNvPr id="5" name="Title 4"/>
          <p:cNvSpPr>
            <a:spLocks noGrp="1"/>
          </p:cNvSpPr>
          <p:nvPr>
            <p:ph type="title"/>
          </p:nvPr>
        </p:nvSpPr>
        <p:spPr/>
        <p:txBody>
          <a:bodyPr/>
          <a:lstStyle/>
          <a:p>
            <a:r>
              <a:rPr lang="en-GB" sz="3600" b="1" dirty="0" smtClean="0"/>
              <a:t>Reflecting on practice</a:t>
            </a:r>
            <a:endParaRPr lang="en-GB" sz="3600" b="1" dirty="0"/>
          </a:p>
        </p:txBody>
      </p:sp>
    </p:spTree>
    <p:extLst>
      <p:ext uri="{BB962C8B-B14F-4D97-AF65-F5344CB8AC3E}">
        <p14:creationId xmlns:p14="http://schemas.microsoft.com/office/powerpoint/2010/main" val="2827269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877" y="0"/>
            <a:ext cx="8128000" cy="6096000"/>
          </a:xfrm>
          <a:prstGeom prst="rect">
            <a:avLst/>
          </a:prstGeom>
        </p:spPr>
      </p:pic>
    </p:spTree>
    <p:extLst>
      <p:ext uri="{BB962C8B-B14F-4D97-AF65-F5344CB8AC3E}">
        <p14:creationId xmlns:p14="http://schemas.microsoft.com/office/powerpoint/2010/main" val="2104885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lackboard&#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774" y="0"/>
            <a:ext cx="8160774" cy="6120581"/>
          </a:xfrm>
          <a:prstGeom prst="rect">
            <a:avLst/>
          </a:prstGeom>
        </p:spPr>
      </p:pic>
    </p:spTree>
    <p:extLst>
      <p:ext uri="{BB962C8B-B14F-4D97-AF65-F5344CB8AC3E}">
        <p14:creationId xmlns:p14="http://schemas.microsoft.com/office/powerpoint/2010/main" val="2902690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lackboard&#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916" y="0"/>
            <a:ext cx="8023124" cy="6017343"/>
          </a:xfrm>
          <a:prstGeom prst="rect">
            <a:avLst/>
          </a:prstGeom>
        </p:spPr>
      </p:pic>
      <p:pic>
        <p:nvPicPr>
          <p:cNvPr id="5" name="Picture 4" descr="A close up of a blackboard&#10;&#10;Description generated with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0916" y="1"/>
            <a:ext cx="8023123" cy="6017342"/>
          </a:xfrm>
          <a:prstGeom prst="rect">
            <a:avLst/>
          </a:prstGeom>
        </p:spPr>
      </p:pic>
    </p:spTree>
    <p:extLst>
      <p:ext uri="{BB962C8B-B14F-4D97-AF65-F5344CB8AC3E}">
        <p14:creationId xmlns:p14="http://schemas.microsoft.com/office/powerpoint/2010/main" val="4177969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lackboard&#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786" y="0"/>
            <a:ext cx="8131279" cy="6098459"/>
          </a:xfrm>
          <a:prstGeom prst="rect">
            <a:avLst/>
          </a:prstGeom>
        </p:spPr>
      </p:pic>
    </p:spTree>
    <p:extLst>
      <p:ext uri="{BB962C8B-B14F-4D97-AF65-F5344CB8AC3E}">
        <p14:creationId xmlns:p14="http://schemas.microsoft.com/office/powerpoint/2010/main" val="2987232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5574889"/>
          </a:xfrm>
          <a:prstGeom prst="rect">
            <a:avLst/>
          </a:prstGeom>
        </p:spPr>
      </p:pic>
    </p:spTree>
    <p:extLst>
      <p:ext uri="{BB962C8B-B14F-4D97-AF65-F5344CB8AC3E}">
        <p14:creationId xmlns:p14="http://schemas.microsoft.com/office/powerpoint/2010/main" val="3776806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4618" y="2023669"/>
            <a:ext cx="4181098" cy="410338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990" y="0"/>
            <a:ext cx="3628288" cy="5643716"/>
          </a:xfrm>
          <a:prstGeom prst="rect">
            <a:avLst/>
          </a:prstGeom>
        </p:spPr>
      </p:pic>
      <p:sp>
        <p:nvSpPr>
          <p:cNvPr id="5" name="Title 4"/>
          <p:cNvSpPr>
            <a:spLocks noGrp="1"/>
          </p:cNvSpPr>
          <p:nvPr>
            <p:ph type="title"/>
          </p:nvPr>
        </p:nvSpPr>
        <p:spPr>
          <a:xfrm>
            <a:off x="2421192" y="344130"/>
            <a:ext cx="9259529" cy="1130251"/>
          </a:xfrm>
        </p:spPr>
        <p:txBody>
          <a:bodyPr/>
          <a:lstStyle/>
          <a:p>
            <a:pPr algn="r"/>
            <a:r>
              <a:rPr lang="en-GB" dirty="0" smtClean="0"/>
              <a:t>Other tools</a:t>
            </a:r>
            <a:br>
              <a:rPr lang="en-GB" dirty="0" smtClean="0"/>
            </a:br>
            <a:r>
              <a:rPr lang="en-GB" dirty="0" smtClean="0"/>
              <a:t>-sharing learning…</a:t>
            </a:r>
            <a:endParaRPr lang="en-GB" dirty="0"/>
          </a:p>
        </p:txBody>
      </p:sp>
    </p:spTree>
    <p:extLst>
      <p:ext uri="{BB962C8B-B14F-4D97-AF65-F5344CB8AC3E}">
        <p14:creationId xmlns:p14="http://schemas.microsoft.com/office/powerpoint/2010/main" val="1318698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96D240C-F36D-48CB-BCA3-5B9D3D239965}" vid="{B83D0614-206F-441E-8EA9-1C032DFE29A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96D240C-F36D-48CB-BCA3-5B9D3D239965}" vid="{56C64C5A-D535-4433-B55B-DB3BB0568047}"/>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96D240C-F36D-48CB-BCA3-5B9D3D239965}" vid="{5E8E66BE-1672-4E93-8F2F-3522530B330D}"/>
    </a:ext>
  </a:extLst>
</a:theme>
</file>

<file path=ppt/theme/theme4.xml><?xml version="1.0" encoding="utf-8"?>
<a:theme xmlns:a="http://schemas.openxmlformats.org/drawingml/2006/main" name="Master Final Slide 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96D240C-F36D-48CB-BCA3-5B9D3D239965}" vid="{93CC609D-AD11-4969-80F9-61D79F4B8205}"/>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96D240C-F36D-48CB-BCA3-5B9D3D239965}" vid="{56C64C5A-D535-4433-B55B-DB3BB056804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Slides White - Widescreen</Template>
  <TotalTime>7409</TotalTime>
  <Words>1204</Words>
  <Application>Microsoft Office PowerPoint</Application>
  <PresentationFormat>Widescreen</PresentationFormat>
  <Paragraphs>379</Paragraphs>
  <Slides>30</Slides>
  <Notes>30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Calibri</vt:lpstr>
      <vt:lpstr>Calibri Light</vt:lpstr>
      <vt:lpstr>Cambria Math</vt:lpstr>
      <vt:lpstr>Office Theme</vt:lpstr>
      <vt:lpstr>Custom Design</vt:lpstr>
      <vt:lpstr>1_Custom Design</vt:lpstr>
      <vt:lpstr>Master Final Slide White</vt:lpstr>
      <vt:lpstr>2_Custom Design</vt:lpstr>
      <vt:lpstr>Using technology  to present a problem solving activity Session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tools -sharing learning…</vt:lpstr>
      <vt:lpstr>PowerPoint Presentation</vt:lpstr>
      <vt:lpstr>Using technology to construct a spreadsheet…</vt:lpstr>
      <vt:lpstr>Mathematical Ways of Working</vt:lpstr>
      <vt:lpstr>PowerPoint Presentation</vt:lpstr>
      <vt:lpstr>Exploring problems – some questions to reflect on…</vt:lpstr>
      <vt:lpstr>Socks and matching pairs</vt:lpstr>
      <vt:lpstr>Students’ work sample 1… Consider how you would promote learning?</vt:lpstr>
      <vt:lpstr>Student work samples 2 &amp; 3 Consider how you would address these?</vt:lpstr>
      <vt:lpstr>Matching socks</vt:lpstr>
      <vt:lpstr>Matching socks</vt:lpstr>
      <vt:lpstr>Matching socks</vt:lpstr>
      <vt:lpstr>In patchwork terminology this quilt is made up of half square triangles.   How many squares can you see?    Explore the relationship between squares and triangles.  Plan how you will approach this problem.  </vt:lpstr>
      <vt:lpstr> </vt:lpstr>
      <vt:lpstr>An alternate way to explore the pattern…</vt:lpstr>
      <vt:lpstr>Another pattern to explore…</vt:lpstr>
      <vt:lpstr>PowerPoint Presentation</vt:lpstr>
      <vt:lpstr>PowerPoint Presentation</vt:lpstr>
      <vt:lpstr>PowerPoint Presentation</vt:lpstr>
      <vt:lpstr>Crime Scene Investigation</vt:lpstr>
      <vt:lpstr>D.B. Russell Crime Scene Investigators</vt:lpstr>
      <vt:lpstr>Reflecting on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Jill Brown</cp:lastModifiedBy>
  <cp:revision>228</cp:revision>
  <cp:lastPrinted>2019-08-16T15:26:31Z</cp:lastPrinted>
  <dcterms:created xsi:type="dcterms:W3CDTF">2017-05-25T19:06:12Z</dcterms:created>
  <dcterms:modified xsi:type="dcterms:W3CDTF">2019-10-29T06:11:25Z</dcterms:modified>
</cp:coreProperties>
</file>