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31"/>
  </p:notesMasterIdLst>
  <p:handoutMasterIdLst>
    <p:handoutMasterId r:id="rId32"/>
  </p:handoutMasterIdLst>
  <p:sldIdLst>
    <p:sldId id="637" r:id="rId2"/>
    <p:sldId id="654" r:id="rId3"/>
    <p:sldId id="668" r:id="rId4"/>
    <p:sldId id="647" r:id="rId5"/>
    <p:sldId id="673" r:id="rId6"/>
    <p:sldId id="652" r:id="rId7"/>
    <p:sldId id="685" r:id="rId8"/>
    <p:sldId id="669" r:id="rId9"/>
    <p:sldId id="671" r:id="rId10"/>
    <p:sldId id="672" r:id="rId11"/>
    <p:sldId id="667" r:id="rId12"/>
    <p:sldId id="674" r:id="rId13"/>
    <p:sldId id="676" r:id="rId14"/>
    <p:sldId id="657" r:id="rId15"/>
    <p:sldId id="658" r:id="rId16"/>
    <p:sldId id="656" r:id="rId17"/>
    <p:sldId id="660" r:id="rId18"/>
    <p:sldId id="659" r:id="rId19"/>
    <p:sldId id="662" r:id="rId20"/>
    <p:sldId id="663" r:id="rId21"/>
    <p:sldId id="661" r:id="rId22"/>
    <p:sldId id="664" r:id="rId23"/>
    <p:sldId id="665" r:id="rId24"/>
    <p:sldId id="666" r:id="rId25"/>
    <p:sldId id="681" r:id="rId26"/>
    <p:sldId id="679" r:id="rId27"/>
    <p:sldId id="680" r:id="rId28"/>
    <p:sldId id="686" r:id="rId29"/>
    <p:sldId id="688" r:id="rId30"/>
  </p:sldIdLst>
  <p:sldSz cx="12192000" cy="6858000"/>
  <p:notesSz cx="7099300"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1306BA"/>
    <a:srgbClr val="381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4660"/>
  </p:normalViewPr>
  <p:slideViewPr>
    <p:cSldViewPr>
      <p:cViewPr varScale="1">
        <p:scale>
          <a:sx n="97" d="100"/>
          <a:sy n="97" d="100"/>
        </p:scale>
        <p:origin x="72" y="4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55A21D8-F7B6-46C7-B58A-E600EA8DD378}" type="datetimeFigureOut">
              <a:rPr lang="en-GB" smtClean="0"/>
              <a:t>29/10/2019</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966F5D29-0BCB-4003-BB26-092EA077BA33}" type="slidenum">
              <a:rPr lang="en-GB" smtClean="0"/>
              <a:t>‹#›</a:t>
            </a:fld>
            <a:endParaRPr lang="en-GB"/>
          </a:p>
        </p:txBody>
      </p:sp>
    </p:spTree>
    <p:extLst>
      <p:ext uri="{BB962C8B-B14F-4D97-AF65-F5344CB8AC3E}">
        <p14:creationId xmlns:p14="http://schemas.microsoft.com/office/powerpoint/2010/main" val="392714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charset="0"/>
                <a:cs typeface="Arial" charset="0"/>
              </a:defRPr>
            </a:lvl1pPr>
          </a:lstStyle>
          <a:p>
            <a:pPr>
              <a:defRPr/>
            </a:pPr>
            <a:endParaRPr lang="en-I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charset="0"/>
                <a:cs typeface="Arial" charset="0"/>
              </a:defRPr>
            </a:lvl1pPr>
          </a:lstStyle>
          <a:p>
            <a:pPr>
              <a:defRPr/>
            </a:pPr>
            <a:fld id="{720122FA-E917-451E-874B-B65905337EE9}" type="datetimeFigureOut">
              <a:rPr lang="en-IE"/>
              <a:pPr>
                <a:defRPr/>
              </a:pPr>
              <a:t>29/10/2019</a:t>
            </a:fld>
            <a:endParaRPr lang="en-IE"/>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en-IE"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smtClean="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charset="0"/>
                <a:cs typeface="Arial" charset="0"/>
              </a:defRPr>
            </a:lvl1pPr>
          </a:lstStyle>
          <a:p>
            <a:pPr>
              <a:defRPr/>
            </a:pPr>
            <a:endParaRPr lang="en-I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fld id="{8B350DD0-749E-4D01-A374-B5AE1DF1C49E}" type="slidenum">
              <a:rPr lang="en-IE" altLang="en-US"/>
              <a:pPr/>
              <a:t>‹#›</a:t>
            </a:fld>
            <a:endParaRPr lang="en-IE" altLang="en-US"/>
          </a:p>
        </p:txBody>
      </p:sp>
    </p:spTree>
    <p:extLst>
      <p:ext uri="{BB962C8B-B14F-4D97-AF65-F5344CB8AC3E}">
        <p14:creationId xmlns:p14="http://schemas.microsoft.com/office/powerpoint/2010/main" val="868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smtClean="0"/>
              <a:t>
Poll Title: One thing I have learned today (Tuesday)......
https://www.polleverywhere.com/free_text_polls/HcCuyMxtngf8GZ4</a:t>
            </a:r>
            <a:endParaRPr lang="en-GB"/>
          </a:p>
        </p:txBody>
      </p:sp>
      <p:sp>
        <p:nvSpPr>
          <p:cNvPr id="4" name="Slide Number Placeholder 3"/>
          <p:cNvSpPr>
            <a:spLocks noGrp="1"/>
          </p:cNvSpPr>
          <p:nvPr>
            <p:ph type="sldNum" sz="quarter" idx="10"/>
          </p:nvPr>
        </p:nvSpPr>
        <p:spPr/>
        <p:txBody>
          <a:bodyPr/>
          <a:lstStyle/>
          <a:p>
            <a:fld id="{8B350DD0-749E-4D01-A374-B5AE1DF1C49E}" type="slidenum">
              <a:rPr lang="en-IE" altLang="en-US" smtClean="0"/>
              <a:pPr/>
              <a:t>28</a:t>
            </a:fld>
            <a:endParaRPr lang="en-IE" altLang="en-US"/>
          </a:p>
        </p:txBody>
      </p:sp>
      <p:sp>
        <p:nvSpPr>
          <p:cNvPr id="5" name="TextBox 4"/>
          <p:cNvSpPr txBox="1"/>
          <p:nvPr/>
        </p:nvSpPr>
        <p:spPr>
          <a:xfrm>
            <a:off x="0" y="0"/>
            <a:ext cx="3944056" cy="377014"/>
          </a:xfrm>
          <a:prstGeom prst="rect">
            <a:avLst/>
          </a:prstGeom>
          <a:noFill/>
        </p:spPr>
        <p:txBody>
          <a:bodyPr vert="horz" lIns="99048" tIns="49524" rIns="99048" bIns="49524" rtlCol="0">
            <a:spAutoFit/>
          </a:bodyPr>
          <a:lstStyle/>
          <a:p>
            <a:endParaRPr lang="en-GB"/>
          </a:p>
        </p:txBody>
      </p:sp>
    </p:spTree>
    <p:extLst>
      <p:ext uri="{BB962C8B-B14F-4D97-AF65-F5344CB8AC3E}">
        <p14:creationId xmlns:p14="http://schemas.microsoft.com/office/powerpoint/2010/main" val="594379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csscni.org.uk/erasmu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hyperlink" Target="https://www.csscni.org.uk/erasmus" TargetMode="External"/><Relationship Id="rId4" Type="http://schemas.openxmlformats.org/officeDocument/2006/relationships/image" Target="../media/image6.jpeg"/><Relationship Id="rId9"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533400"/>
            <a:ext cx="9067800" cy="1371600"/>
          </a:xfrm>
        </p:spPr>
        <p:txBody>
          <a:bodyPr anchor="b">
            <a:noAutofit/>
          </a:bodyPr>
          <a:lstStyle>
            <a:lvl1pPr algn="ctr">
              <a:defRPr sz="4400" b="1">
                <a:solidFill>
                  <a:srgbClr val="457426"/>
                </a:solidFill>
              </a:defRPr>
            </a:lvl1pPr>
          </a:lstStyle>
          <a:p>
            <a:r>
              <a:rPr lang="en-US" dirty="0" smtClean="0"/>
              <a:t>Teaching problem solving in technology rich environments</a:t>
            </a:r>
            <a:endParaRPr lang="en-GB" dirty="0"/>
          </a:p>
        </p:txBody>
      </p:sp>
      <p:pic>
        <p:nvPicPr>
          <p:cNvPr id="7" name="Picture 6"/>
          <p:cNvPicPr>
            <a:picLocks noChangeAspect="1"/>
          </p:cNvPicPr>
          <p:nvPr userDrawn="1"/>
        </p:nvPicPr>
        <p:blipFill>
          <a:blip r:embed="rId2"/>
          <a:stretch>
            <a:fillRect/>
          </a:stretch>
        </p:blipFill>
        <p:spPr>
          <a:xfrm>
            <a:off x="4489705" y="2424690"/>
            <a:ext cx="3212599" cy="2618237"/>
          </a:xfrm>
          <a:prstGeom prst="rect">
            <a:avLst/>
          </a:prstGeom>
        </p:spPr>
      </p:pic>
      <p:grpSp>
        <p:nvGrpSpPr>
          <p:cNvPr id="11" name="Group 2"/>
          <p:cNvGrpSpPr>
            <a:grpSpLocks noChangeAspect="1"/>
          </p:cNvGrpSpPr>
          <p:nvPr userDrawn="1"/>
        </p:nvGrpSpPr>
        <p:grpSpPr bwMode="auto">
          <a:xfrm>
            <a:off x="578925" y="5467068"/>
            <a:ext cx="4831867" cy="1189100"/>
            <a:chOff x="1789" y="2077"/>
            <a:chExt cx="3308" cy="814"/>
          </a:xfrm>
        </p:grpSpPr>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 y="2077"/>
              <a:ext cx="94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2736" y="2296"/>
              <a:ext cx="2361"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Aft>
                  <a:spcPts val="450"/>
                </a:spcAft>
              </a:pPr>
              <a:r>
                <a:rPr lang="en-GB" altLang="en-US" sz="1800" dirty="0" smtClean="0">
                  <a:solidFill>
                    <a:prstClr val="black"/>
                  </a:solidFill>
                  <a:latin typeface="Calibri" panose="020F0502020204030204" pitchFamily="34" charset="0"/>
                  <a:cs typeface="+mn-cs"/>
                </a:rPr>
                <a:t>With the support of the Erasmus+ programme of the European Union</a:t>
              </a:r>
              <a:endParaRPr lang="en-US" altLang="en-US" sz="1800" dirty="0" smtClean="0">
                <a:solidFill>
                  <a:prstClr val="black"/>
                </a:solidFill>
                <a:cs typeface="+mn-cs"/>
              </a:endParaRPr>
            </a:p>
          </p:txBody>
        </p:sp>
      </p:grpSp>
      <p:sp>
        <p:nvSpPr>
          <p:cNvPr id="14" name="TextBox 13"/>
          <p:cNvSpPr txBox="1"/>
          <p:nvPr userDrawn="1"/>
        </p:nvSpPr>
        <p:spPr>
          <a:xfrm>
            <a:off x="7010400" y="5683471"/>
            <a:ext cx="4613189" cy="738664"/>
          </a:xfrm>
          <a:prstGeom prst="rect">
            <a:avLst/>
          </a:prstGeom>
          <a:noFill/>
        </p:spPr>
        <p:txBody>
          <a:bodyPr wrap="square" rtlCol="0">
            <a:spAutoFit/>
          </a:bodyPr>
          <a:lstStyle/>
          <a:p>
            <a:pPr algn="ctr" fontAlgn="auto">
              <a:spcBef>
                <a:spcPts val="0"/>
              </a:spcBef>
              <a:spcAft>
                <a:spcPts val="0"/>
              </a:spcAft>
            </a:pPr>
            <a:endParaRPr lang="en-GB" dirty="0" smtClean="0">
              <a:solidFill>
                <a:prstClr val="black"/>
              </a:solidFill>
              <a:latin typeface="Calibri" panose="020F0502020204030204"/>
              <a:cs typeface="+mn-cs"/>
            </a:endParaRPr>
          </a:p>
          <a:p>
            <a:pPr algn="ctr" fontAlgn="auto">
              <a:spcBef>
                <a:spcPts val="0"/>
              </a:spcBef>
              <a:spcAft>
                <a:spcPts val="0"/>
              </a:spcAft>
            </a:pPr>
            <a:r>
              <a:rPr lang="en-GB" sz="2400" dirty="0" smtClean="0">
                <a:solidFill>
                  <a:prstClr val="black"/>
                </a:solidFill>
                <a:latin typeface="Calibri" panose="020F0502020204030204"/>
                <a:cs typeface="+mn-cs"/>
                <a:hlinkClick r:id="rId4"/>
              </a:rPr>
              <a:t>https://www.csscni.org.uk/erasmus</a:t>
            </a:r>
            <a:endParaRPr lang="en-GB" sz="2400" dirty="0">
              <a:solidFill>
                <a:prstClr val="black"/>
              </a:solidFill>
              <a:latin typeface="Calibri" panose="020F0502020204030204"/>
              <a:cs typeface="+mn-cs"/>
            </a:endParaRPr>
          </a:p>
        </p:txBody>
      </p:sp>
    </p:spTree>
    <p:extLst>
      <p:ext uri="{BB962C8B-B14F-4D97-AF65-F5344CB8AC3E}">
        <p14:creationId xmlns:p14="http://schemas.microsoft.com/office/powerpoint/2010/main" val="34171906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8900" y="457202"/>
            <a:ext cx="6934200" cy="777871"/>
          </a:xfrm>
        </p:spPr>
        <p:txBody>
          <a:bodyPr>
            <a:noAutofit/>
          </a:bodyPr>
          <a:lstStyle>
            <a:lvl1pPr algn="ctr">
              <a:defRPr sz="4400">
                <a:solidFill>
                  <a:schemeClr val="accent2"/>
                </a:solidFill>
                <a:latin typeface="+mn-lt"/>
              </a:defRPr>
            </a:lvl1pPr>
          </a:lstStyle>
          <a:p>
            <a:r>
              <a:rPr lang="en-US" dirty="0" smtClean="0"/>
              <a:t>Click to edit master title style</a:t>
            </a:r>
            <a:endParaRPr lang="en-GB" dirty="0"/>
          </a:p>
        </p:txBody>
      </p:sp>
      <p:grpSp>
        <p:nvGrpSpPr>
          <p:cNvPr id="9" name="Group 2"/>
          <p:cNvGrpSpPr>
            <a:grpSpLocks noChangeAspect="1"/>
          </p:cNvGrpSpPr>
          <p:nvPr userDrawn="1"/>
        </p:nvGrpSpPr>
        <p:grpSpPr bwMode="auto">
          <a:xfrm>
            <a:off x="152401" y="6119644"/>
            <a:ext cx="3581644" cy="599841"/>
            <a:chOff x="1789" y="2077"/>
            <a:chExt cx="3995" cy="669"/>
          </a:xfrm>
        </p:grpSpPr>
        <p:pic>
          <p:nvPicPr>
            <p:cNvPr id="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 y="2077"/>
              <a:ext cx="94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
            <p:cNvSpPr txBox="1">
              <a:spLocks noChangeArrowheads="1"/>
            </p:cNvSpPr>
            <p:nvPr/>
          </p:nvSpPr>
          <p:spPr bwMode="auto">
            <a:xfrm>
              <a:off x="2742" y="2151"/>
              <a:ext cx="3042"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Aft>
                  <a:spcPts val="450"/>
                </a:spcAft>
              </a:pPr>
              <a:r>
                <a:rPr lang="en-GB" altLang="en-US" sz="1400" dirty="0" smtClean="0">
                  <a:solidFill>
                    <a:prstClr val="black"/>
                  </a:solidFill>
                  <a:latin typeface="Calibri" panose="020F0502020204030204" pitchFamily="34" charset="0"/>
                  <a:cs typeface="+mn-cs"/>
                </a:rPr>
                <a:t>With the support of the Erasmus+ programme of the European Union</a:t>
              </a:r>
              <a:endParaRPr lang="en-US" altLang="en-US" sz="3200" dirty="0" smtClean="0">
                <a:solidFill>
                  <a:prstClr val="black"/>
                </a:solidFill>
                <a:cs typeface="+mn-cs"/>
              </a:endParaRPr>
            </a:p>
          </p:txBody>
        </p:sp>
      </p:grpSp>
      <p:grpSp>
        <p:nvGrpSpPr>
          <p:cNvPr id="18" name="Group 17"/>
          <p:cNvGrpSpPr/>
          <p:nvPr userDrawn="1"/>
        </p:nvGrpSpPr>
        <p:grpSpPr>
          <a:xfrm>
            <a:off x="8873535" y="6092611"/>
            <a:ext cx="3137008" cy="667206"/>
            <a:chOff x="8856107" y="6170933"/>
            <a:chExt cx="3137007" cy="667206"/>
          </a:xfrm>
        </p:grpSpPr>
        <p:sp>
          <p:nvSpPr>
            <p:cNvPr id="19" name="TextBox 18"/>
            <p:cNvSpPr txBox="1"/>
            <p:nvPr/>
          </p:nvSpPr>
          <p:spPr>
            <a:xfrm>
              <a:off x="8856107" y="6250691"/>
              <a:ext cx="2362199" cy="523220"/>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cs typeface="+mn-cs"/>
                </a:rPr>
                <a:t>Teaching problem solving in technology rich environments</a:t>
              </a:r>
              <a:endParaRPr lang="en-GB" sz="1400" dirty="0">
                <a:solidFill>
                  <a:prstClr val="black"/>
                </a:solidFill>
                <a:latin typeface="Calibri" panose="020F0502020204030204"/>
                <a:cs typeface="+mn-cs"/>
              </a:endParaRPr>
            </a:p>
          </p:txBody>
        </p:sp>
        <p:pic>
          <p:nvPicPr>
            <p:cNvPr id="20" name="Picture 19"/>
            <p:cNvPicPr>
              <a:picLocks noChangeAspect="1"/>
            </p:cNvPicPr>
            <p:nvPr/>
          </p:nvPicPr>
          <p:blipFill>
            <a:blip r:embed="rId3"/>
            <a:stretch>
              <a:fillRect/>
            </a:stretch>
          </p:blipFill>
          <p:spPr>
            <a:xfrm>
              <a:off x="11174446" y="6170933"/>
              <a:ext cx="818668" cy="667206"/>
            </a:xfrm>
            <a:prstGeom prst="rect">
              <a:avLst/>
            </a:prstGeom>
          </p:spPr>
        </p:pic>
      </p:grpSp>
    </p:spTree>
    <p:extLst>
      <p:ext uri="{BB962C8B-B14F-4D97-AF65-F5344CB8AC3E}">
        <p14:creationId xmlns:p14="http://schemas.microsoft.com/office/powerpoint/2010/main" val="280536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152401" y="608363"/>
            <a:ext cx="11887200" cy="675613"/>
          </a:xfrm>
          <a:prstGeom prst="rect">
            <a:avLst/>
          </a:prstGeom>
        </p:spPr>
        <p:txBody>
          <a:bodyPr vert="horz" lIns="38576" tIns="19289" rIns="38576" bIns="19289" rtlCol="0" anchor="b">
            <a:noAutofit/>
          </a:bodyPr>
          <a:lstStyle>
            <a:lvl1pPr algn="ctr" defTabSz="914400" rtl="0" eaLnBrk="1" latinLnBrk="0" hangingPunct="1">
              <a:lnSpc>
                <a:spcPct val="90000"/>
              </a:lnSpc>
              <a:spcBef>
                <a:spcPct val="0"/>
              </a:spcBef>
              <a:buNone/>
              <a:defRPr sz="6000" kern="1200">
                <a:solidFill>
                  <a:srgbClr val="457426"/>
                </a:solidFill>
                <a:latin typeface="+mj-lt"/>
                <a:ea typeface="+mj-ea"/>
                <a:cs typeface="+mj-cs"/>
              </a:defRPr>
            </a:lvl1pPr>
          </a:lstStyle>
          <a:p>
            <a:pPr fontAlgn="auto">
              <a:spcAft>
                <a:spcPts val="0"/>
              </a:spcAft>
            </a:pPr>
            <a:r>
              <a:rPr lang="en-GB" sz="3600" b="1" dirty="0" smtClean="0">
                <a:solidFill>
                  <a:srgbClr val="008000"/>
                </a:solidFill>
              </a:rPr>
              <a:t>Project partners</a:t>
            </a:r>
            <a:endParaRPr lang="en-GB" sz="3600" b="1" dirty="0">
              <a:solidFill>
                <a:srgbClr val="008000"/>
              </a:solidFill>
            </a:endParaRPr>
          </a:p>
        </p:txBody>
      </p:sp>
      <p:graphicFrame>
        <p:nvGraphicFramePr>
          <p:cNvPr id="7" name="Content Placeholder 6"/>
          <p:cNvGraphicFramePr>
            <a:graphicFrameLocks/>
          </p:cNvGraphicFramePr>
          <p:nvPr userDrawn="1">
            <p:extLst/>
          </p:nvPr>
        </p:nvGraphicFramePr>
        <p:xfrm>
          <a:off x="325439" y="1690689"/>
          <a:ext cx="11541124" cy="3776378"/>
        </p:xfrm>
        <a:graphic>
          <a:graphicData uri="http://schemas.openxmlformats.org/drawingml/2006/table">
            <a:tbl>
              <a:tblPr firstRow="1" bandRow="1">
                <a:tableStyleId>{5C22544A-7EE6-4342-B048-85BDC9FD1C3A}</a:tableStyleId>
              </a:tblPr>
              <a:tblGrid>
                <a:gridCol w="2885281">
                  <a:extLst>
                    <a:ext uri="{9D8B030D-6E8A-4147-A177-3AD203B41FA5}">
                      <a16:colId xmlns:a16="http://schemas.microsoft.com/office/drawing/2014/main" val="20000"/>
                    </a:ext>
                  </a:extLst>
                </a:gridCol>
                <a:gridCol w="961760">
                  <a:extLst>
                    <a:ext uri="{9D8B030D-6E8A-4147-A177-3AD203B41FA5}">
                      <a16:colId xmlns:a16="http://schemas.microsoft.com/office/drawing/2014/main" val="20001"/>
                    </a:ext>
                  </a:extLst>
                </a:gridCol>
                <a:gridCol w="1923521">
                  <a:extLst>
                    <a:ext uri="{9D8B030D-6E8A-4147-A177-3AD203B41FA5}">
                      <a16:colId xmlns:a16="http://schemas.microsoft.com/office/drawing/2014/main" val="20002"/>
                    </a:ext>
                  </a:extLst>
                </a:gridCol>
                <a:gridCol w="1923521">
                  <a:extLst>
                    <a:ext uri="{9D8B030D-6E8A-4147-A177-3AD203B41FA5}">
                      <a16:colId xmlns:a16="http://schemas.microsoft.com/office/drawing/2014/main" val="20003"/>
                    </a:ext>
                  </a:extLst>
                </a:gridCol>
                <a:gridCol w="961760">
                  <a:extLst>
                    <a:ext uri="{9D8B030D-6E8A-4147-A177-3AD203B41FA5}">
                      <a16:colId xmlns:a16="http://schemas.microsoft.com/office/drawing/2014/main" val="20004"/>
                    </a:ext>
                  </a:extLst>
                </a:gridCol>
                <a:gridCol w="2885281">
                  <a:extLst>
                    <a:ext uri="{9D8B030D-6E8A-4147-A177-3AD203B41FA5}">
                      <a16:colId xmlns:a16="http://schemas.microsoft.com/office/drawing/2014/main" val="20005"/>
                    </a:ext>
                  </a:extLst>
                </a:gridCol>
              </a:tblGrid>
              <a:tr h="1888189">
                <a:tc>
                  <a:txBody>
                    <a:bodyPr/>
                    <a:lstStyle/>
                    <a:p>
                      <a:endParaRPr lang="en-GB" dirty="0"/>
                    </a:p>
                  </a:txBody>
                  <a:tcPr>
                    <a:noFill/>
                  </a:tcPr>
                </a:tc>
                <a:tc gridSpan="2">
                  <a:txBody>
                    <a:bodyPr/>
                    <a:lstStyle/>
                    <a:p>
                      <a:endParaRPr lang="en-GB" dirty="0"/>
                    </a:p>
                  </a:txBody>
                  <a:tcPr>
                    <a:noFill/>
                  </a:tcPr>
                </a:tc>
                <a:tc hMerge="1">
                  <a:txBody>
                    <a:bodyPr/>
                    <a:lstStyle/>
                    <a:p>
                      <a:endParaRPr lang="en-GB"/>
                    </a:p>
                  </a:txBody>
                  <a:tcPr/>
                </a:tc>
                <a:tc gridSpan="2">
                  <a:txBody>
                    <a:bodyPr/>
                    <a:lstStyle/>
                    <a:p>
                      <a:endParaRPr lang="en-GB" dirty="0"/>
                    </a:p>
                  </a:txBody>
                  <a:tcPr>
                    <a:noFill/>
                  </a:tcPr>
                </a:tc>
                <a:tc hMerge="1">
                  <a:txBody>
                    <a:bodyPr/>
                    <a:lstStyle/>
                    <a:p>
                      <a:endParaRPr lang="en-GB"/>
                    </a:p>
                  </a:txBody>
                  <a:tcPr/>
                </a:tc>
                <a:tc>
                  <a:txBody>
                    <a:bodyPr/>
                    <a:lstStyle/>
                    <a:p>
                      <a:endParaRPr lang="en-GB" dirty="0"/>
                    </a:p>
                  </a:txBody>
                  <a:tcPr>
                    <a:noFill/>
                  </a:tcPr>
                </a:tc>
                <a:extLst>
                  <a:ext uri="{0D108BD9-81ED-4DB2-BD59-A6C34878D82A}">
                    <a16:rowId xmlns:a16="http://schemas.microsoft.com/office/drawing/2014/main" val="10000"/>
                  </a:ext>
                </a:extLst>
              </a:tr>
              <a:tr h="1888189">
                <a:tc gridSpan="2">
                  <a:txBody>
                    <a:bodyPr/>
                    <a:lstStyle/>
                    <a:p>
                      <a:endParaRPr lang="en-GB" dirty="0"/>
                    </a:p>
                  </a:txBody>
                  <a:tcPr>
                    <a:noFill/>
                  </a:tcPr>
                </a:tc>
                <a:tc hMerge="1">
                  <a:txBody>
                    <a:bodyPr/>
                    <a:lstStyle/>
                    <a:p>
                      <a:endParaRPr lang="en-GB" dirty="0"/>
                    </a:p>
                  </a:txBody>
                  <a:tcPr/>
                </a:tc>
                <a:tc gridSpan="2">
                  <a:txBody>
                    <a:bodyPr/>
                    <a:lstStyle/>
                    <a:p>
                      <a:endParaRPr lang="en-GB" dirty="0"/>
                    </a:p>
                  </a:txBody>
                  <a:tcPr>
                    <a:noFill/>
                  </a:tcPr>
                </a:tc>
                <a:tc hMerge="1">
                  <a:txBody>
                    <a:bodyPr/>
                    <a:lstStyle/>
                    <a:p>
                      <a:endParaRPr lang="en-GB" dirty="0"/>
                    </a:p>
                  </a:txBody>
                  <a:tcPr/>
                </a:tc>
                <a:tc gridSpan="2">
                  <a:txBody>
                    <a:bodyPr/>
                    <a:lstStyle/>
                    <a:p>
                      <a:endParaRPr lang="en-GB" dirty="0"/>
                    </a:p>
                  </a:txBody>
                  <a:tcPr>
                    <a:noFill/>
                  </a:tcPr>
                </a:tc>
                <a:tc h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865" y="1678497"/>
            <a:ext cx="1133736" cy="14983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523" y="4169670"/>
            <a:ext cx="3535508" cy="74064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70074" y="3944850"/>
            <a:ext cx="3372663" cy="116359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33917" y="2159877"/>
            <a:ext cx="2479827" cy="875932"/>
          </a:xfrm>
          <a:prstGeom prst="rect">
            <a:avLst/>
          </a:prstGeom>
        </p:spPr>
      </p:pic>
      <p:pic>
        <p:nvPicPr>
          <p:cNvPr id="12" name="Picture 11"/>
          <p:cNvPicPr>
            <a:picLocks noChangeAspect="1"/>
          </p:cNvPicPr>
          <p:nvPr userDrawn="1"/>
        </p:nvPicPr>
        <p:blipFill>
          <a:blip r:embed="rId6"/>
          <a:stretch>
            <a:fillRect/>
          </a:stretch>
        </p:blipFill>
        <p:spPr>
          <a:xfrm>
            <a:off x="325439" y="2076612"/>
            <a:ext cx="2885572" cy="1307525"/>
          </a:xfrm>
          <a:prstGeom prst="rect">
            <a:avLst/>
          </a:prstGeom>
        </p:spPr>
      </p:pic>
      <p:pic>
        <p:nvPicPr>
          <p:cNvPr id="13" name="Picture 12"/>
          <p:cNvPicPr>
            <a:picLocks noChangeAspect="1"/>
          </p:cNvPicPr>
          <p:nvPr userDrawn="1"/>
        </p:nvPicPr>
        <p:blipFill>
          <a:blip r:embed="rId7"/>
          <a:stretch>
            <a:fillRect/>
          </a:stretch>
        </p:blipFill>
        <p:spPr>
          <a:xfrm>
            <a:off x="8419334" y="4024162"/>
            <a:ext cx="3203367" cy="779486"/>
          </a:xfrm>
          <a:prstGeom prst="rect">
            <a:avLst/>
          </a:prstGeom>
        </p:spPr>
      </p:pic>
      <p:pic>
        <p:nvPicPr>
          <p:cNvPr id="14" name="Picture 13"/>
          <p:cNvPicPr>
            <a:picLocks noChangeAspect="1"/>
          </p:cNvPicPr>
          <p:nvPr userDrawn="1"/>
        </p:nvPicPr>
        <p:blipFill>
          <a:blip r:embed="rId8"/>
          <a:stretch>
            <a:fillRect/>
          </a:stretch>
        </p:blipFill>
        <p:spPr>
          <a:xfrm>
            <a:off x="6433887" y="2007566"/>
            <a:ext cx="2209800" cy="1428750"/>
          </a:xfrm>
          <a:prstGeom prst="rect">
            <a:avLst/>
          </a:prstGeom>
        </p:spPr>
      </p:pic>
      <p:sp>
        <p:nvSpPr>
          <p:cNvPr id="15" name="TextBox 14"/>
          <p:cNvSpPr txBox="1"/>
          <p:nvPr userDrawn="1"/>
        </p:nvSpPr>
        <p:spPr>
          <a:xfrm>
            <a:off x="3216679" y="3176868"/>
            <a:ext cx="2684252" cy="369332"/>
          </a:xfrm>
          <a:prstGeom prst="rect">
            <a:avLst/>
          </a:prstGeom>
          <a:noFill/>
        </p:spPr>
        <p:txBody>
          <a:bodyPr wrap="square" rtlCol="0">
            <a:spAutoFit/>
          </a:bodyPr>
          <a:lstStyle/>
          <a:p>
            <a:pPr algn="ctr" fontAlgn="auto">
              <a:spcBef>
                <a:spcPts val="0"/>
              </a:spcBef>
              <a:spcAft>
                <a:spcPts val="0"/>
              </a:spcAft>
            </a:pPr>
            <a:r>
              <a:rPr lang="en-GB" sz="675" dirty="0">
                <a:solidFill>
                  <a:prstClr val="black"/>
                </a:solidFill>
                <a:latin typeface="Calibri" panose="020F0502020204030204"/>
              </a:rPr>
              <a:t>Bangor Academy and Sixth Form College</a:t>
            </a:r>
            <a:r>
              <a:rPr lang="en-GB" dirty="0">
                <a:solidFill>
                  <a:prstClr val="black"/>
                </a:solidFill>
                <a:latin typeface="Calibri" panose="020F0502020204030204"/>
              </a:rPr>
              <a:t> </a:t>
            </a:r>
          </a:p>
        </p:txBody>
      </p:sp>
      <p:grpSp>
        <p:nvGrpSpPr>
          <p:cNvPr id="20" name="Group 2"/>
          <p:cNvGrpSpPr>
            <a:grpSpLocks noChangeAspect="1"/>
          </p:cNvGrpSpPr>
          <p:nvPr userDrawn="1"/>
        </p:nvGrpSpPr>
        <p:grpSpPr bwMode="auto">
          <a:xfrm>
            <a:off x="578925" y="5467068"/>
            <a:ext cx="4831867" cy="1189100"/>
            <a:chOff x="1789" y="2077"/>
            <a:chExt cx="3308" cy="814"/>
          </a:xfrm>
        </p:grpSpPr>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9" y="2077"/>
              <a:ext cx="94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
            <p:cNvSpPr txBox="1">
              <a:spLocks noChangeArrowheads="1"/>
            </p:cNvSpPr>
            <p:nvPr/>
          </p:nvSpPr>
          <p:spPr bwMode="auto">
            <a:xfrm>
              <a:off x="2736" y="2296"/>
              <a:ext cx="2361"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Aft>
                  <a:spcPts val="338"/>
                </a:spcAft>
              </a:pPr>
              <a:r>
                <a:rPr lang="en-GB" altLang="en-US" dirty="0" smtClean="0">
                  <a:solidFill>
                    <a:prstClr val="black"/>
                  </a:solidFill>
                  <a:latin typeface="Calibri" panose="020F0502020204030204" pitchFamily="34" charset="0"/>
                </a:rPr>
                <a:t>With the support of the Erasmus+ programme of the European Union</a:t>
              </a:r>
              <a:endParaRPr lang="en-US" altLang="en-US" dirty="0" smtClean="0">
                <a:solidFill>
                  <a:prstClr val="black"/>
                </a:solidFill>
              </a:endParaRPr>
            </a:p>
          </p:txBody>
        </p:sp>
      </p:grpSp>
      <p:sp>
        <p:nvSpPr>
          <p:cNvPr id="26" name="TextBox 25"/>
          <p:cNvSpPr txBox="1"/>
          <p:nvPr userDrawn="1"/>
        </p:nvSpPr>
        <p:spPr>
          <a:xfrm>
            <a:off x="7255148" y="5574702"/>
            <a:ext cx="4613189" cy="738664"/>
          </a:xfrm>
          <a:prstGeom prst="rect">
            <a:avLst/>
          </a:prstGeom>
          <a:noFill/>
        </p:spPr>
        <p:txBody>
          <a:bodyPr wrap="square" rtlCol="0">
            <a:spAutoFit/>
          </a:bodyPr>
          <a:lstStyle/>
          <a:p>
            <a:pPr algn="ctr" fontAlgn="auto">
              <a:spcBef>
                <a:spcPts val="0"/>
              </a:spcBef>
              <a:spcAft>
                <a:spcPts val="0"/>
              </a:spcAft>
            </a:pPr>
            <a:endParaRPr lang="en-GB" dirty="0" smtClean="0">
              <a:solidFill>
                <a:prstClr val="black"/>
              </a:solidFill>
              <a:latin typeface="Calibri" panose="020F0502020204030204"/>
            </a:endParaRPr>
          </a:p>
          <a:p>
            <a:pPr algn="ctr" fontAlgn="auto">
              <a:spcBef>
                <a:spcPts val="0"/>
              </a:spcBef>
              <a:spcAft>
                <a:spcPts val="0"/>
              </a:spcAft>
            </a:pPr>
            <a:r>
              <a:rPr lang="en-GB" sz="2400" dirty="0" smtClean="0">
                <a:solidFill>
                  <a:prstClr val="black"/>
                </a:solidFill>
                <a:latin typeface="Calibri" panose="020F0502020204030204"/>
                <a:hlinkClick r:id="rId10"/>
              </a:rPr>
              <a:t>https://www.csscni.org.uk/erasmus</a:t>
            </a:r>
            <a:endParaRPr lang="en-GB" sz="2400" dirty="0">
              <a:solidFill>
                <a:prstClr val="black"/>
              </a:solidFill>
              <a:latin typeface="Calibri" panose="020F0502020204030204"/>
            </a:endParaRPr>
          </a:p>
        </p:txBody>
      </p:sp>
    </p:spTree>
    <p:extLst>
      <p:ext uri="{BB962C8B-B14F-4D97-AF65-F5344CB8AC3E}">
        <p14:creationId xmlns:p14="http://schemas.microsoft.com/office/powerpoint/2010/main" val="39442543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506">
                <a:solidFill>
                  <a:schemeClr val="tx1">
                    <a:tint val="75000"/>
                  </a:schemeClr>
                </a:solidFill>
              </a:defRPr>
            </a:lvl1pPr>
          </a:lstStyle>
          <a:p>
            <a:pPr fontAlgn="auto">
              <a:spcBef>
                <a:spcPts val="0"/>
              </a:spcBef>
              <a:spcAft>
                <a:spcPts val="0"/>
              </a:spcAft>
            </a:pPr>
            <a:fld id="{B975D61D-66BC-40FE-9B8D-B326CACBBFC3}" type="datetimeFigureOut">
              <a:rPr lang="en-GB" smtClean="0">
                <a:solidFill>
                  <a:prstClr val="black">
                    <a:tint val="75000"/>
                  </a:prstClr>
                </a:solidFill>
                <a:latin typeface="Calibri" panose="020F0502020204030204"/>
              </a:rPr>
              <a:pPr fontAlgn="auto">
                <a:spcBef>
                  <a:spcPts val="0"/>
                </a:spcBef>
                <a:spcAft>
                  <a:spcPts val="0"/>
                </a:spcAft>
              </a:pPr>
              <a:t>29/10/2019</a:t>
            </a:fld>
            <a:endParaRPr lang="en-GB"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506">
                <a:solidFill>
                  <a:schemeClr val="tx1">
                    <a:tint val="75000"/>
                  </a:schemeClr>
                </a:solidFill>
              </a:defRPr>
            </a:lvl1pPr>
          </a:lstStyle>
          <a:p>
            <a:pPr fontAlgn="auto">
              <a:spcBef>
                <a:spcPts val="0"/>
              </a:spcBef>
              <a:spcAft>
                <a:spcPts val="0"/>
              </a:spcAft>
            </a:pPr>
            <a:fld id="{C5D0EE28-EEFC-4307-9086-CDCB7C2A8F3D}" type="slidenum">
              <a:rPr lang="en-GB" smtClean="0">
                <a:solidFill>
                  <a:prstClr val="black">
                    <a:tint val="75000"/>
                  </a:prstClr>
                </a:solidFill>
                <a:latin typeface="Calibri" panose="020F0502020204030204"/>
              </a:rPr>
              <a:pPr fontAlgn="auto">
                <a:spcBef>
                  <a:spcPts val="0"/>
                </a:spcBef>
                <a:spcAft>
                  <a:spcPts val="0"/>
                </a:spcAft>
              </a:pPr>
              <a:t>‹#›</a:t>
            </a:fld>
            <a:endParaRPr lang="en-GB"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159708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aveyougotmathseye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4800"/>
            <a:ext cx="9067800" cy="1752600"/>
          </a:xfrm>
        </p:spPr>
        <p:txBody>
          <a:bodyPr/>
          <a:lstStyle/>
          <a:p>
            <a:r>
              <a:rPr lang="en-GB" sz="6000" dirty="0"/>
              <a:t>Problem solving approaches</a:t>
            </a:r>
            <a:r>
              <a:rPr lang="en-GB" sz="6600" dirty="0"/>
              <a:t/>
            </a:r>
            <a:br>
              <a:rPr lang="en-GB" sz="6600" dirty="0"/>
            </a:br>
            <a:r>
              <a:rPr lang="en-GB" dirty="0"/>
              <a:t>Session 3 – problem posing</a:t>
            </a:r>
            <a:endParaRPr lang="en-GB" sz="4400" dirty="0">
              <a:solidFill>
                <a:srgbClr val="008000"/>
              </a:solidFill>
            </a:endParaRPr>
          </a:p>
        </p:txBody>
      </p:sp>
    </p:spTree>
    <p:extLst>
      <p:ext uri="{BB962C8B-B14F-4D97-AF65-F5344CB8AC3E}">
        <p14:creationId xmlns:p14="http://schemas.microsoft.com/office/powerpoint/2010/main" val="62206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Categories of problem posing</a:t>
            </a:r>
            <a:endParaRPr lang="en-GB" sz="4400" dirty="0"/>
          </a:p>
        </p:txBody>
      </p:sp>
      <p:sp>
        <p:nvSpPr>
          <p:cNvPr id="3" name="Content Placeholder 2"/>
          <p:cNvSpPr>
            <a:spLocks noGrp="1"/>
          </p:cNvSpPr>
          <p:nvPr>
            <p:ph idx="4294967295"/>
          </p:nvPr>
        </p:nvSpPr>
        <p:spPr>
          <a:xfrm>
            <a:off x="457200" y="1524000"/>
            <a:ext cx="10972800" cy="2133600"/>
          </a:xfrm>
        </p:spPr>
        <p:txBody>
          <a:bodyPr/>
          <a:lstStyle/>
          <a:p>
            <a:pPr marL="0" indent="0">
              <a:buNone/>
            </a:pPr>
            <a:r>
              <a:rPr lang="en-GB" sz="2800" dirty="0" smtClean="0">
                <a:solidFill>
                  <a:srgbClr val="7030A0"/>
                </a:solidFill>
              </a:rPr>
              <a:t>3.	Structured </a:t>
            </a:r>
            <a:r>
              <a:rPr lang="en-GB" sz="2800" dirty="0">
                <a:solidFill>
                  <a:srgbClr val="7030A0"/>
                </a:solidFill>
              </a:rPr>
              <a:t>– the activity is centred on a specific problem that requires </a:t>
            </a:r>
            <a:r>
              <a:rPr lang="en-GB" sz="2800" dirty="0" smtClean="0">
                <a:solidFill>
                  <a:srgbClr val="7030A0"/>
                </a:solidFill>
              </a:rPr>
              <a:t>	completion </a:t>
            </a:r>
            <a:r>
              <a:rPr lang="en-GB" sz="2800" dirty="0">
                <a:solidFill>
                  <a:srgbClr val="7030A0"/>
                </a:solidFill>
              </a:rPr>
              <a:t>or reformulation.</a:t>
            </a:r>
          </a:p>
          <a:p>
            <a:pPr marL="0" indent="0">
              <a:buNone/>
            </a:pPr>
            <a:endParaRPr lang="en-GB" sz="2600" dirty="0"/>
          </a:p>
          <a:p>
            <a:pPr marL="0" indent="0">
              <a:buNone/>
            </a:pPr>
            <a:r>
              <a:rPr lang="en-GB" sz="2800" dirty="0">
                <a:solidFill>
                  <a:srgbClr val="7030A0"/>
                </a:solidFill>
              </a:rPr>
              <a:t>11% of a number is 77. Write and solve as many problems as you can using this information.</a:t>
            </a:r>
          </a:p>
          <a:p>
            <a:pPr marL="0" indent="0">
              <a:buNone/>
            </a:pPr>
            <a:endParaRPr lang="en-GB" sz="2600" dirty="0"/>
          </a:p>
          <a:p>
            <a:pPr marL="0" indent="0">
              <a:buNone/>
            </a:pPr>
            <a:endParaRPr lang="en-GB" sz="2600" dirty="0"/>
          </a:p>
        </p:txBody>
      </p:sp>
    </p:spTree>
    <p:extLst>
      <p:ext uri="{BB962C8B-B14F-4D97-AF65-F5344CB8AC3E}">
        <p14:creationId xmlns:p14="http://schemas.microsoft.com/office/powerpoint/2010/main" val="26563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52400"/>
            <a:ext cx="6934200" cy="777871"/>
          </a:xfrm>
        </p:spPr>
        <p:txBody>
          <a:bodyPr/>
          <a:lstStyle/>
          <a:p>
            <a:r>
              <a:rPr lang="en-GB" sz="4400" dirty="0" smtClean="0"/>
              <a:t>Issues with problem posing</a:t>
            </a:r>
            <a:endParaRPr lang="en-GB" sz="4400" dirty="0"/>
          </a:p>
        </p:txBody>
      </p:sp>
      <p:sp>
        <p:nvSpPr>
          <p:cNvPr id="3" name="Content Placeholder 2"/>
          <p:cNvSpPr>
            <a:spLocks noGrp="1"/>
          </p:cNvSpPr>
          <p:nvPr>
            <p:ph idx="4294967295"/>
          </p:nvPr>
        </p:nvSpPr>
        <p:spPr>
          <a:xfrm>
            <a:off x="609600" y="1066800"/>
            <a:ext cx="10972800" cy="5257799"/>
          </a:xfrm>
        </p:spPr>
        <p:txBody>
          <a:bodyPr>
            <a:noAutofit/>
          </a:bodyPr>
          <a:lstStyle/>
          <a:p>
            <a:pPr marL="0" indent="0">
              <a:lnSpc>
                <a:spcPct val="110000"/>
              </a:lnSpc>
              <a:spcBef>
                <a:spcPts val="0"/>
              </a:spcBef>
              <a:buNone/>
            </a:pPr>
            <a:r>
              <a:rPr lang="en-GB" sz="2800" dirty="0" smtClean="0">
                <a:solidFill>
                  <a:srgbClr val="7030A0"/>
                </a:solidFill>
              </a:rPr>
              <a:t>“While </a:t>
            </a:r>
            <a:r>
              <a:rPr lang="en-GB" sz="2800" dirty="0">
                <a:solidFill>
                  <a:srgbClr val="7030A0"/>
                </a:solidFill>
              </a:rPr>
              <a:t>problem posing is recognised as fundamental to the teaching and learning of mathematics, it remains on the periphery of school </a:t>
            </a:r>
            <a:r>
              <a:rPr lang="en-GB" sz="2800" dirty="0" smtClean="0">
                <a:solidFill>
                  <a:srgbClr val="7030A0"/>
                </a:solidFill>
              </a:rPr>
              <a:t>curricula.” 																			</a:t>
            </a:r>
            <a:r>
              <a:rPr lang="en-GB" sz="2000" dirty="0" smtClean="0">
                <a:solidFill>
                  <a:srgbClr val="7030A0"/>
                </a:solidFill>
              </a:rPr>
              <a:t>(</a:t>
            </a:r>
            <a:r>
              <a:rPr lang="en-GB" sz="2000" dirty="0" err="1">
                <a:solidFill>
                  <a:srgbClr val="7030A0"/>
                </a:solidFill>
              </a:rPr>
              <a:t>Ellerton</a:t>
            </a:r>
            <a:r>
              <a:rPr lang="en-GB" sz="2000" dirty="0">
                <a:solidFill>
                  <a:srgbClr val="7030A0"/>
                </a:solidFill>
              </a:rPr>
              <a:t>, Singer, &amp; </a:t>
            </a:r>
            <a:r>
              <a:rPr lang="en-GB" sz="2000" dirty="0" err="1">
                <a:solidFill>
                  <a:srgbClr val="7030A0"/>
                </a:solidFill>
              </a:rPr>
              <a:t>Cai</a:t>
            </a:r>
            <a:r>
              <a:rPr lang="en-GB" sz="2000" dirty="0">
                <a:solidFill>
                  <a:srgbClr val="7030A0"/>
                </a:solidFill>
              </a:rPr>
              <a:t>, 2015</a:t>
            </a:r>
            <a:r>
              <a:rPr lang="en-GB" sz="2000" dirty="0" smtClean="0">
                <a:solidFill>
                  <a:srgbClr val="7030A0"/>
                </a:solidFill>
              </a:rPr>
              <a:t>).</a:t>
            </a:r>
          </a:p>
          <a:p>
            <a:pPr marL="0" indent="0">
              <a:lnSpc>
                <a:spcPct val="110000"/>
              </a:lnSpc>
              <a:spcBef>
                <a:spcPts val="0"/>
              </a:spcBef>
              <a:buNone/>
            </a:pPr>
            <a:endParaRPr lang="en-GB" sz="2800" dirty="0">
              <a:solidFill>
                <a:prstClr val="black"/>
              </a:solidFill>
            </a:endParaRPr>
          </a:p>
          <a:p>
            <a:pPr marL="0" indent="0">
              <a:lnSpc>
                <a:spcPct val="110000"/>
              </a:lnSpc>
              <a:spcBef>
                <a:spcPts val="0"/>
              </a:spcBef>
              <a:buNone/>
            </a:pPr>
            <a:r>
              <a:rPr lang="en-GB" sz="2800" dirty="0" smtClean="0">
                <a:solidFill>
                  <a:srgbClr val="7030A0"/>
                </a:solidFill>
              </a:rPr>
              <a:t>“It </a:t>
            </a:r>
            <a:r>
              <a:rPr lang="en-GB" sz="2800" dirty="0">
                <a:solidFill>
                  <a:srgbClr val="7030A0"/>
                </a:solidFill>
              </a:rPr>
              <a:t>has been marginalised by the mathematics education </a:t>
            </a:r>
            <a:r>
              <a:rPr lang="en-GB" sz="2800" dirty="0" smtClean="0">
                <a:solidFill>
                  <a:srgbClr val="7030A0"/>
                </a:solidFill>
              </a:rPr>
              <a:t>community.” 		</a:t>
            </a:r>
            <a:r>
              <a:rPr lang="en-GB" sz="2800" dirty="0">
                <a:solidFill>
                  <a:srgbClr val="7030A0"/>
                </a:solidFill>
              </a:rPr>
              <a:t>	</a:t>
            </a:r>
            <a:r>
              <a:rPr lang="en-GB" sz="2800" dirty="0" smtClean="0">
                <a:solidFill>
                  <a:srgbClr val="7030A0"/>
                </a:solidFill>
              </a:rPr>
              <a:t>																					</a:t>
            </a:r>
            <a:r>
              <a:rPr lang="en-GB" sz="2000" dirty="0" smtClean="0">
                <a:solidFill>
                  <a:srgbClr val="7030A0"/>
                </a:solidFill>
              </a:rPr>
              <a:t>(</a:t>
            </a:r>
            <a:r>
              <a:rPr lang="en-GB" sz="2000" dirty="0">
                <a:solidFill>
                  <a:srgbClr val="7030A0"/>
                </a:solidFill>
              </a:rPr>
              <a:t>Crespo, 2003</a:t>
            </a:r>
            <a:r>
              <a:rPr lang="en-GB" sz="2000" dirty="0" smtClean="0">
                <a:solidFill>
                  <a:srgbClr val="7030A0"/>
                </a:solidFill>
              </a:rPr>
              <a:t>).</a:t>
            </a:r>
          </a:p>
          <a:p>
            <a:pPr marL="0" indent="0">
              <a:lnSpc>
                <a:spcPct val="110000"/>
              </a:lnSpc>
              <a:spcBef>
                <a:spcPts val="0"/>
              </a:spcBef>
              <a:buNone/>
            </a:pPr>
            <a:endParaRPr lang="en-GB" sz="2000" dirty="0">
              <a:solidFill>
                <a:prstClr val="black"/>
              </a:solidFill>
            </a:endParaRPr>
          </a:p>
          <a:p>
            <a:pPr marL="0" indent="0">
              <a:lnSpc>
                <a:spcPct val="110000"/>
              </a:lnSpc>
              <a:spcBef>
                <a:spcPts val="0"/>
              </a:spcBef>
              <a:buNone/>
            </a:pPr>
            <a:r>
              <a:rPr lang="en-GB" sz="2800" dirty="0" smtClean="0">
                <a:solidFill>
                  <a:srgbClr val="7030A0"/>
                </a:solidFill>
              </a:rPr>
              <a:t>“There are a </a:t>
            </a:r>
            <a:r>
              <a:rPr lang="en-GB" sz="2800" dirty="0">
                <a:solidFill>
                  <a:srgbClr val="7030A0"/>
                </a:solidFill>
              </a:rPr>
              <a:t>lack of opportunities provided to students to generate and reformulate their own </a:t>
            </a:r>
            <a:r>
              <a:rPr lang="en-GB" sz="2800" dirty="0" smtClean="0">
                <a:solidFill>
                  <a:srgbClr val="7030A0"/>
                </a:solidFill>
              </a:rPr>
              <a:t>problems.”																																						</a:t>
            </a:r>
            <a:r>
              <a:rPr lang="en-GB" sz="2000" dirty="0" smtClean="0">
                <a:solidFill>
                  <a:srgbClr val="7030A0"/>
                </a:solidFill>
              </a:rPr>
              <a:t>(</a:t>
            </a:r>
            <a:r>
              <a:rPr lang="en-GB" sz="2000" dirty="0">
                <a:solidFill>
                  <a:srgbClr val="7030A0"/>
                </a:solidFill>
              </a:rPr>
              <a:t>Leung, 2013</a:t>
            </a:r>
            <a:r>
              <a:rPr lang="en-GB" sz="2000" dirty="0" smtClean="0">
                <a:solidFill>
                  <a:srgbClr val="7030A0"/>
                </a:solidFill>
              </a:rPr>
              <a:t>).</a:t>
            </a:r>
            <a:endParaRPr lang="en-GB" sz="2000" dirty="0">
              <a:solidFill>
                <a:srgbClr val="7030A0"/>
              </a:solidFill>
            </a:endParaRPr>
          </a:p>
          <a:p>
            <a:endParaRPr lang="en-GB" sz="2800" dirty="0">
              <a:solidFill>
                <a:prstClr val="black"/>
              </a:solidFill>
            </a:endParaRPr>
          </a:p>
          <a:p>
            <a:endParaRPr lang="en-GB" sz="2800" dirty="0"/>
          </a:p>
        </p:txBody>
      </p:sp>
    </p:spTree>
    <p:extLst>
      <p:ext uri="{BB962C8B-B14F-4D97-AF65-F5344CB8AC3E}">
        <p14:creationId xmlns:p14="http://schemas.microsoft.com/office/powerpoint/2010/main" val="38244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Problem posing</a:t>
            </a:r>
            <a:endParaRPr lang="en-GB" sz="4400" dirty="0"/>
          </a:p>
        </p:txBody>
      </p:sp>
      <p:sp>
        <p:nvSpPr>
          <p:cNvPr id="3" name="Content Placeholder 2"/>
          <p:cNvSpPr>
            <a:spLocks noGrp="1"/>
          </p:cNvSpPr>
          <p:nvPr>
            <p:ph idx="4294967295"/>
          </p:nvPr>
        </p:nvSpPr>
        <p:spPr>
          <a:xfrm>
            <a:off x="609600" y="1600200"/>
            <a:ext cx="11353800" cy="1600199"/>
          </a:xfrm>
        </p:spPr>
        <p:txBody>
          <a:bodyPr>
            <a:noAutofit/>
          </a:bodyPr>
          <a:lstStyle/>
          <a:p>
            <a:pPr marL="0" indent="0">
              <a:buNone/>
            </a:pPr>
            <a:r>
              <a:rPr lang="en-GB" sz="2800" dirty="0">
                <a:solidFill>
                  <a:srgbClr val="7030A0"/>
                </a:solidFill>
              </a:rPr>
              <a:t>It is also important that practitioners are able to create interesting problems for their </a:t>
            </a:r>
            <a:r>
              <a:rPr lang="en-GB" sz="2800" dirty="0" smtClean="0">
                <a:solidFill>
                  <a:srgbClr val="7030A0"/>
                </a:solidFill>
              </a:rPr>
              <a:t>students.</a:t>
            </a:r>
          </a:p>
          <a:p>
            <a:pPr marL="0" indent="0" algn="r">
              <a:buNone/>
            </a:pPr>
            <a:r>
              <a:rPr lang="en-GB" sz="2000" dirty="0" smtClean="0">
                <a:solidFill>
                  <a:srgbClr val="7030A0"/>
                </a:solidFill>
              </a:rPr>
              <a:t> </a:t>
            </a:r>
            <a:r>
              <a:rPr lang="en-GB" sz="2000" dirty="0">
                <a:solidFill>
                  <a:srgbClr val="7030A0"/>
                </a:solidFill>
              </a:rPr>
              <a:t>(Olson &amp; Knott, 2013)</a:t>
            </a:r>
          </a:p>
          <a:p>
            <a:endParaRPr lang="en-GB" sz="2600" dirty="0"/>
          </a:p>
          <a:p>
            <a:endParaRPr lang="en-GB" sz="2600" dirty="0"/>
          </a:p>
          <a:p>
            <a:endParaRPr lang="en-GB" sz="2600" dirty="0"/>
          </a:p>
        </p:txBody>
      </p:sp>
    </p:spTree>
    <p:extLst>
      <p:ext uri="{BB962C8B-B14F-4D97-AF65-F5344CB8AC3E}">
        <p14:creationId xmlns:p14="http://schemas.microsoft.com/office/powerpoint/2010/main" val="1083621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457202"/>
            <a:ext cx="8724900" cy="777871"/>
          </a:xfrm>
        </p:spPr>
        <p:txBody>
          <a:bodyPr/>
          <a:lstStyle/>
          <a:p>
            <a:r>
              <a:rPr lang="en-GB" sz="4400" dirty="0" smtClean="0"/>
              <a:t>The emergence of problem posing</a:t>
            </a:r>
            <a:endParaRPr lang="en-GB" sz="4400" dirty="0"/>
          </a:p>
        </p:txBody>
      </p:sp>
      <p:sp>
        <p:nvSpPr>
          <p:cNvPr id="3" name="Content Placeholder 2"/>
          <p:cNvSpPr>
            <a:spLocks noGrp="1"/>
          </p:cNvSpPr>
          <p:nvPr>
            <p:ph idx="4294967295"/>
          </p:nvPr>
        </p:nvSpPr>
        <p:spPr>
          <a:xfrm>
            <a:off x="609600" y="1600201"/>
            <a:ext cx="10972800" cy="2209800"/>
          </a:xfrm>
        </p:spPr>
        <p:txBody>
          <a:bodyPr/>
          <a:lstStyle/>
          <a:p>
            <a:pPr marL="0" indent="0" algn="ctr">
              <a:buNone/>
            </a:pPr>
            <a:r>
              <a:rPr lang="en-GB" sz="2800" dirty="0">
                <a:solidFill>
                  <a:srgbClr val="7030A0"/>
                </a:solidFill>
              </a:rPr>
              <a:t>Maths Eyes Competition in Ireland </a:t>
            </a:r>
          </a:p>
          <a:p>
            <a:pPr marL="0" indent="0" algn="ctr">
              <a:buNone/>
            </a:pPr>
            <a:r>
              <a:rPr lang="en-GB" sz="2800" dirty="0">
                <a:hlinkClick r:id="rId2"/>
              </a:rPr>
              <a:t>http://www.haveyougotmathseyes.com/</a:t>
            </a:r>
            <a:endParaRPr lang="en-GB" sz="2800" dirty="0"/>
          </a:p>
          <a:p>
            <a:pPr marL="0" indent="0" algn="ctr">
              <a:buNone/>
            </a:pPr>
            <a:endParaRPr lang="en-GB" sz="2800" dirty="0"/>
          </a:p>
          <a:p>
            <a:pPr marL="0" indent="0" algn="ctr">
              <a:buNone/>
            </a:pPr>
            <a:r>
              <a:rPr lang="en-GB" sz="2800" dirty="0">
                <a:solidFill>
                  <a:srgbClr val="7030A0"/>
                </a:solidFill>
              </a:rPr>
              <a:t>Students develop maths problems from the world around them</a:t>
            </a:r>
            <a:r>
              <a:rPr lang="en-GB" sz="2800" dirty="0" smtClean="0">
                <a:solidFill>
                  <a:srgbClr val="7030A0"/>
                </a:solidFill>
              </a:rPr>
              <a:t>…(</a:t>
            </a:r>
            <a:r>
              <a:rPr lang="en-GB" sz="2800" dirty="0">
                <a:solidFill>
                  <a:srgbClr val="7030A0"/>
                </a:solidFill>
              </a:rPr>
              <a:t>free problem posing)!</a:t>
            </a:r>
          </a:p>
        </p:txBody>
      </p:sp>
    </p:spTree>
    <p:extLst>
      <p:ext uri="{BB962C8B-B14F-4D97-AF65-F5344CB8AC3E}">
        <p14:creationId xmlns:p14="http://schemas.microsoft.com/office/powerpoint/2010/main" val="1139822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76200"/>
            <a:ext cx="8877300" cy="777871"/>
          </a:xfrm>
        </p:spPr>
        <p:txBody>
          <a:bodyPr/>
          <a:lstStyle/>
          <a:p>
            <a:r>
              <a:rPr lang="en-GB" sz="4400" dirty="0" smtClean="0"/>
              <a:t>Problem posing using ‘Maths </a:t>
            </a:r>
            <a:r>
              <a:rPr lang="en-GB" dirty="0"/>
              <a:t>E</a:t>
            </a:r>
            <a:r>
              <a:rPr lang="en-GB" sz="4400" dirty="0" smtClean="0"/>
              <a:t>yes’</a:t>
            </a:r>
            <a:endParaRPr lang="en-GB" sz="4400" dirty="0"/>
          </a:p>
        </p:txBody>
      </p:sp>
      <p:pic>
        <p:nvPicPr>
          <p:cNvPr id="1026" name="Picture 2" descr="http://www.haveyougotmathseyes.com/wp-content/gallery/maths-eyes-winning-entries-2016/A2-Print-14.jpg"/>
          <p:cNvPicPr>
            <a:picLocks noChangeAspect="1" noChangeArrowheads="1"/>
          </p:cNvPicPr>
          <p:nvPr/>
        </p:nvPicPr>
        <p:blipFill rotWithShape="1">
          <a:blip r:embed="rId2">
            <a:extLst>
              <a:ext uri="{28A0092B-C50C-407E-A947-70E740481C1C}">
                <a14:useLocalDpi xmlns:a14="http://schemas.microsoft.com/office/drawing/2010/main" val="0"/>
              </a:ext>
            </a:extLst>
          </a:blip>
          <a:srcRect t="4420" b="11602"/>
          <a:stretch/>
        </p:blipFill>
        <p:spPr bwMode="auto">
          <a:xfrm>
            <a:off x="1524000" y="823591"/>
            <a:ext cx="9144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0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52400"/>
            <a:ext cx="8572500" cy="777871"/>
          </a:xfrm>
        </p:spPr>
        <p:txBody>
          <a:bodyPr/>
          <a:lstStyle/>
          <a:p>
            <a:r>
              <a:rPr lang="en-GB" sz="4400" dirty="0" smtClean="0"/>
              <a:t>Problem posing using </a:t>
            </a:r>
            <a:r>
              <a:rPr lang="en-GB" dirty="0"/>
              <a:t>‘Maths Eyes’</a:t>
            </a:r>
            <a:endParaRPr lang="en-GB" sz="4400" dirty="0"/>
          </a:p>
        </p:txBody>
      </p:sp>
      <p:pic>
        <p:nvPicPr>
          <p:cNvPr id="4" name="Picture 6" descr="http://www.haveyougotmathseyes.com/wp-content/gallery/solve-it-poster-exhibition/maths-poster-a4-landscape-9.jpg"/>
          <p:cNvPicPr>
            <a:picLocks noChangeAspect="1" noChangeArrowheads="1"/>
          </p:cNvPicPr>
          <p:nvPr/>
        </p:nvPicPr>
        <p:blipFill rotWithShape="1">
          <a:blip r:embed="rId2">
            <a:extLst>
              <a:ext uri="{28A0092B-C50C-407E-A947-70E740481C1C}">
                <a14:useLocalDpi xmlns:a14="http://schemas.microsoft.com/office/drawing/2010/main" val="0"/>
              </a:ext>
            </a:extLst>
          </a:blip>
          <a:srcRect l="833" t="485" r="-833" b="22402"/>
          <a:stretch/>
        </p:blipFill>
        <p:spPr bwMode="auto">
          <a:xfrm>
            <a:off x="1447800" y="1066800"/>
            <a:ext cx="9296401"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7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76200"/>
            <a:ext cx="8191500" cy="777871"/>
          </a:xfrm>
        </p:spPr>
        <p:txBody>
          <a:bodyPr/>
          <a:lstStyle/>
          <a:p>
            <a:r>
              <a:rPr lang="en-GB" sz="4400" dirty="0" smtClean="0"/>
              <a:t>Problem posing using </a:t>
            </a:r>
            <a:r>
              <a:rPr lang="en-GB" dirty="0"/>
              <a:t>‘Maths Eyes’</a:t>
            </a:r>
            <a:endParaRPr lang="en-GB" sz="4400" dirty="0"/>
          </a:p>
        </p:txBody>
      </p:sp>
      <p:pic>
        <p:nvPicPr>
          <p:cNvPr id="4" name="Picture 2" descr="http://www.haveyougotmathseyes.com/wp-content/gallery/solve-it-poster-exhibition/maths-poster-a4-landscape-10.jpg"/>
          <p:cNvPicPr>
            <a:picLocks noChangeAspect="1" noChangeArrowheads="1"/>
          </p:cNvPicPr>
          <p:nvPr/>
        </p:nvPicPr>
        <p:blipFill rotWithShape="1">
          <a:blip r:embed="rId2">
            <a:extLst>
              <a:ext uri="{28A0092B-C50C-407E-A947-70E740481C1C}">
                <a14:useLocalDpi xmlns:a14="http://schemas.microsoft.com/office/drawing/2010/main" val="0"/>
              </a:ext>
            </a:extLst>
          </a:blip>
          <a:srcRect b="15636"/>
          <a:stretch/>
        </p:blipFill>
        <p:spPr bwMode="auto">
          <a:xfrm>
            <a:off x="1714500" y="854071"/>
            <a:ext cx="8763000"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76200"/>
            <a:ext cx="8343900" cy="777871"/>
          </a:xfrm>
        </p:spPr>
        <p:txBody>
          <a:bodyPr/>
          <a:lstStyle/>
          <a:p>
            <a:r>
              <a:rPr lang="en-GB" sz="4400" dirty="0" smtClean="0"/>
              <a:t>Problem posing using </a:t>
            </a:r>
            <a:r>
              <a:rPr lang="en-GB" dirty="0"/>
              <a:t>‘Maths Eyes’</a:t>
            </a:r>
            <a:endParaRPr lang="en-GB" sz="4400" dirty="0"/>
          </a:p>
        </p:txBody>
      </p:sp>
      <p:pic>
        <p:nvPicPr>
          <p:cNvPr id="2050" name="Picture 2" descr="http://www.haveyougotmathseyes.com/wp-content/gallery/maths-eyes-winning-entries-2016/A2-Print-13.jpg"/>
          <p:cNvPicPr>
            <a:picLocks noChangeAspect="1" noChangeArrowheads="1"/>
          </p:cNvPicPr>
          <p:nvPr/>
        </p:nvPicPr>
        <p:blipFill rotWithShape="1">
          <a:blip r:embed="rId2">
            <a:extLst>
              <a:ext uri="{28A0092B-C50C-407E-A947-70E740481C1C}">
                <a14:useLocalDpi xmlns:a14="http://schemas.microsoft.com/office/drawing/2010/main" val="0"/>
              </a:ext>
            </a:extLst>
          </a:blip>
          <a:srcRect r="3253" b="13537"/>
          <a:stretch/>
        </p:blipFill>
        <p:spPr bwMode="auto">
          <a:xfrm>
            <a:off x="1676400" y="854071"/>
            <a:ext cx="8839200" cy="503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9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76200"/>
            <a:ext cx="8420100" cy="777871"/>
          </a:xfrm>
        </p:spPr>
        <p:txBody>
          <a:bodyPr/>
          <a:lstStyle/>
          <a:p>
            <a:r>
              <a:rPr lang="en-GB" sz="4400" dirty="0" smtClean="0"/>
              <a:t>Problem posing using </a:t>
            </a:r>
            <a:r>
              <a:rPr lang="en-GB" dirty="0"/>
              <a:t>‘Maths Eyes’</a:t>
            </a:r>
            <a:endParaRPr lang="en-GB" sz="4400" dirty="0"/>
          </a:p>
        </p:txBody>
      </p:sp>
      <p:pic>
        <p:nvPicPr>
          <p:cNvPr id="4" name="Picture 4" descr="http://www.haveyougotmathseyes.com/wp-content/gallery/solve-it-poster-exhibition/maths-poster-a4-landscape-3.jpg"/>
          <p:cNvPicPr>
            <a:picLocks noChangeAspect="1" noChangeArrowheads="1"/>
          </p:cNvPicPr>
          <p:nvPr/>
        </p:nvPicPr>
        <p:blipFill rotWithShape="1">
          <a:blip r:embed="rId2">
            <a:extLst>
              <a:ext uri="{28A0092B-C50C-407E-A947-70E740481C1C}">
                <a14:useLocalDpi xmlns:a14="http://schemas.microsoft.com/office/drawing/2010/main" val="0"/>
              </a:ext>
            </a:extLst>
          </a:blip>
          <a:srcRect b="15549"/>
          <a:stretch/>
        </p:blipFill>
        <p:spPr bwMode="auto">
          <a:xfrm>
            <a:off x="1714500" y="854071"/>
            <a:ext cx="8763000" cy="511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52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76200"/>
            <a:ext cx="8572500" cy="777871"/>
          </a:xfrm>
        </p:spPr>
        <p:txBody>
          <a:bodyPr/>
          <a:lstStyle/>
          <a:p>
            <a:r>
              <a:rPr lang="en-GB" sz="4400" dirty="0" smtClean="0"/>
              <a:t>Problem posing using </a:t>
            </a:r>
            <a:r>
              <a:rPr lang="en-GB" dirty="0"/>
              <a:t>‘Maths Eyes’</a:t>
            </a:r>
            <a:endParaRPr lang="en-GB" sz="4400" dirty="0"/>
          </a:p>
        </p:txBody>
      </p:sp>
      <p:pic>
        <p:nvPicPr>
          <p:cNvPr id="4" name="Picture 10" descr="http://www.haveyougotmathseyes.com/wp-content/gallery/solve-it-poster-exhibition/maths-poster-a4-landscape-4.jpg"/>
          <p:cNvPicPr>
            <a:picLocks noChangeAspect="1" noChangeArrowheads="1"/>
          </p:cNvPicPr>
          <p:nvPr/>
        </p:nvPicPr>
        <p:blipFill rotWithShape="1">
          <a:blip r:embed="rId2">
            <a:extLst>
              <a:ext uri="{28A0092B-C50C-407E-A947-70E740481C1C}">
                <a14:useLocalDpi xmlns:a14="http://schemas.microsoft.com/office/drawing/2010/main" val="0"/>
              </a:ext>
            </a:extLst>
          </a:blip>
          <a:srcRect b="17459"/>
          <a:stretch/>
        </p:blipFill>
        <p:spPr bwMode="auto">
          <a:xfrm>
            <a:off x="1676400" y="914400"/>
            <a:ext cx="8839200" cy="507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5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400" dirty="0" smtClean="0"/>
              <a:t>Warm up problem!</a:t>
            </a:r>
            <a:endParaRPr lang="en-GB" sz="4400" dirty="0"/>
          </a:p>
        </p:txBody>
      </p:sp>
      <p:pic>
        <p:nvPicPr>
          <p:cNvPr id="4" name="Picture 3" descr="C:\Users\mprende\Desktop\Maths Pics\Puzzle.png"/>
          <p:cNvPicPr/>
          <p:nvPr/>
        </p:nvPicPr>
        <p:blipFill>
          <a:blip r:embed="rId2">
            <a:extLst>
              <a:ext uri="{28A0092B-C50C-407E-A947-70E740481C1C}">
                <a14:useLocalDpi xmlns:a14="http://schemas.microsoft.com/office/drawing/2010/main" val="0"/>
              </a:ext>
            </a:extLst>
          </a:blip>
          <a:srcRect/>
          <a:stretch>
            <a:fillRect/>
          </a:stretch>
        </p:blipFill>
        <p:spPr bwMode="auto">
          <a:xfrm>
            <a:off x="3290887" y="1828800"/>
            <a:ext cx="5610225" cy="3657600"/>
          </a:xfrm>
          <a:prstGeom prst="rect">
            <a:avLst/>
          </a:prstGeom>
          <a:noFill/>
          <a:ln>
            <a:noFill/>
          </a:ln>
        </p:spPr>
      </p:pic>
    </p:spTree>
    <p:extLst>
      <p:ext uri="{BB962C8B-B14F-4D97-AF65-F5344CB8AC3E}">
        <p14:creationId xmlns:p14="http://schemas.microsoft.com/office/powerpoint/2010/main" val="2696598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76200"/>
            <a:ext cx="8648700" cy="777871"/>
          </a:xfrm>
        </p:spPr>
        <p:txBody>
          <a:bodyPr/>
          <a:lstStyle/>
          <a:p>
            <a:r>
              <a:rPr lang="en-GB" sz="4400" dirty="0" smtClean="0"/>
              <a:t>Problem posing using </a:t>
            </a:r>
            <a:r>
              <a:rPr lang="en-GB" dirty="0"/>
              <a:t>‘Maths Eyes’</a:t>
            </a:r>
            <a:endParaRPr lang="en-GB" sz="4400" dirty="0"/>
          </a:p>
        </p:txBody>
      </p:sp>
      <p:pic>
        <p:nvPicPr>
          <p:cNvPr id="3074" name="Picture 2" descr="http://www.haveyougotmathseyes.com/wp-content/gallery/maths-eyes-winning-entries-2016/A2-Print-17.jpg"/>
          <p:cNvPicPr>
            <a:picLocks noChangeAspect="1" noChangeArrowheads="1"/>
          </p:cNvPicPr>
          <p:nvPr/>
        </p:nvPicPr>
        <p:blipFill rotWithShape="1">
          <a:blip r:embed="rId2">
            <a:extLst>
              <a:ext uri="{28A0092B-C50C-407E-A947-70E740481C1C}">
                <a14:useLocalDpi xmlns:a14="http://schemas.microsoft.com/office/drawing/2010/main" val="0"/>
              </a:ext>
            </a:extLst>
          </a:blip>
          <a:srcRect t="8172" b="11165"/>
          <a:stretch/>
        </p:blipFill>
        <p:spPr bwMode="auto">
          <a:xfrm>
            <a:off x="1524000" y="854071"/>
            <a:ext cx="9144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7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76200"/>
            <a:ext cx="8724900" cy="777871"/>
          </a:xfrm>
        </p:spPr>
        <p:txBody>
          <a:bodyPr/>
          <a:lstStyle/>
          <a:p>
            <a:r>
              <a:rPr lang="en-GB" sz="4400" dirty="0" smtClean="0"/>
              <a:t>Problem posing using </a:t>
            </a:r>
            <a:r>
              <a:rPr lang="en-GB" dirty="0"/>
              <a:t>‘Maths Eyes’</a:t>
            </a:r>
            <a:endParaRPr lang="en-GB" sz="4400" dirty="0"/>
          </a:p>
        </p:txBody>
      </p:sp>
      <p:pic>
        <p:nvPicPr>
          <p:cNvPr id="4098" name="Picture 2" descr="http://www.haveyougotmathseyes.com/wp-content/gallery/maths-eyes-winning-entries-2016/A2-Print-23.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14"/>
          <a:stretch/>
        </p:blipFill>
        <p:spPr bwMode="auto">
          <a:xfrm>
            <a:off x="3202943" y="838831"/>
            <a:ext cx="5786115" cy="517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8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76200"/>
            <a:ext cx="8801100" cy="777871"/>
          </a:xfrm>
        </p:spPr>
        <p:txBody>
          <a:bodyPr/>
          <a:lstStyle/>
          <a:p>
            <a:r>
              <a:rPr lang="en-GB" sz="4400" dirty="0" smtClean="0"/>
              <a:t>Problem posing using </a:t>
            </a:r>
            <a:r>
              <a:rPr lang="en-GB" dirty="0"/>
              <a:t>‘Maths Eyes’</a:t>
            </a:r>
            <a:endParaRPr lang="en-GB" sz="4400" dirty="0"/>
          </a:p>
        </p:txBody>
      </p:sp>
      <p:pic>
        <p:nvPicPr>
          <p:cNvPr id="5122" name="Picture 2" descr="http://www.haveyougotmathseyes.com/wp-content/gallery/maths-eyes-winning-entries-2016/A4-Print-8.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68" t="15925" r="12532" b="24338"/>
          <a:stretch/>
        </p:blipFill>
        <p:spPr bwMode="auto">
          <a:xfrm>
            <a:off x="1599096" y="854071"/>
            <a:ext cx="8993809" cy="508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7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76200"/>
            <a:ext cx="8420100" cy="777871"/>
          </a:xfrm>
        </p:spPr>
        <p:txBody>
          <a:bodyPr/>
          <a:lstStyle/>
          <a:p>
            <a:r>
              <a:rPr lang="en-GB" sz="4400" dirty="0" smtClean="0"/>
              <a:t>Problem posing using </a:t>
            </a:r>
            <a:r>
              <a:rPr lang="en-GB" dirty="0"/>
              <a:t>‘Maths Eyes’</a:t>
            </a:r>
            <a:endParaRPr lang="en-GB" sz="4400" dirty="0"/>
          </a:p>
        </p:txBody>
      </p:sp>
      <p:pic>
        <p:nvPicPr>
          <p:cNvPr id="6146" name="Picture 2" descr="http://www.haveyougotmathseyes.com/wp-content/gallery/maths-eyes-winning-entries-2016/A4-Print-11.jpg"/>
          <p:cNvPicPr>
            <a:picLocks noChangeAspect="1" noChangeArrowheads="1"/>
          </p:cNvPicPr>
          <p:nvPr/>
        </p:nvPicPr>
        <p:blipFill rotWithShape="1">
          <a:blip r:embed="rId2">
            <a:extLst>
              <a:ext uri="{28A0092B-C50C-407E-A947-70E740481C1C}">
                <a14:useLocalDpi xmlns:a14="http://schemas.microsoft.com/office/drawing/2010/main" val="0"/>
              </a:ext>
            </a:extLst>
          </a:blip>
          <a:srcRect b="13375"/>
          <a:stretch/>
        </p:blipFill>
        <p:spPr bwMode="auto">
          <a:xfrm>
            <a:off x="1638300" y="854071"/>
            <a:ext cx="8915400" cy="506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05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76200"/>
            <a:ext cx="8724900" cy="777871"/>
          </a:xfrm>
        </p:spPr>
        <p:txBody>
          <a:bodyPr/>
          <a:lstStyle/>
          <a:p>
            <a:r>
              <a:rPr lang="en-GB" sz="4400" dirty="0" smtClean="0"/>
              <a:t>Problem posing using </a:t>
            </a:r>
            <a:r>
              <a:rPr lang="en-GB" dirty="0"/>
              <a:t>‘Maths Eyes’</a:t>
            </a:r>
            <a:endParaRPr lang="en-GB" sz="4400" dirty="0"/>
          </a:p>
        </p:txBody>
      </p:sp>
      <p:pic>
        <p:nvPicPr>
          <p:cNvPr id="7170" name="Picture 2" descr="http://www.haveyougotmathseyes.com/wp-content/gallery/maths-eyes-winning-entries-2016/A4-Print-6.jpg"/>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6631" r="3906" b="13812"/>
          <a:stretch/>
        </p:blipFill>
        <p:spPr bwMode="auto">
          <a:xfrm>
            <a:off x="1828800" y="854071"/>
            <a:ext cx="85344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62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76200"/>
            <a:ext cx="8420100" cy="777871"/>
          </a:xfrm>
        </p:spPr>
        <p:txBody>
          <a:bodyPr/>
          <a:lstStyle/>
          <a:p>
            <a:r>
              <a:rPr lang="en-GB" sz="4400" dirty="0" smtClean="0"/>
              <a:t>Problem posing using </a:t>
            </a:r>
            <a:r>
              <a:rPr lang="en-GB" dirty="0"/>
              <a:t>‘Maths Eyes’</a:t>
            </a:r>
            <a:endParaRPr lang="en-GB" sz="4400" dirty="0"/>
          </a:p>
        </p:txBody>
      </p:sp>
      <p:pic>
        <p:nvPicPr>
          <p:cNvPr id="3074" name="Picture 2" descr="http://www.haveyougotmathseyes.com/wp-content/gallery/maths-eyes-winning-entries-2015/Pythagoras-25.jpg"/>
          <p:cNvPicPr>
            <a:picLocks noChangeAspect="1" noChangeArrowheads="1"/>
          </p:cNvPicPr>
          <p:nvPr/>
        </p:nvPicPr>
        <p:blipFill rotWithShape="1">
          <a:blip r:embed="rId2">
            <a:extLst>
              <a:ext uri="{28A0092B-C50C-407E-A947-70E740481C1C}">
                <a14:useLocalDpi xmlns:a14="http://schemas.microsoft.com/office/drawing/2010/main" val="0"/>
              </a:ext>
            </a:extLst>
          </a:blip>
          <a:srcRect b="9434"/>
          <a:stretch/>
        </p:blipFill>
        <p:spPr bwMode="auto">
          <a:xfrm>
            <a:off x="1600200" y="854071"/>
            <a:ext cx="8991600" cy="509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8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0" y="304800"/>
            <a:ext cx="6667500" cy="1142998"/>
          </a:xfrm>
        </p:spPr>
        <p:txBody>
          <a:bodyPr/>
          <a:lstStyle/>
          <a:p>
            <a:r>
              <a:rPr lang="en" sz="4400" dirty="0" smtClean="0"/>
              <a:t>Posing posing in reformed Irish </a:t>
            </a:r>
            <a:r>
              <a:rPr lang="en" dirty="0" smtClean="0"/>
              <a:t>m</a:t>
            </a:r>
            <a:r>
              <a:rPr lang="en" sz="4400" dirty="0" smtClean="0"/>
              <a:t>aths curriculum</a:t>
            </a:r>
            <a:endParaRPr lang="en-GB" sz="4400" dirty="0"/>
          </a:p>
        </p:txBody>
      </p:sp>
      <p:sp>
        <p:nvSpPr>
          <p:cNvPr id="3" name="Content Placeholder 2"/>
          <p:cNvSpPr>
            <a:spLocks noGrp="1"/>
          </p:cNvSpPr>
          <p:nvPr>
            <p:ph idx="4294967295"/>
          </p:nvPr>
        </p:nvSpPr>
        <p:spPr>
          <a:xfrm>
            <a:off x="800100" y="1676400"/>
            <a:ext cx="10591800" cy="4114800"/>
          </a:xfrm>
        </p:spPr>
        <p:txBody>
          <a:bodyPr/>
          <a:lstStyle/>
          <a:p>
            <a:pPr marL="0" indent="0">
              <a:spcBef>
                <a:spcPts val="600"/>
              </a:spcBef>
              <a:spcAft>
                <a:spcPts val="0"/>
              </a:spcAft>
              <a:buSzPts val="2200"/>
              <a:buNone/>
            </a:pPr>
            <a:r>
              <a:rPr lang="en-GB" sz="2800" dirty="0">
                <a:solidFill>
                  <a:srgbClr val="7030A0"/>
                </a:solidFill>
              </a:rPr>
              <a:t>At the end of second year students will, over a three week period follow the </a:t>
            </a:r>
            <a:r>
              <a:rPr lang="en-GB" sz="2800" dirty="0" smtClean="0">
                <a:solidFill>
                  <a:srgbClr val="7030A0"/>
                </a:solidFill>
              </a:rPr>
              <a:t>problem-solving </a:t>
            </a:r>
            <a:r>
              <a:rPr lang="en-GB" sz="2800" dirty="0">
                <a:solidFill>
                  <a:srgbClr val="7030A0"/>
                </a:solidFill>
              </a:rPr>
              <a:t>cycle to investigate a mathematical problem.</a:t>
            </a:r>
          </a:p>
          <a:p>
            <a:pPr marL="0" indent="0">
              <a:spcBef>
                <a:spcPts val="600"/>
              </a:spcBef>
              <a:spcAft>
                <a:spcPts val="0"/>
              </a:spcAft>
              <a:buSzPts val="2200"/>
              <a:buNone/>
            </a:pPr>
            <a:endParaRPr lang="en-GB" sz="2400" b="1" dirty="0">
              <a:solidFill>
                <a:prstClr val="black"/>
              </a:solidFill>
            </a:endParaRPr>
          </a:p>
          <a:p>
            <a:pPr defTabSz="0">
              <a:spcBef>
                <a:spcPts val="600"/>
              </a:spcBef>
              <a:spcAft>
                <a:spcPts val="0"/>
              </a:spcAft>
              <a:buSzPts val="2200"/>
              <a:tabLst>
                <a:tab pos="1080000" algn="l"/>
              </a:tabLst>
            </a:pPr>
            <a:r>
              <a:rPr lang="en-GB" sz="2800" dirty="0">
                <a:solidFill>
                  <a:srgbClr val="7030A0"/>
                </a:solidFill>
              </a:rPr>
              <a:t> </a:t>
            </a:r>
            <a:r>
              <a:rPr lang="en-GB" sz="2800" dirty="0" smtClean="0">
                <a:solidFill>
                  <a:srgbClr val="7030A0"/>
                </a:solidFill>
              </a:rPr>
              <a:t>  Define </a:t>
            </a:r>
            <a:r>
              <a:rPr lang="en-GB" sz="2800" dirty="0">
                <a:solidFill>
                  <a:srgbClr val="7030A0"/>
                </a:solidFill>
              </a:rPr>
              <a:t>a </a:t>
            </a:r>
            <a:r>
              <a:rPr lang="en-GB" sz="2800" dirty="0" smtClean="0">
                <a:solidFill>
                  <a:srgbClr val="7030A0"/>
                </a:solidFill>
              </a:rPr>
              <a:t>problem.</a:t>
            </a:r>
            <a:endParaRPr lang="en-GB" sz="2800" dirty="0">
              <a:solidFill>
                <a:srgbClr val="7030A0"/>
              </a:solidFill>
            </a:endParaRPr>
          </a:p>
          <a:p>
            <a:pPr defTabSz="1080000">
              <a:spcBef>
                <a:spcPts val="600"/>
              </a:spcBef>
              <a:spcAft>
                <a:spcPts val="0"/>
              </a:spcAft>
              <a:buSzPts val="2200"/>
            </a:pPr>
            <a:r>
              <a:rPr lang="en-GB" sz="2800" dirty="0">
                <a:solidFill>
                  <a:srgbClr val="7030A0"/>
                </a:solidFill>
              </a:rPr>
              <a:t> </a:t>
            </a:r>
            <a:r>
              <a:rPr lang="en-GB" sz="2800" dirty="0" smtClean="0">
                <a:solidFill>
                  <a:srgbClr val="7030A0"/>
                </a:solidFill>
              </a:rPr>
              <a:t>  Decompose </a:t>
            </a:r>
            <a:r>
              <a:rPr lang="en-GB" sz="2800" dirty="0">
                <a:solidFill>
                  <a:srgbClr val="7030A0"/>
                </a:solidFill>
              </a:rPr>
              <a:t>it into manageable </a:t>
            </a:r>
            <a:r>
              <a:rPr lang="en-GB" sz="2800" dirty="0" smtClean="0">
                <a:solidFill>
                  <a:srgbClr val="7030A0"/>
                </a:solidFill>
              </a:rPr>
              <a:t>parts.</a:t>
            </a:r>
            <a:endParaRPr lang="en-GB" sz="2800" dirty="0">
              <a:solidFill>
                <a:srgbClr val="7030A0"/>
              </a:solidFill>
            </a:endParaRPr>
          </a:p>
          <a:p>
            <a:pPr defTabSz="1080000">
              <a:spcBef>
                <a:spcPts val="600"/>
              </a:spcBef>
              <a:spcAft>
                <a:spcPts val="0"/>
              </a:spcAft>
              <a:buSzPts val="2200"/>
            </a:pPr>
            <a:r>
              <a:rPr lang="en-GB" sz="2800" dirty="0">
                <a:solidFill>
                  <a:srgbClr val="7030A0"/>
                </a:solidFill>
              </a:rPr>
              <a:t>   </a:t>
            </a:r>
            <a:r>
              <a:rPr lang="en-GB" sz="2800" dirty="0" smtClean="0">
                <a:solidFill>
                  <a:srgbClr val="7030A0"/>
                </a:solidFill>
              </a:rPr>
              <a:t>Translate </a:t>
            </a:r>
            <a:r>
              <a:rPr lang="en-GB" sz="2800" dirty="0">
                <a:solidFill>
                  <a:srgbClr val="7030A0"/>
                </a:solidFill>
              </a:rPr>
              <a:t>the problem to </a:t>
            </a:r>
            <a:r>
              <a:rPr lang="en-GB" sz="2800" dirty="0" smtClean="0">
                <a:solidFill>
                  <a:srgbClr val="7030A0"/>
                </a:solidFill>
              </a:rPr>
              <a:t>mathematics.</a:t>
            </a:r>
            <a:endParaRPr lang="en-GB" sz="2800" dirty="0">
              <a:solidFill>
                <a:srgbClr val="7030A0"/>
              </a:solidFill>
            </a:endParaRPr>
          </a:p>
          <a:p>
            <a:pPr defTabSz="1080000">
              <a:spcBef>
                <a:spcPts val="600"/>
              </a:spcBef>
              <a:spcAft>
                <a:spcPts val="0"/>
              </a:spcAft>
              <a:buSzPts val="2200"/>
            </a:pPr>
            <a:r>
              <a:rPr lang="en-GB" sz="2800" dirty="0">
                <a:solidFill>
                  <a:srgbClr val="7030A0"/>
                </a:solidFill>
              </a:rPr>
              <a:t>   </a:t>
            </a:r>
            <a:r>
              <a:rPr lang="en-GB" sz="2800" dirty="0" smtClean="0">
                <a:solidFill>
                  <a:srgbClr val="7030A0"/>
                </a:solidFill>
              </a:rPr>
              <a:t>Engage </a:t>
            </a:r>
            <a:r>
              <a:rPr lang="en-GB" sz="2800" dirty="0">
                <a:solidFill>
                  <a:srgbClr val="7030A0"/>
                </a:solidFill>
              </a:rPr>
              <a:t>with the </a:t>
            </a:r>
            <a:r>
              <a:rPr lang="en-GB" sz="2800" dirty="0" smtClean="0">
                <a:solidFill>
                  <a:srgbClr val="7030A0"/>
                </a:solidFill>
              </a:rPr>
              <a:t>problem.</a:t>
            </a:r>
            <a:endParaRPr lang="en-GB" sz="2800" dirty="0">
              <a:solidFill>
                <a:srgbClr val="7030A0"/>
              </a:solidFill>
            </a:endParaRPr>
          </a:p>
          <a:p>
            <a:pPr defTabSz="1080000">
              <a:spcBef>
                <a:spcPts val="600"/>
              </a:spcBef>
              <a:spcAft>
                <a:spcPts val="0"/>
              </a:spcAft>
              <a:buSzPts val="2200"/>
            </a:pPr>
            <a:r>
              <a:rPr lang="en-GB" sz="2800" dirty="0">
                <a:solidFill>
                  <a:srgbClr val="7030A0"/>
                </a:solidFill>
              </a:rPr>
              <a:t>   </a:t>
            </a:r>
            <a:r>
              <a:rPr lang="en-GB" sz="2800" dirty="0" smtClean="0">
                <a:solidFill>
                  <a:srgbClr val="7030A0"/>
                </a:solidFill>
              </a:rPr>
              <a:t>Solve </a:t>
            </a:r>
            <a:r>
              <a:rPr lang="en-GB" sz="2800" dirty="0">
                <a:solidFill>
                  <a:srgbClr val="7030A0"/>
                </a:solidFill>
              </a:rPr>
              <a:t>the problem if </a:t>
            </a:r>
            <a:r>
              <a:rPr lang="en-GB" sz="2800" dirty="0" smtClean="0">
                <a:solidFill>
                  <a:srgbClr val="7030A0"/>
                </a:solidFill>
              </a:rPr>
              <a:t>possible.</a:t>
            </a:r>
            <a:endParaRPr lang="en-GB" sz="2800" dirty="0">
              <a:solidFill>
                <a:srgbClr val="7030A0"/>
              </a:solidFill>
            </a:endParaRPr>
          </a:p>
          <a:p>
            <a:pPr defTabSz="1080000">
              <a:spcBef>
                <a:spcPts val="600"/>
              </a:spcBef>
              <a:spcAft>
                <a:spcPts val="0"/>
              </a:spcAft>
              <a:buSzPts val="2200"/>
            </a:pPr>
            <a:r>
              <a:rPr lang="en-GB" sz="2800" dirty="0">
                <a:solidFill>
                  <a:srgbClr val="7030A0"/>
                </a:solidFill>
              </a:rPr>
              <a:t>   </a:t>
            </a:r>
            <a:r>
              <a:rPr lang="en-GB" sz="2800" dirty="0" smtClean="0">
                <a:solidFill>
                  <a:srgbClr val="7030A0"/>
                </a:solidFill>
              </a:rPr>
              <a:t>Interpret </a:t>
            </a:r>
            <a:r>
              <a:rPr lang="en-GB" sz="2800" dirty="0">
                <a:solidFill>
                  <a:srgbClr val="7030A0"/>
                </a:solidFill>
              </a:rPr>
              <a:t>any findings in the context of the original problem. </a:t>
            </a:r>
          </a:p>
          <a:p>
            <a:endParaRPr lang="en-GB" dirty="0"/>
          </a:p>
        </p:txBody>
      </p:sp>
    </p:spTree>
    <p:extLst>
      <p:ext uri="{BB962C8B-B14F-4D97-AF65-F5344CB8AC3E}">
        <p14:creationId xmlns:p14="http://schemas.microsoft.com/office/powerpoint/2010/main" val="2312096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457202"/>
            <a:ext cx="6934200" cy="777871"/>
          </a:xfrm>
        </p:spPr>
        <p:txBody>
          <a:bodyPr/>
          <a:lstStyle/>
          <a:p>
            <a:r>
              <a:rPr lang="en-GB" sz="4400" dirty="0" smtClean="0"/>
              <a:t>Group task</a:t>
            </a:r>
            <a:endParaRPr lang="en-GB" sz="4400" dirty="0"/>
          </a:p>
        </p:txBody>
      </p:sp>
      <p:sp>
        <p:nvSpPr>
          <p:cNvPr id="3" name="Content Placeholder 2"/>
          <p:cNvSpPr>
            <a:spLocks noGrp="1"/>
          </p:cNvSpPr>
          <p:nvPr>
            <p:ph idx="4294967295"/>
          </p:nvPr>
        </p:nvSpPr>
        <p:spPr>
          <a:xfrm>
            <a:off x="609600" y="1447800"/>
            <a:ext cx="10972800" cy="3886200"/>
          </a:xfrm>
        </p:spPr>
        <p:txBody>
          <a:bodyPr/>
          <a:lstStyle/>
          <a:p>
            <a:pPr marL="0" indent="0">
              <a:buNone/>
            </a:pPr>
            <a:r>
              <a:rPr lang="en-IE" sz="2800" dirty="0">
                <a:solidFill>
                  <a:srgbClr val="7030A0"/>
                </a:solidFill>
              </a:rPr>
              <a:t>In groups of three/four:</a:t>
            </a:r>
            <a:endParaRPr lang="en-GB" sz="2800" dirty="0">
              <a:solidFill>
                <a:srgbClr val="7030A0"/>
              </a:solidFill>
            </a:endParaRPr>
          </a:p>
          <a:p>
            <a:pPr lvl="0"/>
            <a:r>
              <a:rPr lang="en-GB" sz="2800" dirty="0" smtClean="0">
                <a:solidFill>
                  <a:srgbClr val="7030A0"/>
                </a:solidFill>
              </a:rPr>
              <a:t>   Pose </a:t>
            </a:r>
            <a:r>
              <a:rPr lang="en-GB" sz="2800" dirty="0">
                <a:solidFill>
                  <a:srgbClr val="7030A0"/>
                </a:solidFill>
              </a:rPr>
              <a:t>an original mathematics problem using your ‘Maths Eyes’ (can take </a:t>
            </a:r>
            <a:r>
              <a:rPr lang="en-GB" sz="2800" dirty="0" smtClean="0">
                <a:solidFill>
                  <a:srgbClr val="7030A0"/>
                </a:solidFill>
              </a:rPr>
              <a:t>   	any </a:t>
            </a:r>
            <a:r>
              <a:rPr lang="en-GB" sz="2800" dirty="0">
                <a:solidFill>
                  <a:srgbClr val="7030A0"/>
                </a:solidFill>
              </a:rPr>
              <a:t>form – doesn’t have to be a picture</a:t>
            </a:r>
            <a:r>
              <a:rPr lang="en-GB" sz="2800" dirty="0" smtClean="0">
                <a:solidFill>
                  <a:srgbClr val="7030A0"/>
                </a:solidFill>
              </a:rPr>
              <a:t>).</a:t>
            </a:r>
            <a:endParaRPr lang="en-GB" sz="2800" dirty="0">
              <a:solidFill>
                <a:srgbClr val="7030A0"/>
              </a:solidFill>
            </a:endParaRPr>
          </a:p>
          <a:p>
            <a:pPr lvl="0"/>
            <a:r>
              <a:rPr lang="en-GB" sz="2800" dirty="0" smtClean="0">
                <a:solidFill>
                  <a:srgbClr val="7030A0"/>
                </a:solidFill>
              </a:rPr>
              <a:t>   Solve </a:t>
            </a:r>
            <a:r>
              <a:rPr lang="en-GB" sz="2800" dirty="0">
                <a:solidFill>
                  <a:srgbClr val="7030A0"/>
                </a:solidFill>
              </a:rPr>
              <a:t>the problem if </a:t>
            </a:r>
            <a:r>
              <a:rPr lang="en-GB" sz="2800" dirty="0" smtClean="0">
                <a:solidFill>
                  <a:srgbClr val="7030A0"/>
                </a:solidFill>
              </a:rPr>
              <a:t>possible.</a:t>
            </a:r>
            <a:endParaRPr lang="en-GB" sz="2800" dirty="0">
              <a:solidFill>
                <a:srgbClr val="7030A0"/>
              </a:solidFill>
            </a:endParaRPr>
          </a:p>
          <a:p>
            <a:pPr lvl="0"/>
            <a:r>
              <a:rPr lang="en-GB" sz="2800" dirty="0" smtClean="0">
                <a:solidFill>
                  <a:srgbClr val="7030A0"/>
                </a:solidFill>
              </a:rPr>
              <a:t>   Interpret </a:t>
            </a:r>
            <a:r>
              <a:rPr lang="en-GB" sz="2800" dirty="0">
                <a:solidFill>
                  <a:srgbClr val="7030A0"/>
                </a:solidFill>
              </a:rPr>
              <a:t>any findings in the context of the original problem. </a:t>
            </a:r>
          </a:p>
          <a:p>
            <a:pPr lvl="0"/>
            <a:r>
              <a:rPr lang="en-GB" sz="2800" dirty="0" smtClean="0">
                <a:solidFill>
                  <a:srgbClr val="7030A0"/>
                </a:solidFill>
              </a:rPr>
              <a:t>   Can </a:t>
            </a:r>
            <a:r>
              <a:rPr lang="en-GB" sz="2800" dirty="0">
                <a:solidFill>
                  <a:srgbClr val="7030A0"/>
                </a:solidFill>
              </a:rPr>
              <a:t>the original problem be extended / reformulated?</a:t>
            </a:r>
          </a:p>
          <a:p>
            <a:pPr marL="0" indent="0">
              <a:buNone/>
            </a:pPr>
            <a:endParaRPr lang="en-GB" sz="2600" dirty="0"/>
          </a:p>
          <a:p>
            <a:pPr marL="0" indent="0">
              <a:buNone/>
            </a:pPr>
            <a:r>
              <a:rPr lang="en-IE" sz="2800" dirty="0">
                <a:solidFill>
                  <a:srgbClr val="7030A0"/>
                </a:solidFill>
              </a:rPr>
              <a:t>Short 5-10 minutes presentation of the problem to wider </a:t>
            </a:r>
            <a:r>
              <a:rPr lang="en-IE" sz="2800" dirty="0" smtClean="0">
                <a:solidFill>
                  <a:srgbClr val="7030A0"/>
                </a:solidFill>
              </a:rPr>
              <a:t>group.</a:t>
            </a:r>
            <a:endParaRPr lang="en-GB" sz="2800" dirty="0">
              <a:solidFill>
                <a:srgbClr val="7030A0"/>
              </a:solidFill>
            </a:endParaRPr>
          </a:p>
          <a:p>
            <a:endParaRPr lang="en-GB" dirty="0"/>
          </a:p>
        </p:txBody>
      </p:sp>
    </p:spTree>
    <p:extLst>
      <p:ext uri="{BB962C8B-B14F-4D97-AF65-F5344CB8AC3E}">
        <p14:creationId xmlns:p14="http://schemas.microsoft.com/office/powerpoint/2010/main" val="10256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36000" cy="6350000"/>
          </a:xfrm>
          <a:prstGeom prst="rect">
            <a:avLst/>
          </a:prstGeom>
        </p:spPr>
      </p:pic>
    </p:spTree>
    <p:extLst>
      <p:ext uri="{BB962C8B-B14F-4D97-AF65-F5344CB8AC3E}">
        <p14:creationId xmlns:p14="http://schemas.microsoft.com/office/powerpoint/2010/main" val="787777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62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304800"/>
            <a:ext cx="6934200" cy="777871"/>
          </a:xfrm>
        </p:spPr>
        <p:txBody>
          <a:bodyPr/>
          <a:lstStyle/>
          <a:p>
            <a:r>
              <a:rPr lang="en-GB" sz="4400" dirty="0" smtClean="0"/>
              <a:t>What is problem posing?</a:t>
            </a:r>
            <a:endParaRPr lang="en-GB" sz="4400" dirty="0"/>
          </a:p>
        </p:txBody>
      </p:sp>
      <p:sp>
        <p:nvSpPr>
          <p:cNvPr id="3" name="Content Placeholder 2"/>
          <p:cNvSpPr>
            <a:spLocks noGrp="1"/>
          </p:cNvSpPr>
          <p:nvPr>
            <p:ph idx="4294967295"/>
          </p:nvPr>
        </p:nvSpPr>
        <p:spPr>
          <a:xfrm>
            <a:off x="457200" y="1295400"/>
            <a:ext cx="11277600" cy="4815209"/>
          </a:xfrm>
        </p:spPr>
        <p:txBody>
          <a:bodyPr>
            <a:noAutofit/>
          </a:bodyPr>
          <a:lstStyle/>
          <a:p>
            <a:pPr marL="0" indent="0">
              <a:buNone/>
            </a:pPr>
            <a:r>
              <a:rPr lang="en-GB" sz="2800" dirty="0" smtClean="0">
                <a:solidFill>
                  <a:srgbClr val="7030A0"/>
                </a:solidFill>
              </a:rPr>
              <a:t>“It </a:t>
            </a:r>
            <a:r>
              <a:rPr lang="en-GB" sz="2800" dirty="0">
                <a:solidFill>
                  <a:srgbClr val="7030A0"/>
                </a:solidFill>
              </a:rPr>
              <a:t>is a cognitive activity which encompasses both the generation of new problems and the reformulation of given problems</a:t>
            </a:r>
            <a:r>
              <a:rPr lang="en-GB" sz="2800" dirty="0" smtClean="0">
                <a:solidFill>
                  <a:srgbClr val="7030A0"/>
                </a:solidFill>
              </a:rPr>
              <a:t>.”</a:t>
            </a:r>
            <a:endParaRPr lang="en-GB" sz="2800" dirty="0">
              <a:solidFill>
                <a:srgbClr val="7030A0"/>
              </a:solidFill>
            </a:endParaRPr>
          </a:p>
          <a:p>
            <a:pPr marL="0" indent="0" algn="r">
              <a:buNone/>
            </a:pPr>
            <a:r>
              <a:rPr lang="en-GB" sz="2000" dirty="0">
                <a:solidFill>
                  <a:srgbClr val="7030A0"/>
                </a:solidFill>
              </a:rPr>
              <a:t>(English, 2004; </a:t>
            </a:r>
            <a:r>
              <a:rPr lang="en-GB" sz="2000" dirty="0" err="1">
                <a:solidFill>
                  <a:srgbClr val="7030A0"/>
                </a:solidFill>
              </a:rPr>
              <a:t>Whitin</a:t>
            </a:r>
            <a:r>
              <a:rPr lang="en-GB" sz="2000" dirty="0">
                <a:solidFill>
                  <a:srgbClr val="7030A0"/>
                </a:solidFill>
              </a:rPr>
              <a:t>, 2006</a:t>
            </a:r>
            <a:r>
              <a:rPr lang="en-GB" sz="2000" dirty="0" smtClean="0">
                <a:solidFill>
                  <a:srgbClr val="7030A0"/>
                </a:solidFill>
              </a:rPr>
              <a:t>).</a:t>
            </a:r>
            <a:endParaRPr lang="en-GB" sz="2000" dirty="0">
              <a:solidFill>
                <a:srgbClr val="7030A0"/>
              </a:solidFill>
            </a:endParaRPr>
          </a:p>
          <a:p>
            <a:pPr marL="0" indent="0" algn="r">
              <a:buNone/>
            </a:pPr>
            <a:endParaRPr lang="en-GB" sz="2800" dirty="0">
              <a:solidFill>
                <a:srgbClr val="7030A0"/>
              </a:solidFill>
            </a:endParaRPr>
          </a:p>
          <a:p>
            <a:pPr marL="0" indent="0">
              <a:buNone/>
            </a:pPr>
            <a:r>
              <a:rPr lang="en-GB" sz="2800" dirty="0" smtClean="0">
                <a:solidFill>
                  <a:srgbClr val="7030A0"/>
                </a:solidFill>
              </a:rPr>
              <a:t>“The </a:t>
            </a:r>
            <a:r>
              <a:rPr lang="en-GB" sz="2800" dirty="0">
                <a:solidFill>
                  <a:srgbClr val="7030A0"/>
                </a:solidFill>
              </a:rPr>
              <a:t>ability to formulate mathematical problems, represent them and solve </a:t>
            </a:r>
            <a:r>
              <a:rPr lang="en-GB" sz="2800" dirty="0" smtClean="0">
                <a:solidFill>
                  <a:srgbClr val="7030A0"/>
                </a:solidFill>
              </a:rPr>
              <a:t>them.”</a:t>
            </a:r>
            <a:endParaRPr lang="en-GB" sz="2800" dirty="0">
              <a:solidFill>
                <a:srgbClr val="7030A0"/>
              </a:solidFill>
            </a:endParaRPr>
          </a:p>
          <a:p>
            <a:pPr marL="0" indent="0" algn="r">
              <a:buNone/>
            </a:pPr>
            <a:r>
              <a:rPr lang="en-GB" sz="2000" dirty="0">
                <a:solidFill>
                  <a:srgbClr val="7030A0"/>
                </a:solidFill>
              </a:rPr>
              <a:t>(Kilpatrick, Swafford &amp; </a:t>
            </a:r>
            <a:r>
              <a:rPr lang="en-GB" sz="2000" dirty="0" err="1">
                <a:solidFill>
                  <a:srgbClr val="7030A0"/>
                </a:solidFill>
              </a:rPr>
              <a:t>Findell</a:t>
            </a:r>
            <a:r>
              <a:rPr lang="en-GB" sz="2000" dirty="0">
                <a:solidFill>
                  <a:srgbClr val="7030A0"/>
                </a:solidFill>
              </a:rPr>
              <a:t>, 2001, p.124</a:t>
            </a:r>
            <a:r>
              <a:rPr lang="en-GB" sz="2000" dirty="0" smtClean="0">
                <a:solidFill>
                  <a:srgbClr val="7030A0"/>
                </a:solidFill>
              </a:rPr>
              <a:t>).</a:t>
            </a:r>
            <a:endParaRPr lang="en-GB" sz="2000" dirty="0">
              <a:solidFill>
                <a:srgbClr val="7030A0"/>
              </a:solidFill>
            </a:endParaRPr>
          </a:p>
          <a:p>
            <a:pPr marL="0" indent="0" algn="r">
              <a:buNone/>
            </a:pPr>
            <a:endParaRPr lang="en-GB" sz="2800" dirty="0">
              <a:solidFill>
                <a:srgbClr val="7030A0"/>
              </a:solidFill>
            </a:endParaRPr>
          </a:p>
          <a:p>
            <a:pPr marL="0" indent="0">
              <a:buNone/>
            </a:pPr>
            <a:r>
              <a:rPr lang="en-GB" sz="2800" dirty="0" smtClean="0">
                <a:solidFill>
                  <a:srgbClr val="7030A0"/>
                </a:solidFill>
              </a:rPr>
              <a:t>“The </a:t>
            </a:r>
            <a:r>
              <a:rPr lang="en-GB" sz="2800" dirty="0">
                <a:solidFill>
                  <a:srgbClr val="7030A0"/>
                </a:solidFill>
              </a:rPr>
              <a:t>process by which, on the basis of mathematical experience, students construct personal interpretations of concrete situations and formulate them as meaningful mathematical </a:t>
            </a:r>
            <a:r>
              <a:rPr lang="en-GB" sz="2800" dirty="0" smtClean="0">
                <a:solidFill>
                  <a:srgbClr val="7030A0"/>
                </a:solidFill>
              </a:rPr>
              <a:t>problems.”</a:t>
            </a:r>
            <a:endParaRPr lang="en-GB" sz="2800" dirty="0">
              <a:solidFill>
                <a:srgbClr val="7030A0"/>
              </a:solidFill>
            </a:endParaRPr>
          </a:p>
          <a:p>
            <a:pPr marL="0" indent="0" algn="r">
              <a:buNone/>
            </a:pPr>
            <a:r>
              <a:rPr lang="en-GB" sz="2000" dirty="0">
                <a:solidFill>
                  <a:srgbClr val="7030A0"/>
                </a:solidFill>
              </a:rPr>
              <a:t>(</a:t>
            </a:r>
            <a:r>
              <a:rPr lang="en-GB" sz="2000" dirty="0" err="1">
                <a:solidFill>
                  <a:srgbClr val="7030A0"/>
                </a:solidFill>
              </a:rPr>
              <a:t>Stoyanova</a:t>
            </a:r>
            <a:r>
              <a:rPr lang="en-GB" sz="2000" dirty="0">
                <a:solidFill>
                  <a:srgbClr val="7030A0"/>
                </a:solidFill>
              </a:rPr>
              <a:t> &amp; </a:t>
            </a:r>
            <a:r>
              <a:rPr lang="en-GB" sz="2000" dirty="0" err="1">
                <a:solidFill>
                  <a:srgbClr val="7030A0"/>
                </a:solidFill>
              </a:rPr>
              <a:t>Ellerton</a:t>
            </a:r>
            <a:r>
              <a:rPr lang="en-GB" sz="2000" dirty="0">
                <a:solidFill>
                  <a:srgbClr val="7030A0"/>
                </a:solidFill>
              </a:rPr>
              <a:t>, 1996, p.518</a:t>
            </a:r>
            <a:r>
              <a:rPr lang="en-GB" sz="2000" dirty="0" smtClean="0">
                <a:solidFill>
                  <a:srgbClr val="7030A0"/>
                </a:solidFill>
              </a:rPr>
              <a:t>).</a:t>
            </a:r>
            <a:endParaRPr lang="en-GB" sz="2000" dirty="0">
              <a:solidFill>
                <a:srgbClr val="7030A0"/>
              </a:solidFill>
            </a:endParaRPr>
          </a:p>
        </p:txBody>
      </p:sp>
    </p:spTree>
    <p:extLst>
      <p:ext uri="{BB962C8B-B14F-4D97-AF65-F5344CB8AC3E}">
        <p14:creationId xmlns:p14="http://schemas.microsoft.com/office/powerpoint/2010/main" val="18373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457202"/>
            <a:ext cx="6934200" cy="777871"/>
          </a:xfrm>
        </p:spPr>
        <p:txBody>
          <a:bodyPr/>
          <a:lstStyle/>
          <a:p>
            <a:r>
              <a:rPr lang="en-GB" sz="4400" dirty="0" smtClean="0"/>
              <a:t>Problem posing</a:t>
            </a:r>
            <a:endParaRPr lang="en-GB" sz="4400" dirty="0"/>
          </a:p>
        </p:txBody>
      </p:sp>
      <p:sp>
        <p:nvSpPr>
          <p:cNvPr id="3" name="Content Placeholder 2"/>
          <p:cNvSpPr>
            <a:spLocks noGrp="1"/>
          </p:cNvSpPr>
          <p:nvPr>
            <p:ph idx="4294967295"/>
          </p:nvPr>
        </p:nvSpPr>
        <p:spPr>
          <a:xfrm>
            <a:off x="609600" y="1600201"/>
            <a:ext cx="10972800" cy="3809999"/>
          </a:xfrm>
        </p:spPr>
        <p:txBody>
          <a:bodyPr>
            <a:noAutofit/>
          </a:bodyPr>
          <a:lstStyle/>
          <a:p>
            <a:pPr marL="0" indent="0">
              <a:buNone/>
            </a:pPr>
            <a:r>
              <a:rPr lang="en-GB" sz="2800" dirty="0" smtClean="0">
                <a:solidFill>
                  <a:srgbClr val="7030A0"/>
                </a:solidFill>
              </a:rPr>
              <a:t>“The </a:t>
            </a:r>
            <a:r>
              <a:rPr lang="en-GB" sz="2800" dirty="0">
                <a:solidFill>
                  <a:srgbClr val="7030A0"/>
                </a:solidFill>
              </a:rPr>
              <a:t>formulation of a problem is often more essential than its </a:t>
            </a:r>
            <a:r>
              <a:rPr lang="en-GB" sz="2800" dirty="0" smtClean="0">
                <a:solidFill>
                  <a:srgbClr val="7030A0"/>
                </a:solidFill>
              </a:rPr>
              <a:t>solution.”</a:t>
            </a:r>
            <a:endParaRPr lang="en-GB" sz="2800" dirty="0">
              <a:solidFill>
                <a:srgbClr val="7030A0"/>
              </a:solidFill>
            </a:endParaRPr>
          </a:p>
          <a:p>
            <a:pPr marL="0" indent="0" algn="r">
              <a:buNone/>
            </a:pPr>
            <a:r>
              <a:rPr lang="en-GB" sz="2000" dirty="0">
                <a:solidFill>
                  <a:srgbClr val="7030A0"/>
                </a:solidFill>
              </a:rPr>
              <a:t>(Einstein &amp; </a:t>
            </a:r>
            <a:r>
              <a:rPr lang="en-GB" sz="2000" dirty="0" err="1">
                <a:solidFill>
                  <a:srgbClr val="7030A0"/>
                </a:solidFill>
              </a:rPr>
              <a:t>Infeld</a:t>
            </a:r>
            <a:r>
              <a:rPr lang="en-GB" sz="2000" dirty="0">
                <a:solidFill>
                  <a:srgbClr val="7030A0"/>
                </a:solidFill>
              </a:rPr>
              <a:t>, 1938)</a:t>
            </a:r>
          </a:p>
          <a:p>
            <a:pPr marL="0" indent="0" algn="r">
              <a:buNone/>
            </a:pPr>
            <a:endParaRPr lang="en-GB" sz="1600" dirty="0"/>
          </a:p>
          <a:p>
            <a:pPr marL="0" indent="0">
              <a:buNone/>
            </a:pPr>
            <a:r>
              <a:rPr lang="en-GB" sz="2800" dirty="0" smtClean="0">
                <a:solidFill>
                  <a:srgbClr val="7030A0"/>
                </a:solidFill>
              </a:rPr>
              <a:t>“The </a:t>
            </a:r>
            <a:r>
              <a:rPr lang="en-GB" sz="2800" dirty="0">
                <a:solidFill>
                  <a:srgbClr val="7030A0"/>
                </a:solidFill>
              </a:rPr>
              <a:t>mathematical experience of the student is incomplete if they never had an opportunity to solve a problem invented by </a:t>
            </a:r>
            <a:r>
              <a:rPr lang="en-GB" sz="2800" dirty="0" smtClean="0">
                <a:solidFill>
                  <a:srgbClr val="7030A0"/>
                </a:solidFill>
              </a:rPr>
              <a:t>themselves.”</a:t>
            </a:r>
            <a:endParaRPr lang="en-GB" sz="2800" dirty="0">
              <a:solidFill>
                <a:srgbClr val="7030A0"/>
              </a:solidFill>
            </a:endParaRPr>
          </a:p>
          <a:p>
            <a:pPr marL="0" indent="0" algn="r">
              <a:buNone/>
            </a:pPr>
            <a:r>
              <a:rPr lang="en-GB" sz="2000" dirty="0">
                <a:solidFill>
                  <a:srgbClr val="7030A0"/>
                </a:solidFill>
              </a:rPr>
              <a:t>(</a:t>
            </a:r>
            <a:r>
              <a:rPr lang="en-GB" sz="2000" dirty="0" err="1">
                <a:solidFill>
                  <a:srgbClr val="7030A0"/>
                </a:solidFill>
              </a:rPr>
              <a:t>Polya</a:t>
            </a:r>
            <a:r>
              <a:rPr lang="en-GB" sz="2000" dirty="0">
                <a:solidFill>
                  <a:srgbClr val="7030A0"/>
                </a:solidFill>
              </a:rPr>
              <a:t>, 1957, p.68)</a:t>
            </a:r>
          </a:p>
          <a:p>
            <a:pPr marL="0" indent="0" algn="r">
              <a:buNone/>
            </a:pPr>
            <a:endParaRPr lang="en-GB" sz="1600" dirty="0"/>
          </a:p>
          <a:p>
            <a:pPr marL="0" indent="0">
              <a:buNone/>
            </a:pPr>
            <a:r>
              <a:rPr lang="en-GB" sz="2800" dirty="0" smtClean="0">
                <a:solidFill>
                  <a:srgbClr val="7030A0"/>
                </a:solidFill>
              </a:rPr>
              <a:t>“The </a:t>
            </a:r>
            <a:r>
              <a:rPr lang="en-GB" sz="2800" dirty="0">
                <a:solidFill>
                  <a:srgbClr val="7030A0"/>
                </a:solidFill>
              </a:rPr>
              <a:t>experience of discovering and creating one’s own mathematics problems ought to be part of every </a:t>
            </a:r>
            <a:r>
              <a:rPr lang="en-GB" sz="2800" dirty="0" smtClean="0">
                <a:solidFill>
                  <a:srgbClr val="7030A0"/>
                </a:solidFill>
              </a:rPr>
              <a:t>student’s education.”</a:t>
            </a:r>
            <a:endParaRPr lang="en-GB" sz="2800" dirty="0">
              <a:solidFill>
                <a:srgbClr val="7030A0"/>
              </a:solidFill>
            </a:endParaRPr>
          </a:p>
          <a:p>
            <a:pPr marL="0" indent="0" algn="r">
              <a:buNone/>
            </a:pPr>
            <a:r>
              <a:rPr lang="en-GB" sz="2000" dirty="0">
                <a:solidFill>
                  <a:srgbClr val="7030A0"/>
                </a:solidFill>
              </a:rPr>
              <a:t>(Kilpatrick, 1987, p.123)</a:t>
            </a:r>
          </a:p>
        </p:txBody>
      </p:sp>
    </p:spTree>
    <p:extLst>
      <p:ext uri="{BB962C8B-B14F-4D97-AF65-F5344CB8AC3E}">
        <p14:creationId xmlns:p14="http://schemas.microsoft.com/office/powerpoint/2010/main" val="37167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6200"/>
            <a:ext cx="6934200" cy="777871"/>
          </a:xfrm>
        </p:spPr>
        <p:txBody>
          <a:bodyPr/>
          <a:lstStyle/>
          <a:p>
            <a:r>
              <a:rPr lang="en-GB" sz="4400" dirty="0" smtClean="0"/>
              <a:t>Bloom’s taxonomy</a:t>
            </a:r>
            <a:endParaRPr lang="en-GB" sz="4400" dirty="0"/>
          </a:p>
        </p:txBody>
      </p:sp>
      <p:pic>
        <p:nvPicPr>
          <p:cNvPr id="9218" name="Picture 2" descr="Image result for bloom's tax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4071"/>
            <a:ext cx="9144000" cy="512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73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Problem posing</a:t>
            </a:r>
            <a:endParaRPr lang="en-GB" sz="4400" dirty="0"/>
          </a:p>
        </p:txBody>
      </p:sp>
      <p:sp>
        <p:nvSpPr>
          <p:cNvPr id="3" name="Content Placeholder 2"/>
          <p:cNvSpPr>
            <a:spLocks noGrp="1"/>
          </p:cNvSpPr>
          <p:nvPr>
            <p:ph idx="4294967295"/>
          </p:nvPr>
        </p:nvSpPr>
        <p:spPr>
          <a:xfrm>
            <a:off x="609600" y="1600201"/>
            <a:ext cx="10972800" cy="2133600"/>
          </a:xfrm>
        </p:spPr>
        <p:txBody>
          <a:bodyPr/>
          <a:lstStyle/>
          <a:p>
            <a:pPr marL="0" indent="0">
              <a:buNone/>
            </a:pPr>
            <a:r>
              <a:rPr lang="en-GB" sz="2800" dirty="0" smtClean="0">
                <a:solidFill>
                  <a:srgbClr val="7030A0"/>
                </a:solidFill>
              </a:rPr>
              <a:t>“The </a:t>
            </a:r>
            <a:r>
              <a:rPr lang="en-GB" sz="2800" dirty="0">
                <a:solidFill>
                  <a:srgbClr val="7030A0"/>
                </a:solidFill>
              </a:rPr>
              <a:t>formulation of a problem is often more essential than its solution, which may be merely a matter of mathematical or experimental skill. To raise new questions, a new possibility, to regard old problems from a new angle, requires creative imagination and marks real advances in </a:t>
            </a:r>
            <a:r>
              <a:rPr lang="en-GB" sz="2800" dirty="0" smtClean="0">
                <a:solidFill>
                  <a:srgbClr val="7030A0"/>
                </a:solidFill>
              </a:rPr>
              <a:t>sciences.”</a:t>
            </a:r>
            <a:endParaRPr lang="en-GB" sz="2800" dirty="0">
              <a:solidFill>
                <a:srgbClr val="7030A0"/>
              </a:solidFill>
            </a:endParaRPr>
          </a:p>
          <a:p>
            <a:pPr marL="0" indent="0" algn="r">
              <a:buNone/>
            </a:pPr>
            <a:r>
              <a:rPr lang="en-GB" sz="2000" dirty="0">
                <a:solidFill>
                  <a:srgbClr val="7030A0"/>
                </a:solidFill>
              </a:rPr>
              <a:t>(Einstein &amp; </a:t>
            </a:r>
            <a:r>
              <a:rPr lang="en-GB" sz="2000" dirty="0" err="1">
                <a:solidFill>
                  <a:srgbClr val="7030A0"/>
                </a:solidFill>
              </a:rPr>
              <a:t>Infeld</a:t>
            </a:r>
            <a:r>
              <a:rPr lang="en-GB" sz="2000" dirty="0">
                <a:solidFill>
                  <a:srgbClr val="7030A0"/>
                </a:solidFill>
              </a:rPr>
              <a:t>, 1938</a:t>
            </a:r>
            <a:r>
              <a:rPr lang="en-GB" sz="2000" dirty="0" smtClean="0">
                <a:solidFill>
                  <a:srgbClr val="7030A0"/>
                </a:solidFill>
              </a:rPr>
              <a:t>).</a:t>
            </a:r>
            <a:endParaRPr lang="en-GB" sz="2000" dirty="0">
              <a:solidFill>
                <a:srgbClr val="7030A0"/>
              </a:solidFill>
            </a:endParaRPr>
          </a:p>
        </p:txBody>
      </p:sp>
    </p:spTree>
    <p:extLst>
      <p:ext uri="{BB962C8B-B14F-4D97-AF65-F5344CB8AC3E}">
        <p14:creationId xmlns:p14="http://schemas.microsoft.com/office/powerpoint/2010/main" val="79150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0" y="457202"/>
            <a:ext cx="9029700" cy="777871"/>
          </a:xfrm>
        </p:spPr>
        <p:txBody>
          <a:bodyPr/>
          <a:lstStyle/>
          <a:p>
            <a:r>
              <a:rPr lang="en-GB" sz="4400" dirty="0" smtClean="0"/>
              <a:t>Problem posing: contexts for 3 – 1 = 2</a:t>
            </a:r>
            <a:endParaRPr lang="en-GB" sz="4400" dirty="0"/>
          </a:p>
        </p:txBody>
      </p:sp>
      <p:sp>
        <p:nvSpPr>
          <p:cNvPr id="3" name="Content Placeholder 2"/>
          <p:cNvSpPr>
            <a:spLocks noGrp="1"/>
          </p:cNvSpPr>
          <p:nvPr>
            <p:ph idx="4294967295"/>
          </p:nvPr>
        </p:nvSpPr>
        <p:spPr>
          <a:xfrm>
            <a:off x="457200" y="1371600"/>
            <a:ext cx="11277600" cy="3073400"/>
          </a:xfrm>
        </p:spPr>
        <p:txBody>
          <a:bodyPr>
            <a:normAutofit lnSpcReduction="10000"/>
          </a:bodyPr>
          <a:lstStyle/>
          <a:p>
            <a:pPr marL="0" indent="0">
              <a:buNone/>
            </a:pPr>
            <a:r>
              <a:rPr lang="en-GB" sz="2800" dirty="0">
                <a:solidFill>
                  <a:srgbClr val="7030A0"/>
                </a:solidFill>
              </a:rPr>
              <a:t>(1) I was given three apples, and then ate one of them. How many were left?</a:t>
            </a:r>
          </a:p>
          <a:p>
            <a:pPr marL="0" indent="0">
              <a:buNone/>
            </a:pPr>
            <a:r>
              <a:rPr lang="en-GB" sz="2800" dirty="0">
                <a:solidFill>
                  <a:srgbClr val="7030A0"/>
                </a:solidFill>
              </a:rPr>
              <a:t>(2) A barge-pole three metres long stands upright on the bottom of the canal, with one metre protruding above the surface. How deep is the water in the canal?</a:t>
            </a:r>
          </a:p>
          <a:p>
            <a:pPr marL="0" indent="0">
              <a:buNone/>
            </a:pPr>
            <a:r>
              <a:rPr lang="en-GB" sz="2800" dirty="0">
                <a:solidFill>
                  <a:srgbClr val="7030A0"/>
                </a:solidFill>
              </a:rPr>
              <a:t>(3) A train was due to arrive one hour ago. We are told that it is three hours late. In how many hours can we expect it to arrive?</a:t>
            </a:r>
          </a:p>
          <a:p>
            <a:pPr marL="0" indent="0">
              <a:buNone/>
            </a:pPr>
            <a:r>
              <a:rPr lang="en-GB" sz="2800" dirty="0">
                <a:solidFill>
                  <a:srgbClr val="7030A0"/>
                </a:solidFill>
              </a:rPr>
              <a:t>(4) How many cuts do you have to make to saw a log into three pieces</a:t>
            </a:r>
            <a:r>
              <a:rPr lang="en-GB" sz="2800" dirty="0" smtClean="0">
                <a:solidFill>
                  <a:srgbClr val="7030A0"/>
                </a:solidFill>
              </a:rPr>
              <a:t>?</a:t>
            </a:r>
          </a:p>
          <a:p>
            <a:pPr marL="0" indent="0">
              <a:buNone/>
            </a:pPr>
            <a:r>
              <a:rPr lang="en-GB" sz="2800" dirty="0" smtClean="0">
                <a:solidFill>
                  <a:srgbClr val="7030A0"/>
                </a:solidFill>
              </a:rPr>
              <a:t>																								</a:t>
            </a:r>
            <a:r>
              <a:rPr lang="en-GB" sz="2000" dirty="0" smtClean="0">
                <a:solidFill>
                  <a:srgbClr val="7030A0"/>
                </a:solidFill>
              </a:rPr>
              <a:t>(</a:t>
            </a:r>
            <a:r>
              <a:rPr lang="en-GB" sz="2000" dirty="0">
                <a:solidFill>
                  <a:srgbClr val="7030A0"/>
                </a:solidFill>
              </a:rPr>
              <a:t>Mason, 2016</a:t>
            </a:r>
            <a:r>
              <a:rPr lang="en-GB" sz="2000" dirty="0" smtClean="0">
                <a:solidFill>
                  <a:srgbClr val="7030A0"/>
                </a:solidFill>
              </a:rPr>
              <a:t>).</a:t>
            </a:r>
            <a:endParaRPr lang="en-GB" sz="2800" dirty="0">
              <a:solidFill>
                <a:srgbClr val="7030A0"/>
              </a:solidFill>
            </a:endParaRPr>
          </a:p>
          <a:p>
            <a:pPr marL="0" indent="0">
              <a:buNone/>
            </a:pPr>
            <a:endParaRPr lang="en-GB" sz="2800" dirty="0" smtClean="0">
              <a:solidFill>
                <a:srgbClr val="7030A0"/>
              </a:solidFill>
            </a:endParaRPr>
          </a:p>
          <a:p>
            <a:pPr marL="0" indent="0">
              <a:buNone/>
            </a:pPr>
            <a:endParaRPr lang="en-GB" sz="2800" dirty="0">
              <a:solidFill>
                <a:srgbClr val="7030A0"/>
              </a:solidFill>
            </a:endParaRPr>
          </a:p>
          <a:p>
            <a:pPr marL="0" indent="0">
              <a:buNone/>
            </a:pPr>
            <a:endParaRPr lang="en-GB" sz="2800" dirty="0">
              <a:solidFill>
                <a:srgbClr val="7030A0"/>
              </a:solidFill>
            </a:endParaRPr>
          </a:p>
          <a:p>
            <a:pPr marL="0" indent="0">
              <a:buNone/>
            </a:pPr>
            <a:endParaRPr lang="en-GB" sz="2600" dirty="0"/>
          </a:p>
        </p:txBody>
      </p:sp>
    </p:spTree>
    <p:extLst>
      <p:ext uri="{BB962C8B-B14F-4D97-AF65-F5344CB8AC3E}">
        <p14:creationId xmlns:p14="http://schemas.microsoft.com/office/powerpoint/2010/main" val="41800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86362"/>
            <a:ext cx="6934200" cy="777871"/>
          </a:xfrm>
        </p:spPr>
        <p:txBody>
          <a:bodyPr/>
          <a:lstStyle/>
          <a:p>
            <a:r>
              <a:rPr lang="en-GB" sz="4400" dirty="0" smtClean="0"/>
              <a:t>Categories of problem posing</a:t>
            </a:r>
            <a:endParaRPr lang="en-GB" sz="4400" dirty="0"/>
          </a:p>
        </p:txBody>
      </p:sp>
      <p:sp>
        <p:nvSpPr>
          <p:cNvPr id="3" name="Content Placeholder 2"/>
          <p:cNvSpPr>
            <a:spLocks noGrp="1"/>
          </p:cNvSpPr>
          <p:nvPr>
            <p:ph idx="4294967295"/>
          </p:nvPr>
        </p:nvSpPr>
        <p:spPr>
          <a:xfrm>
            <a:off x="609600" y="864233"/>
            <a:ext cx="10972800" cy="2819400"/>
          </a:xfrm>
        </p:spPr>
        <p:txBody>
          <a:bodyPr>
            <a:normAutofit lnSpcReduction="10000"/>
          </a:bodyPr>
          <a:lstStyle/>
          <a:p>
            <a:pPr marL="514350" indent="-514350">
              <a:buFont typeface="+mj-lt"/>
              <a:buAutoNum type="arabicPeriod"/>
            </a:pPr>
            <a:r>
              <a:rPr lang="en-GB" sz="2800" dirty="0">
                <a:solidFill>
                  <a:srgbClr val="7030A0"/>
                </a:solidFill>
              </a:rPr>
              <a:t>Free – students design problems from a real life context without restrictions.</a:t>
            </a:r>
          </a:p>
          <a:p>
            <a:pPr marL="0" indent="0">
              <a:buNone/>
            </a:pPr>
            <a:endParaRPr lang="en-GB" sz="2800" dirty="0"/>
          </a:p>
          <a:p>
            <a:pPr marL="0" indent="0">
              <a:buNone/>
            </a:pPr>
            <a:r>
              <a:rPr lang="en-GB" sz="2800" dirty="0">
                <a:solidFill>
                  <a:srgbClr val="7030A0"/>
                </a:solidFill>
              </a:rPr>
              <a:t>Christian </a:t>
            </a:r>
            <a:r>
              <a:rPr lang="en-GB" sz="2800" dirty="0" err="1">
                <a:solidFill>
                  <a:srgbClr val="7030A0"/>
                </a:solidFill>
              </a:rPr>
              <a:t>Eriksen</a:t>
            </a:r>
            <a:r>
              <a:rPr lang="en-GB" sz="2800" dirty="0">
                <a:solidFill>
                  <a:srgbClr val="7030A0"/>
                </a:solidFill>
              </a:rPr>
              <a:t> has made 75 appearances for Denmark and has scored 21 goals. He has made 160 appearances for his club Tottenham hotspur and has scored 38 goals. Write and solve as many problems as you can using this information.</a:t>
            </a:r>
          </a:p>
          <a:p>
            <a:pPr marL="0" indent="0">
              <a:buNone/>
            </a:pPr>
            <a:endParaRPr lang="en-GB" sz="2600" dirty="0"/>
          </a:p>
        </p:txBody>
      </p:sp>
      <p:pic>
        <p:nvPicPr>
          <p:cNvPr id="1026" name="Picture 2" descr="https://cdn.vox-cdn.com/thumbor/ViX-42Akvx56zulZ26zSgFIfNA8=/0x0:4804x3203/1200x800/filters:focal(1877x791:2645x1559)/cdn.vox-cdn.com/uploads/chorus_image/image/57604015/538524808.jpg.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505200"/>
            <a:ext cx="3657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457202"/>
            <a:ext cx="6934200" cy="777871"/>
          </a:xfrm>
        </p:spPr>
        <p:txBody>
          <a:bodyPr/>
          <a:lstStyle/>
          <a:p>
            <a:r>
              <a:rPr lang="en-GB" sz="4400" dirty="0" smtClean="0"/>
              <a:t>Categories of problem posing</a:t>
            </a:r>
            <a:endParaRPr lang="en-GB" sz="4400" dirty="0"/>
          </a:p>
        </p:txBody>
      </p:sp>
      <p:sp>
        <p:nvSpPr>
          <p:cNvPr id="3" name="Content Placeholder 2"/>
          <p:cNvSpPr>
            <a:spLocks noGrp="1"/>
          </p:cNvSpPr>
          <p:nvPr>
            <p:ph idx="4294967295"/>
          </p:nvPr>
        </p:nvSpPr>
        <p:spPr>
          <a:xfrm>
            <a:off x="647700" y="1371600"/>
            <a:ext cx="10896600" cy="2133600"/>
          </a:xfrm>
        </p:spPr>
        <p:txBody>
          <a:bodyPr/>
          <a:lstStyle/>
          <a:p>
            <a:pPr marL="514350" indent="-514350">
              <a:buFont typeface="+mj-lt"/>
              <a:buAutoNum type="arabicPeriod" startAt="2"/>
            </a:pPr>
            <a:r>
              <a:rPr lang="en-GB" sz="2800" dirty="0" smtClean="0">
                <a:solidFill>
                  <a:srgbClr val="7030A0"/>
                </a:solidFill>
              </a:rPr>
              <a:t>Semi-structured </a:t>
            </a:r>
            <a:r>
              <a:rPr lang="en-GB" sz="2800" dirty="0">
                <a:solidFill>
                  <a:srgbClr val="7030A0"/>
                </a:solidFill>
              </a:rPr>
              <a:t>– students are given an open situation and invited to explore the structure using previous maths knowledge.</a:t>
            </a:r>
          </a:p>
          <a:p>
            <a:pPr marL="0" indent="0">
              <a:buNone/>
            </a:pPr>
            <a:endParaRPr lang="en-GB" sz="2600" dirty="0"/>
          </a:p>
          <a:p>
            <a:pPr marL="0" indent="0">
              <a:buNone/>
            </a:pPr>
            <a:r>
              <a:rPr lang="en-GB" sz="2800" dirty="0">
                <a:solidFill>
                  <a:srgbClr val="7030A0"/>
                </a:solidFill>
              </a:rPr>
              <a:t>In the diagram, there is a cube. Make up as many problems as you can that are in some way related to this diagram. </a:t>
            </a:r>
          </a:p>
          <a:p>
            <a:pPr marL="0" indent="0">
              <a:buNone/>
            </a:pPr>
            <a:endParaRPr lang="en-GB" sz="2600" i="1" dirty="0"/>
          </a:p>
          <a:p>
            <a:pPr marL="0" indent="0">
              <a:buNone/>
            </a:pPr>
            <a:endParaRPr lang="en-GB" sz="2600" i="1" dirty="0"/>
          </a:p>
        </p:txBody>
      </p:sp>
      <p:pic>
        <p:nvPicPr>
          <p:cNvPr id="2050" name="Picture 2" descr="Image result for cub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0" b="99042" l="2716" r="96486"/>
                    </a14:imgEffect>
                  </a14:imgLayer>
                </a14:imgProps>
              </a:ext>
              <a:ext uri="{28A0092B-C50C-407E-A947-70E740481C1C}">
                <a14:useLocalDpi xmlns:a14="http://schemas.microsoft.com/office/drawing/2010/main" val="0"/>
              </a:ext>
            </a:extLst>
          </a:blip>
          <a:srcRect/>
          <a:stretch>
            <a:fillRect/>
          </a:stretch>
        </p:blipFill>
        <p:spPr bwMode="auto">
          <a:xfrm>
            <a:off x="4991100" y="3641727"/>
            <a:ext cx="2209800" cy="220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024507917"/>
              </p:ext>
            </p:extLst>
          </p:nvPr>
        </p:nvGraphicFramePr>
        <p:xfrm>
          <a:off x="9944100" y="6413254"/>
          <a:ext cx="533400" cy="240030"/>
        </p:xfrm>
        <a:graphic>
          <a:graphicData uri="http://schemas.openxmlformats.org/presentationml/2006/ole">
            <mc:AlternateContent xmlns:mc="http://schemas.openxmlformats.org/markup-compatibility/2006">
              <mc:Choice xmlns:v="urn:schemas-microsoft-com:vml" Requires="v">
                <p:oleObj spid="_x0000_s2082" name="Packager Shell Object" showAsIcon="1" r:id="rId5" imgW="1524240" imgH="685800" progId="Package">
                  <p:embed/>
                </p:oleObj>
              </mc:Choice>
              <mc:Fallback>
                <p:oleObj name="Packager Shell Object" showAsIcon="1" r:id="rId5" imgW="1524240" imgH="685800" progId="Package">
                  <p:embed/>
                  <p:pic>
                    <p:nvPicPr>
                      <p:cNvPr id="0" name=""/>
                      <p:cNvPicPr/>
                      <p:nvPr/>
                    </p:nvPicPr>
                    <p:blipFill>
                      <a:blip r:embed="rId6"/>
                      <a:stretch>
                        <a:fillRect/>
                      </a:stretch>
                    </p:blipFill>
                    <p:spPr>
                      <a:xfrm>
                        <a:off x="9944100" y="6413254"/>
                        <a:ext cx="533400" cy="240030"/>
                      </a:xfrm>
                      <a:prstGeom prst="rect">
                        <a:avLst/>
                      </a:prstGeom>
                    </p:spPr>
                  </p:pic>
                </p:oleObj>
              </mc:Fallback>
            </mc:AlternateContent>
          </a:graphicData>
        </a:graphic>
      </p:graphicFrame>
    </p:spTree>
    <p:extLst>
      <p:ext uri="{BB962C8B-B14F-4D97-AF65-F5344CB8AC3E}">
        <p14:creationId xmlns:p14="http://schemas.microsoft.com/office/powerpoint/2010/main" val="95524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de4d79b0-febb-4cfe-b5b7-380d43c80cef"/>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4508</TotalTime>
  <Words>748</Words>
  <Application>Microsoft Office PowerPoint</Application>
  <PresentationFormat>Widescreen</PresentationFormat>
  <Paragraphs>90</Paragraphs>
  <Slides>29</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Calibri Light</vt:lpstr>
      <vt:lpstr>1_Custom Design</vt:lpstr>
      <vt:lpstr>Packager Shell Object</vt:lpstr>
      <vt:lpstr>Problem solving approaches Session 3 – problem posing</vt:lpstr>
      <vt:lpstr>Warm up problem!</vt:lpstr>
      <vt:lpstr>What is problem posing?</vt:lpstr>
      <vt:lpstr>Problem posing</vt:lpstr>
      <vt:lpstr>Bloom’s taxonomy</vt:lpstr>
      <vt:lpstr>Problem posing</vt:lpstr>
      <vt:lpstr>Problem posing: contexts for 3 – 1 = 2</vt:lpstr>
      <vt:lpstr>Categories of problem posing</vt:lpstr>
      <vt:lpstr>Categories of problem posing</vt:lpstr>
      <vt:lpstr>Categories of problem posing</vt:lpstr>
      <vt:lpstr>Issues with problem posing</vt:lpstr>
      <vt:lpstr>Problem posing</vt:lpstr>
      <vt:lpstr>The emergence of problem posing</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Problem posing using ‘Maths Eyes’</vt:lpstr>
      <vt:lpstr>Posing posing in reformed Irish maths curriculum</vt:lpstr>
      <vt:lpstr>Group task</vt:lpstr>
      <vt:lpstr>PowerPoint Presentation</vt:lpstr>
      <vt:lpstr>PowerPoint Presentation</vt:lpstr>
    </vt:vector>
  </TitlesOfParts>
  <Company>Mount Saint Mary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Modalities  and  Learning Styles</dc:title>
  <dc:creator>Catherine Paolucci</dc:creator>
  <cp:lastModifiedBy>Jill Brown</cp:lastModifiedBy>
  <cp:revision>277</cp:revision>
  <cp:lastPrinted>2018-02-20T17:36:08Z</cp:lastPrinted>
  <dcterms:created xsi:type="dcterms:W3CDTF">2009-02-20T12:16:33Z</dcterms:created>
  <dcterms:modified xsi:type="dcterms:W3CDTF">2019-10-29T06:07:34Z</dcterms:modified>
</cp:coreProperties>
</file>