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58"/>
  </p:notesMasterIdLst>
  <p:sldIdLst>
    <p:sldId id="748" r:id="rId2"/>
    <p:sldId id="749" r:id="rId3"/>
    <p:sldId id="671" r:id="rId4"/>
    <p:sldId id="750" r:id="rId5"/>
    <p:sldId id="697" r:id="rId6"/>
    <p:sldId id="568" r:id="rId7"/>
    <p:sldId id="569" r:id="rId8"/>
    <p:sldId id="596" r:id="rId9"/>
    <p:sldId id="599" r:id="rId10"/>
    <p:sldId id="597" r:id="rId11"/>
    <p:sldId id="598" r:id="rId12"/>
    <p:sldId id="612" r:id="rId13"/>
    <p:sldId id="632" r:id="rId14"/>
    <p:sldId id="633" r:id="rId15"/>
    <p:sldId id="613" r:id="rId16"/>
    <p:sldId id="634" r:id="rId17"/>
    <p:sldId id="720" r:id="rId18"/>
    <p:sldId id="755" r:id="rId19"/>
    <p:sldId id="756" r:id="rId20"/>
    <p:sldId id="705" r:id="rId21"/>
    <p:sldId id="711" r:id="rId22"/>
    <p:sldId id="712" r:id="rId23"/>
    <p:sldId id="713" r:id="rId24"/>
    <p:sldId id="722" r:id="rId25"/>
    <p:sldId id="723" r:id="rId26"/>
    <p:sldId id="724" r:id="rId27"/>
    <p:sldId id="725" r:id="rId28"/>
    <p:sldId id="726" r:id="rId29"/>
    <p:sldId id="727" r:id="rId30"/>
    <p:sldId id="728" r:id="rId31"/>
    <p:sldId id="732" r:id="rId32"/>
    <p:sldId id="734" r:id="rId33"/>
    <p:sldId id="753" r:id="rId34"/>
    <p:sldId id="758" r:id="rId35"/>
    <p:sldId id="760" r:id="rId36"/>
    <p:sldId id="759" r:id="rId37"/>
    <p:sldId id="761" r:id="rId38"/>
    <p:sldId id="762" r:id="rId39"/>
    <p:sldId id="763" r:id="rId40"/>
    <p:sldId id="764" r:id="rId41"/>
    <p:sldId id="751" r:id="rId42"/>
    <p:sldId id="752" r:id="rId43"/>
    <p:sldId id="735" r:id="rId44"/>
    <p:sldId id="736" r:id="rId45"/>
    <p:sldId id="737" r:id="rId46"/>
    <p:sldId id="738" r:id="rId47"/>
    <p:sldId id="739" r:id="rId48"/>
    <p:sldId id="740" r:id="rId49"/>
    <p:sldId id="741" r:id="rId50"/>
    <p:sldId id="742" r:id="rId51"/>
    <p:sldId id="743" r:id="rId52"/>
    <p:sldId id="744" r:id="rId53"/>
    <p:sldId id="745" r:id="rId54"/>
    <p:sldId id="746" r:id="rId55"/>
    <p:sldId id="766" r:id="rId56"/>
    <p:sldId id="768"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1306BA"/>
    <a:srgbClr val="381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7" autoAdjust="0"/>
    <p:restoredTop sz="94660"/>
  </p:normalViewPr>
  <p:slideViewPr>
    <p:cSldViewPr>
      <p:cViewPr varScale="1">
        <p:scale>
          <a:sx n="105" d="100"/>
          <a:sy n="105" d="100"/>
        </p:scale>
        <p:origin x="72" y="29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387C3-047B-4722-833E-F3032D17A596}" type="doc">
      <dgm:prSet loTypeId="urn:microsoft.com/office/officeart/2005/8/layout/cycle2" loCatId="cycle" qsTypeId="urn:microsoft.com/office/officeart/2005/8/quickstyle/simple3" qsCatId="simple" csTypeId="urn:microsoft.com/office/officeart/2005/8/colors/colorful5" csCatId="colorful" phldr="1"/>
      <dgm:spPr/>
      <dgm:t>
        <a:bodyPr/>
        <a:lstStyle/>
        <a:p>
          <a:endParaRPr lang="en-IE"/>
        </a:p>
      </dgm:t>
    </dgm:pt>
    <dgm:pt modelId="{A94A8DD7-23AD-44EC-A4F6-5CB1828D99C6}">
      <dgm:prSet phldrT="[Text]"/>
      <dgm:spPr/>
      <dgm:t>
        <a:bodyPr/>
        <a:lstStyle/>
        <a:p>
          <a:pPr algn="ctr"/>
          <a:r>
            <a:rPr lang="en-IE" dirty="0" smtClean="0"/>
            <a:t>Stage 1 Understanding the problem</a:t>
          </a:r>
          <a:endParaRPr lang="en-IE" dirty="0"/>
        </a:p>
      </dgm:t>
    </dgm:pt>
    <dgm:pt modelId="{DEE6DF75-5B31-4AEA-836B-CC9CBD194ECF}" type="parTrans" cxnId="{74D13DB6-9E5E-4273-B58B-4442CE296E27}">
      <dgm:prSet/>
      <dgm:spPr/>
      <dgm:t>
        <a:bodyPr/>
        <a:lstStyle/>
        <a:p>
          <a:pPr algn="ctr"/>
          <a:endParaRPr lang="en-IE"/>
        </a:p>
      </dgm:t>
    </dgm:pt>
    <dgm:pt modelId="{B6E1AE2A-4163-4C1D-99CC-8DF3D463D7AF}" type="sibTrans" cxnId="{74D13DB6-9E5E-4273-B58B-4442CE296E27}">
      <dgm:prSet/>
      <dgm:spPr/>
      <dgm:t>
        <a:bodyPr/>
        <a:lstStyle/>
        <a:p>
          <a:pPr algn="ctr"/>
          <a:endParaRPr lang="en-IE" dirty="0"/>
        </a:p>
      </dgm:t>
    </dgm:pt>
    <dgm:pt modelId="{403884B0-EABE-45CB-BC14-E8F97B00B09B}">
      <dgm:prSet phldrT="[Text]"/>
      <dgm:spPr/>
      <dgm:t>
        <a:bodyPr/>
        <a:lstStyle/>
        <a:p>
          <a:pPr algn="ctr"/>
          <a:r>
            <a:rPr lang="en-IE" dirty="0" smtClean="0"/>
            <a:t>Stage 3 Carry out the plan</a:t>
          </a:r>
          <a:endParaRPr lang="en-IE" dirty="0"/>
        </a:p>
      </dgm:t>
    </dgm:pt>
    <dgm:pt modelId="{F9E6A338-A995-4DD0-B80A-0826279C5630}" type="parTrans" cxnId="{8B5B3F9D-4338-429E-B3C8-DFEB46116A54}">
      <dgm:prSet/>
      <dgm:spPr/>
      <dgm:t>
        <a:bodyPr/>
        <a:lstStyle/>
        <a:p>
          <a:pPr algn="ctr"/>
          <a:endParaRPr lang="en-IE"/>
        </a:p>
      </dgm:t>
    </dgm:pt>
    <dgm:pt modelId="{361534E5-72EF-4132-8AD1-A12AEE5D497B}" type="sibTrans" cxnId="{8B5B3F9D-4338-429E-B3C8-DFEB46116A54}">
      <dgm:prSet/>
      <dgm:spPr/>
      <dgm:t>
        <a:bodyPr/>
        <a:lstStyle/>
        <a:p>
          <a:pPr algn="ctr"/>
          <a:endParaRPr lang="en-IE" dirty="0"/>
        </a:p>
      </dgm:t>
    </dgm:pt>
    <dgm:pt modelId="{AD086068-38B7-44E5-BF50-677A7F843145}">
      <dgm:prSet phldrT="[Text]"/>
      <dgm:spPr/>
      <dgm:t>
        <a:bodyPr/>
        <a:lstStyle/>
        <a:p>
          <a:pPr algn="ctr"/>
          <a:r>
            <a:rPr lang="en-IE" dirty="0" smtClean="0"/>
            <a:t>Stage 4 Look back/review</a:t>
          </a:r>
          <a:endParaRPr lang="en-IE" dirty="0"/>
        </a:p>
      </dgm:t>
    </dgm:pt>
    <dgm:pt modelId="{AEE24CFD-0008-444A-BC1E-718BD857809C}" type="parTrans" cxnId="{0F1A5BA1-BD79-4AFB-8C6A-2C910395E015}">
      <dgm:prSet/>
      <dgm:spPr/>
      <dgm:t>
        <a:bodyPr/>
        <a:lstStyle/>
        <a:p>
          <a:pPr algn="ctr"/>
          <a:endParaRPr lang="en-IE"/>
        </a:p>
      </dgm:t>
    </dgm:pt>
    <dgm:pt modelId="{AFC7BBFC-629C-4416-BDAC-523B5E7D3A83}" type="sibTrans" cxnId="{0F1A5BA1-BD79-4AFB-8C6A-2C910395E015}">
      <dgm:prSet/>
      <dgm:spPr/>
      <dgm:t>
        <a:bodyPr/>
        <a:lstStyle/>
        <a:p>
          <a:pPr algn="ctr"/>
          <a:endParaRPr lang="en-IE" dirty="0"/>
        </a:p>
      </dgm:t>
    </dgm:pt>
    <dgm:pt modelId="{8B328548-FD04-41DB-8CB2-7EEEBAB19312}">
      <dgm:prSet phldrT="[Text]"/>
      <dgm:spPr/>
      <dgm:t>
        <a:bodyPr/>
        <a:lstStyle/>
        <a:p>
          <a:pPr algn="ctr"/>
          <a:r>
            <a:rPr lang="en-IE" dirty="0" smtClean="0"/>
            <a:t>Stage 2 Devising a plan</a:t>
          </a:r>
          <a:endParaRPr lang="en-IE" dirty="0"/>
        </a:p>
      </dgm:t>
    </dgm:pt>
    <dgm:pt modelId="{46F28A8B-0825-4EDD-BCC0-6C3AF9B7B428}" type="parTrans" cxnId="{6C58BF6A-9C21-445E-A36A-4EA8F80C024D}">
      <dgm:prSet/>
      <dgm:spPr/>
      <dgm:t>
        <a:bodyPr/>
        <a:lstStyle/>
        <a:p>
          <a:pPr algn="ctr"/>
          <a:endParaRPr lang="en-IE"/>
        </a:p>
      </dgm:t>
    </dgm:pt>
    <dgm:pt modelId="{4A4ADA71-C6AA-4AB4-8ECE-23A3B05F9E5F}" type="sibTrans" cxnId="{6C58BF6A-9C21-445E-A36A-4EA8F80C024D}">
      <dgm:prSet/>
      <dgm:spPr/>
      <dgm:t>
        <a:bodyPr/>
        <a:lstStyle/>
        <a:p>
          <a:pPr algn="ctr"/>
          <a:endParaRPr lang="en-IE" dirty="0"/>
        </a:p>
      </dgm:t>
    </dgm:pt>
    <dgm:pt modelId="{DFDE0602-7E61-42CD-82E7-47845CD29AF4}" type="pres">
      <dgm:prSet presAssocID="{137387C3-047B-4722-833E-F3032D17A596}" presName="cycle" presStyleCnt="0">
        <dgm:presLayoutVars>
          <dgm:dir/>
          <dgm:resizeHandles val="exact"/>
        </dgm:presLayoutVars>
      </dgm:prSet>
      <dgm:spPr/>
      <dgm:t>
        <a:bodyPr/>
        <a:lstStyle/>
        <a:p>
          <a:endParaRPr lang="en-IE"/>
        </a:p>
      </dgm:t>
    </dgm:pt>
    <dgm:pt modelId="{12644FDE-7E44-4526-9D8F-93B4A4ACD819}" type="pres">
      <dgm:prSet presAssocID="{A94A8DD7-23AD-44EC-A4F6-5CB1828D99C6}" presName="node" presStyleLbl="node1" presStyleIdx="0" presStyleCnt="4" custScaleX="141325" custScaleY="108746" custRadScaleRad="90792" custRadScaleInc="-1368">
        <dgm:presLayoutVars>
          <dgm:bulletEnabled val="1"/>
        </dgm:presLayoutVars>
      </dgm:prSet>
      <dgm:spPr/>
      <dgm:t>
        <a:bodyPr/>
        <a:lstStyle/>
        <a:p>
          <a:endParaRPr lang="en-IE"/>
        </a:p>
      </dgm:t>
    </dgm:pt>
    <dgm:pt modelId="{F1A95A25-C0C0-4CAD-989C-78646E0D1568}" type="pres">
      <dgm:prSet presAssocID="{B6E1AE2A-4163-4C1D-99CC-8DF3D463D7AF}" presName="sibTrans" presStyleLbl="sibTrans2D1" presStyleIdx="0" presStyleCnt="4" custScaleX="161486"/>
      <dgm:spPr/>
      <dgm:t>
        <a:bodyPr/>
        <a:lstStyle/>
        <a:p>
          <a:endParaRPr lang="en-IE"/>
        </a:p>
      </dgm:t>
    </dgm:pt>
    <dgm:pt modelId="{9635B5D7-AC67-4B15-A6A9-550446149587}" type="pres">
      <dgm:prSet presAssocID="{B6E1AE2A-4163-4C1D-99CC-8DF3D463D7AF}" presName="connectorText" presStyleLbl="sibTrans2D1" presStyleIdx="0" presStyleCnt="4"/>
      <dgm:spPr/>
      <dgm:t>
        <a:bodyPr/>
        <a:lstStyle/>
        <a:p>
          <a:endParaRPr lang="en-IE"/>
        </a:p>
      </dgm:t>
    </dgm:pt>
    <dgm:pt modelId="{1E8690D8-D124-4418-B1C5-4A2D3B3F8C2D}" type="pres">
      <dgm:prSet presAssocID="{8B328548-FD04-41DB-8CB2-7EEEBAB19312}" presName="node" presStyleLbl="node1" presStyleIdx="1" presStyleCnt="4" custScaleX="147218" custScaleY="104374" custRadScaleRad="151031" custRadScaleInc="1318">
        <dgm:presLayoutVars>
          <dgm:bulletEnabled val="1"/>
        </dgm:presLayoutVars>
      </dgm:prSet>
      <dgm:spPr/>
      <dgm:t>
        <a:bodyPr/>
        <a:lstStyle/>
        <a:p>
          <a:endParaRPr lang="en-IE"/>
        </a:p>
      </dgm:t>
    </dgm:pt>
    <dgm:pt modelId="{FADEADE6-7DFD-4812-95CB-F9FD7788916B}" type="pres">
      <dgm:prSet presAssocID="{4A4ADA71-C6AA-4AB4-8ECE-23A3B05F9E5F}" presName="sibTrans" presStyleLbl="sibTrans2D1" presStyleIdx="1" presStyleCnt="4" custScaleX="166924"/>
      <dgm:spPr/>
      <dgm:t>
        <a:bodyPr/>
        <a:lstStyle/>
        <a:p>
          <a:endParaRPr lang="en-IE"/>
        </a:p>
      </dgm:t>
    </dgm:pt>
    <dgm:pt modelId="{124CA67E-6DC4-43BD-9285-965B206161A2}" type="pres">
      <dgm:prSet presAssocID="{4A4ADA71-C6AA-4AB4-8ECE-23A3B05F9E5F}" presName="connectorText" presStyleLbl="sibTrans2D1" presStyleIdx="1" presStyleCnt="4"/>
      <dgm:spPr/>
      <dgm:t>
        <a:bodyPr/>
        <a:lstStyle/>
        <a:p>
          <a:endParaRPr lang="en-IE"/>
        </a:p>
      </dgm:t>
    </dgm:pt>
    <dgm:pt modelId="{E87483A1-5FB6-43EF-968B-1F847ADB60CF}" type="pres">
      <dgm:prSet presAssocID="{403884B0-EABE-45CB-BC14-E8F97B00B09B}" presName="node" presStyleLbl="node1" presStyleIdx="2" presStyleCnt="4" custScaleX="147629">
        <dgm:presLayoutVars>
          <dgm:bulletEnabled val="1"/>
        </dgm:presLayoutVars>
      </dgm:prSet>
      <dgm:spPr/>
      <dgm:t>
        <a:bodyPr/>
        <a:lstStyle/>
        <a:p>
          <a:endParaRPr lang="en-IE"/>
        </a:p>
      </dgm:t>
    </dgm:pt>
    <dgm:pt modelId="{78598254-0A69-46E1-A986-62A051D2E803}" type="pres">
      <dgm:prSet presAssocID="{361534E5-72EF-4132-8AD1-A12AEE5D497B}" presName="sibTrans" presStyleLbl="sibTrans2D1" presStyleIdx="2" presStyleCnt="4" custScaleX="165646"/>
      <dgm:spPr/>
      <dgm:t>
        <a:bodyPr/>
        <a:lstStyle/>
        <a:p>
          <a:endParaRPr lang="en-IE"/>
        </a:p>
      </dgm:t>
    </dgm:pt>
    <dgm:pt modelId="{3761174D-4F7C-4F8E-9495-A8565133E7D9}" type="pres">
      <dgm:prSet presAssocID="{361534E5-72EF-4132-8AD1-A12AEE5D497B}" presName="connectorText" presStyleLbl="sibTrans2D1" presStyleIdx="2" presStyleCnt="4"/>
      <dgm:spPr/>
      <dgm:t>
        <a:bodyPr/>
        <a:lstStyle/>
        <a:p>
          <a:endParaRPr lang="en-IE"/>
        </a:p>
      </dgm:t>
    </dgm:pt>
    <dgm:pt modelId="{70EA3D28-B600-49C0-9F6B-A2533895E337}" type="pres">
      <dgm:prSet presAssocID="{AD086068-38B7-44E5-BF50-677A7F843145}" presName="node" presStyleLbl="node1" presStyleIdx="3" presStyleCnt="4" custScaleX="151544" custScaleY="106994" custRadScaleRad="164572" custRadScaleInc="0">
        <dgm:presLayoutVars>
          <dgm:bulletEnabled val="1"/>
        </dgm:presLayoutVars>
      </dgm:prSet>
      <dgm:spPr/>
      <dgm:t>
        <a:bodyPr/>
        <a:lstStyle/>
        <a:p>
          <a:endParaRPr lang="en-IE"/>
        </a:p>
      </dgm:t>
    </dgm:pt>
    <dgm:pt modelId="{F03B2122-8A28-4D51-83BC-AF26EB4D0436}" type="pres">
      <dgm:prSet presAssocID="{AFC7BBFC-629C-4416-BDAC-523B5E7D3A83}" presName="sibTrans" presStyleLbl="sibTrans2D1" presStyleIdx="3" presStyleCnt="4" custScaleX="157065"/>
      <dgm:spPr/>
      <dgm:t>
        <a:bodyPr/>
        <a:lstStyle/>
        <a:p>
          <a:endParaRPr lang="en-IE"/>
        </a:p>
      </dgm:t>
    </dgm:pt>
    <dgm:pt modelId="{50E25B44-30E0-435E-AA0B-E6B491C219D9}" type="pres">
      <dgm:prSet presAssocID="{AFC7BBFC-629C-4416-BDAC-523B5E7D3A83}" presName="connectorText" presStyleLbl="sibTrans2D1" presStyleIdx="3" presStyleCnt="4"/>
      <dgm:spPr/>
      <dgm:t>
        <a:bodyPr/>
        <a:lstStyle/>
        <a:p>
          <a:endParaRPr lang="en-IE"/>
        </a:p>
      </dgm:t>
    </dgm:pt>
  </dgm:ptLst>
  <dgm:cxnLst>
    <dgm:cxn modelId="{AFE5C30E-D857-4450-98AF-8A2A274B8A34}" type="presOf" srcId="{4A4ADA71-C6AA-4AB4-8ECE-23A3B05F9E5F}" destId="{124CA67E-6DC4-43BD-9285-965B206161A2}" srcOrd="1" destOrd="0" presId="urn:microsoft.com/office/officeart/2005/8/layout/cycle2"/>
    <dgm:cxn modelId="{0F1A5BA1-BD79-4AFB-8C6A-2C910395E015}" srcId="{137387C3-047B-4722-833E-F3032D17A596}" destId="{AD086068-38B7-44E5-BF50-677A7F843145}" srcOrd="3" destOrd="0" parTransId="{AEE24CFD-0008-444A-BC1E-718BD857809C}" sibTransId="{AFC7BBFC-629C-4416-BDAC-523B5E7D3A83}"/>
    <dgm:cxn modelId="{74D13DB6-9E5E-4273-B58B-4442CE296E27}" srcId="{137387C3-047B-4722-833E-F3032D17A596}" destId="{A94A8DD7-23AD-44EC-A4F6-5CB1828D99C6}" srcOrd="0" destOrd="0" parTransId="{DEE6DF75-5B31-4AEA-836B-CC9CBD194ECF}" sibTransId="{B6E1AE2A-4163-4C1D-99CC-8DF3D463D7AF}"/>
    <dgm:cxn modelId="{EB56766C-7A54-4CC6-AC93-10DD71AAEE0A}" type="presOf" srcId="{AD086068-38B7-44E5-BF50-677A7F843145}" destId="{70EA3D28-B600-49C0-9F6B-A2533895E337}" srcOrd="0" destOrd="0" presId="urn:microsoft.com/office/officeart/2005/8/layout/cycle2"/>
    <dgm:cxn modelId="{8B5B3F9D-4338-429E-B3C8-DFEB46116A54}" srcId="{137387C3-047B-4722-833E-F3032D17A596}" destId="{403884B0-EABE-45CB-BC14-E8F97B00B09B}" srcOrd="2" destOrd="0" parTransId="{F9E6A338-A995-4DD0-B80A-0826279C5630}" sibTransId="{361534E5-72EF-4132-8AD1-A12AEE5D497B}"/>
    <dgm:cxn modelId="{1BF767B3-E32E-4F2E-9233-2BE4AA0BC8BA}" type="presOf" srcId="{B6E1AE2A-4163-4C1D-99CC-8DF3D463D7AF}" destId="{9635B5D7-AC67-4B15-A6A9-550446149587}" srcOrd="1" destOrd="0" presId="urn:microsoft.com/office/officeart/2005/8/layout/cycle2"/>
    <dgm:cxn modelId="{F8E263DB-3E4B-4011-AC67-9A8601E4EBF0}" type="presOf" srcId="{B6E1AE2A-4163-4C1D-99CC-8DF3D463D7AF}" destId="{F1A95A25-C0C0-4CAD-989C-78646E0D1568}" srcOrd="0" destOrd="0" presId="urn:microsoft.com/office/officeart/2005/8/layout/cycle2"/>
    <dgm:cxn modelId="{9D4F9F77-A381-4267-B0C4-CC5D1ACDFD76}" type="presOf" srcId="{361534E5-72EF-4132-8AD1-A12AEE5D497B}" destId="{78598254-0A69-46E1-A986-62A051D2E803}" srcOrd="0" destOrd="0" presId="urn:microsoft.com/office/officeart/2005/8/layout/cycle2"/>
    <dgm:cxn modelId="{63A9D609-A619-4130-BCFF-9AD8316A58B1}" type="presOf" srcId="{AFC7BBFC-629C-4416-BDAC-523B5E7D3A83}" destId="{F03B2122-8A28-4D51-83BC-AF26EB4D0436}" srcOrd="0" destOrd="0" presId="urn:microsoft.com/office/officeart/2005/8/layout/cycle2"/>
    <dgm:cxn modelId="{D0844B40-E900-40D1-A55D-00D79427A061}" type="presOf" srcId="{361534E5-72EF-4132-8AD1-A12AEE5D497B}" destId="{3761174D-4F7C-4F8E-9495-A8565133E7D9}" srcOrd="1" destOrd="0" presId="urn:microsoft.com/office/officeart/2005/8/layout/cycle2"/>
    <dgm:cxn modelId="{6C58BF6A-9C21-445E-A36A-4EA8F80C024D}" srcId="{137387C3-047B-4722-833E-F3032D17A596}" destId="{8B328548-FD04-41DB-8CB2-7EEEBAB19312}" srcOrd="1" destOrd="0" parTransId="{46F28A8B-0825-4EDD-BCC0-6C3AF9B7B428}" sibTransId="{4A4ADA71-C6AA-4AB4-8ECE-23A3B05F9E5F}"/>
    <dgm:cxn modelId="{DBFFFF6F-263F-45AD-B823-8AAC4CD5BC8C}" type="presOf" srcId="{8B328548-FD04-41DB-8CB2-7EEEBAB19312}" destId="{1E8690D8-D124-4418-B1C5-4A2D3B3F8C2D}" srcOrd="0" destOrd="0" presId="urn:microsoft.com/office/officeart/2005/8/layout/cycle2"/>
    <dgm:cxn modelId="{7F7F3D3C-C33F-4B9C-9C0B-C5656494EDBB}" type="presOf" srcId="{137387C3-047B-4722-833E-F3032D17A596}" destId="{DFDE0602-7E61-42CD-82E7-47845CD29AF4}" srcOrd="0" destOrd="0" presId="urn:microsoft.com/office/officeart/2005/8/layout/cycle2"/>
    <dgm:cxn modelId="{F91D889F-CF99-4073-BF57-1504E8A516A3}" type="presOf" srcId="{A94A8DD7-23AD-44EC-A4F6-5CB1828D99C6}" destId="{12644FDE-7E44-4526-9D8F-93B4A4ACD819}" srcOrd="0" destOrd="0" presId="urn:microsoft.com/office/officeart/2005/8/layout/cycle2"/>
    <dgm:cxn modelId="{A4EFF8C6-FF5D-4E94-B437-6155E74D8BAE}" type="presOf" srcId="{403884B0-EABE-45CB-BC14-E8F97B00B09B}" destId="{E87483A1-5FB6-43EF-968B-1F847ADB60CF}" srcOrd="0" destOrd="0" presId="urn:microsoft.com/office/officeart/2005/8/layout/cycle2"/>
    <dgm:cxn modelId="{242ED332-88FD-44D1-B710-A53598D69534}" type="presOf" srcId="{AFC7BBFC-629C-4416-BDAC-523B5E7D3A83}" destId="{50E25B44-30E0-435E-AA0B-E6B491C219D9}" srcOrd="1" destOrd="0" presId="urn:microsoft.com/office/officeart/2005/8/layout/cycle2"/>
    <dgm:cxn modelId="{58C231F0-8E00-4D5E-AA29-C0FBC27C7EF6}" type="presOf" srcId="{4A4ADA71-C6AA-4AB4-8ECE-23A3B05F9E5F}" destId="{FADEADE6-7DFD-4812-95CB-F9FD7788916B}" srcOrd="0" destOrd="0" presId="urn:microsoft.com/office/officeart/2005/8/layout/cycle2"/>
    <dgm:cxn modelId="{DB781087-3E87-47C5-9124-04B619631DF5}" type="presParOf" srcId="{DFDE0602-7E61-42CD-82E7-47845CD29AF4}" destId="{12644FDE-7E44-4526-9D8F-93B4A4ACD819}" srcOrd="0" destOrd="0" presId="urn:microsoft.com/office/officeart/2005/8/layout/cycle2"/>
    <dgm:cxn modelId="{3CADBC41-9D9A-4D42-B9D8-4E7FCD28273E}" type="presParOf" srcId="{DFDE0602-7E61-42CD-82E7-47845CD29AF4}" destId="{F1A95A25-C0C0-4CAD-989C-78646E0D1568}" srcOrd="1" destOrd="0" presId="urn:microsoft.com/office/officeart/2005/8/layout/cycle2"/>
    <dgm:cxn modelId="{EEB5DDDB-9D5F-4B25-93F5-B321DD93D9EA}" type="presParOf" srcId="{F1A95A25-C0C0-4CAD-989C-78646E0D1568}" destId="{9635B5D7-AC67-4B15-A6A9-550446149587}" srcOrd="0" destOrd="0" presId="urn:microsoft.com/office/officeart/2005/8/layout/cycle2"/>
    <dgm:cxn modelId="{2318C35A-6A66-495D-AD4E-8E136E5E9D9E}" type="presParOf" srcId="{DFDE0602-7E61-42CD-82E7-47845CD29AF4}" destId="{1E8690D8-D124-4418-B1C5-4A2D3B3F8C2D}" srcOrd="2" destOrd="0" presId="urn:microsoft.com/office/officeart/2005/8/layout/cycle2"/>
    <dgm:cxn modelId="{E3475A44-BAE5-4803-AFD4-5DA5A5F011E0}" type="presParOf" srcId="{DFDE0602-7E61-42CD-82E7-47845CD29AF4}" destId="{FADEADE6-7DFD-4812-95CB-F9FD7788916B}" srcOrd="3" destOrd="0" presId="urn:microsoft.com/office/officeart/2005/8/layout/cycle2"/>
    <dgm:cxn modelId="{EC44E044-1B1F-4C22-9A28-6F3DDAD521BA}" type="presParOf" srcId="{FADEADE6-7DFD-4812-95CB-F9FD7788916B}" destId="{124CA67E-6DC4-43BD-9285-965B206161A2}" srcOrd="0" destOrd="0" presId="urn:microsoft.com/office/officeart/2005/8/layout/cycle2"/>
    <dgm:cxn modelId="{1328D48F-7333-44B3-8BE2-A2F80D0C13C9}" type="presParOf" srcId="{DFDE0602-7E61-42CD-82E7-47845CD29AF4}" destId="{E87483A1-5FB6-43EF-968B-1F847ADB60CF}" srcOrd="4" destOrd="0" presId="urn:microsoft.com/office/officeart/2005/8/layout/cycle2"/>
    <dgm:cxn modelId="{99D572E8-1781-4D52-A1F5-44BC6A790644}" type="presParOf" srcId="{DFDE0602-7E61-42CD-82E7-47845CD29AF4}" destId="{78598254-0A69-46E1-A986-62A051D2E803}" srcOrd="5" destOrd="0" presId="urn:microsoft.com/office/officeart/2005/8/layout/cycle2"/>
    <dgm:cxn modelId="{46101752-78A4-48FD-9806-5CC49842BF68}" type="presParOf" srcId="{78598254-0A69-46E1-A986-62A051D2E803}" destId="{3761174D-4F7C-4F8E-9495-A8565133E7D9}" srcOrd="0" destOrd="0" presId="urn:microsoft.com/office/officeart/2005/8/layout/cycle2"/>
    <dgm:cxn modelId="{2E839340-6351-45B5-87C0-B731D5EF68B3}" type="presParOf" srcId="{DFDE0602-7E61-42CD-82E7-47845CD29AF4}" destId="{70EA3D28-B600-49C0-9F6B-A2533895E337}" srcOrd="6" destOrd="0" presId="urn:microsoft.com/office/officeart/2005/8/layout/cycle2"/>
    <dgm:cxn modelId="{4B44DBD2-7A7E-461E-93DC-73737A364558}" type="presParOf" srcId="{DFDE0602-7E61-42CD-82E7-47845CD29AF4}" destId="{F03B2122-8A28-4D51-83BC-AF26EB4D0436}" srcOrd="7" destOrd="0" presId="urn:microsoft.com/office/officeart/2005/8/layout/cycle2"/>
    <dgm:cxn modelId="{74AB42FB-C2E3-4E22-994C-DF0FB03905B4}" type="presParOf" srcId="{F03B2122-8A28-4D51-83BC-AF26EB4D0436}" destId="{50E25B44-30E0-435E-AA0B-E6B491C219D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44FDE-7E44-4526-9D8F-93B4A4ACD819}">
      <dsp:nvSpPr>
        <dsp:cNvPr id="0" name=""/>
        <dsp:cNvSpPr/>
      </dsp:nvSpPr>
      <dsp:spPr>
        <a:xfrm>
          <a:off x="2988608" y="113567"/>
          <a:ext cx="2101315" cy="1616908"/>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Stage 1 Understanding the problem</a:t>
          </a:r>
          <a:endParaRPr lang="en-IE" sz="1800" kern="1200" dirty="0"/>
        </a:p>
      </dsp:txBody>
      <dsp:txXfrm>
        <a:off x="3296338" y="350358"/>
        <a:ext cx="1485855" cy="1143326"/>
      </dsp:txXfrm>
    </dsp:sp>
    <dsp:sp modelId="{F1A95A25-C0C0-4CAD-989C-78646E0D1568}">
      <dsp:nvSpPr>
        <dsp:cNvPr id="0" name=""/>
        <dsp:cNvSpPr/>
      </dsp:nvSpPr>
      <dsp:spPr>
        <a:xfrm rot="1876905">
          <a:off x="4852121" y="1391997"/>
          <a:ext cx="747283" cy="50181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dirty="0"/>
        </a:p>
      </dsp:txBody>
      <dsp:txXfrm>
        <a:off x="4863064" y="1453275"/>
        <a:ext cx="596738" cy="301091"/>
      </dsp:txXfrm>
    </dsp:sp>
    <dsp:sp modelId="{1E8690D8-D124-4418-B1C5-4A2D3B3F8C2D}">
      <dsp:nvSpPr>
        <dsp:cNvPr id="0" name=""/>
        <dsp:cNvSpPr/>
      </dsp:nvSpPr>
      <dsp:spPr>
        <a:xfrm>
          <a:off x="5346635" y="1605362"/>
          <a:ext cx="2188936" cy="1551902"/>
        </a:xfrm>
        <a:prstGeom prst="ellipse">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Stage 2 Devising a plan</a:t>
          </a:r>
          <a:endParaRPr lang="en-IE" sz="1800" kern="1200" dirty="0"/>
        </a:p>
      </dsp:txBody>
      <dsp:txXfrm>
        <a:off x="5667197" y="1832633"/>
        <a:ext cx="1547812" cy="1097360"/>
      </dsp:txXfrm>
    </dsp:sp>
    <dsp:sp modelId="{FADEADE6-7DFD-4812-95CB-F9FD7788916B}">
      <dsp:nvSpPr>
        <dsp:cNvPr id="0" name=""/>
        <dsp:cNvSpPr/>
      </dsp:nvSpPr>
      <dsp:spPr>
        <a:xfrm rot="8814223">
          <a:off x="4835250" y="2905260"/>
          <a:ext cx="834117" cy="501817"/>
        </a:xfrm>
        <a:prstGeom prst="rightArrow">
          <a:avLst>
            <a:gd name="adj1" fmla="val 60000"/>
            <a:gd name="adj2" fmla="val 50000"/>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dirty="0"/>
        </a:p>
      </dsp:txBody>
      <dsp:txXfrm rot="10800000">
        <a:off x="4973582" y="2964521"/>
        <a:ext cx="683572" cy="301091"/>
      </dsp:txXfrm>
    </dsp:sp>
    <dsp:sp modelId="{E87483A1-5FB6-43EF-968B-1F847ADB60CF}">
      <dsp:nvSpPr>
        <dsp:cNvPr id="0" name=""/>
        <dsp:cNvSpPr/>
      </dsp:nvSpPr>
      <dsp:spPr>
        <a:xfrm>
          <a:off x="2957156" y="3193349"/>
          <a:ext cx="2195047" cy="1486867"/>
        </a:xfrm>
        <a:prstGeom prst="ellipse">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Stage 3 Carry out the plan</a:t>
          </a:r>
          <a:endParaRPr lang="en-IE" sz="1800" kern="1200" dirty="0"/>
        </a:p>
      </dsp:txBody>
      <dsp:txXfrm>
        <a:off x="3278613" y="3411096"/>
        <a:ext cx="1552133" cy="1051373"/>
      </dsp:txXfrm>
    </dsp:sp>
    <dsp:sp modelId="{78598254-0A69-46E1-A986-62A051D2E803}">
      <dsp:nvSpPr>
        <dsp:cNvPr id="0" name=""/>
        <dsp:cNvSpPr/>
      </dsp:nvSpPr>
      <dsp:spPr>
        <a:xfrm rot="12677064">
          <a:off x="2309338" y="2915484"/>
          <a:ext cx="954990" cy="501817"/>
        </a:xfrm>
        <a:prstGeom prst="rightArrow">
          <a:avLst>
            <a:gd name="adj1" fmla="val 60000"/>
            <a:gd name="adj2" fmla="val 50000"/>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dirty="0"/>
        </a:p>
      </dsp:txBody>
      <dsp:txXfrm rot="10800000">
        <a:off x="2448938" y="3054935"/>
        <a:ext cx="804445" cy="301091"/>
      </dsp:txXfrm>
    </dsp:sp>
    <dsp:sp modelId="{70EA3D28-B600-49C0-9F6B-A2533895E337}">
      <dsp:nvSpPr>
        <dsp:cNvPr id="0" name=""/>
        <dsp:cNvSpPr/>
      </dsp:nvSpPr>
      <dsp:spPr>
        <a:xfrm>
          <a:off x="327528" y="1561180"/>
          <a:ext cx="2253258" cy="1590858"/>
        </a:xfrm>
        <a:prstGeom prst="ellipse">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Stage 4 Look back/review</a:t>
          </a:r>
          <a:endParaRPr lang="en-IE" sz="1800" kern="1200" dirty="0"/>
        </a:p>
      </dsp:txBody>
      <dsp:txXfrm>
        <a:off x="657510" y="1794156"/>
        <a:ext cx="1593294" cy="1124906"/>
      </dsp:txXfrm>
    </dsp:sp>
    <dsp:sp modelId="{F03B2122-8A28-4D51-83BC-AF26EB4D0436}">
      <dsp:nvSpPr>
        <dsp:cNvPr id="0" name=""/>
        <dsp:cNvSpPr/>
      </dsp:nvSpPr>
      <dsp:spPr>
        <a:xfrm rot="19858333">
          <a:off x="2347529" y="1386136"/>
          <a:ext cx="806550" cy="501817"/>
        </a:xfrm>
        <a:prstGeom prst="rightArrow">
          <a:avLst>
            <a:gd name="adj1" fmla="val 60000"/>
            <a:gd name="adj2" fmla="val 5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dirty="0"/>
        </a:p>
      </dsp:txBody>
      <dsp:txXfrm>
        <a:off x="2356984" y="1523024"/>
        <a:ext cx="656005" cy="3010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20122FA-E917-451E-874B-B65905337EE9}" type="datetimeFigureOut">
              <a:rPr lang="en-IE"/>
              <a:pPr>
                <a:defRPr/>
              </a:pPr>
              <a:t>29/10/2019</a:t>
            </a:fld>
            <a:endParaRPr lang="en-I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IE"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350DD0-749E-4D01-A374-B5AE1DF1C49E}" type="slidenum">
              <a:rPr lang="en-IE" altLang="en-US"/>
              <a:pPr/>
              <a:t>‹#›</a:t>
            </a:fld>
            <a:endParaRPr lang="en-IE" altLang="en-US" dirty="0"/>
          </a:p>
        </p:txBody>
      </p:sp>
    </p:spTree>
    <p:extLst>
      <p:ext uri="{BB962C8B-B14F-4D97-AF65-F5344CB8AC3E}">
        <p14:creationId xmlns:p14="http://schemas.microsoft.com/office/powerpoint/2010/main" val="868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B350DD0-749E-4D01-A374-B5AE1DF1C49E}" type="slidenum">
              <a:rPr lang="en-IE" altLang="en-US" smtClean="0"/>
              <a:pPr/>
              <a:t>45</a:t>
            </a:fld>
            <a:endParaRPr lang="en-IE" altLang="en-US" dirty="0"/>
          </a:p>
        </p:txBody>
      </p:sp>
    </p:spTree>
    <p:extLst>
      <p:ext uri="{BB962C8B-B14F-4D97-AF65-F5344CB8AC3E}">
        <p14:creationId xmlns:p14="http://schemas.microsoft.com/office/powerpoint/2010/main" val="324815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
Poll Title: One thing i have learned today.....
https://www.polleverywhere.com/free_text_polls/caF2Vsf0SnNZEYV</a:t>
            </a:r>
            <a:endParaRPr lang="en-GB" dirty="0"/>
          </a:p>
        </p:txBody>
      </p:sp>
      <p:sp>
        <p:nvSpPr>
          <p:cNvPr id="4" name="Slide Number Placeholder 3"/>
          <p:cNvSpPr>
            <a:spLocks noGrp="1"/>
          </p:cNvSpPr>
          <p:nvPr>
            <p:ph type="sldNum" sz="quarter" idx="10"/>
          </p:nvPr>
        </p:nvSpPr>
        <p:spPr/>
        <p:txBody>
          <a:bodyPr/>
          <a:lstStyle/>
          <a:p>
            <a:fld id="{8B350DD0-749E-4D01-A374-B5AE1DF1C49E}" type="slidenum">
              <a:rPr lang="en-IE" altLang="en-US" smtClean="0"/>
              <a:pPr/>
              <a:t>55</a:t>
            </a:fld>
            <a:endParaRPr lang="en-IE" altLang="en-US" dirty="0"/>
          </a:p>
        </p:txBody>
      </p:sp>
      <p:sp>
        <p:nvSpPr>
          <p:cNvPr id="5" name="TextBox 4"/>
          <p:cNvSpPr txBox="1"/>
          <p:nvPr/>
        </p:nvSpPr>
        <p:spPr>
          <a:xfrm>
            <a:off x="0" y="0"/>
            <a:ext cx="3810000" cy="1270000"/>
          </a:xfrm>
          <a:prstGeom prst="rect">
            <a:avLst/>
          </a:prstGeom>
          <a:noFill/>
        </p:spPr>
        <p:txBody>
          <a:bodyPr vert="horz" rtlCol="0">
            <a:spAutoFit/>
          </a:bodyPr>
          <a:lstStyle/>
          <a:p>
            <a:endParaRPr lang="en-GB" dirty="0"/>
          </a:p>
        </p:txBody>
      </p:sp>
    </p:spTree>
    <p:extLst>
      <p:ext uri="{BB962C8B-B14F-4D97-AF65-F5344CB8AC3E}">
        <p14:creationId xmlns:p14="http://schemas.microsoft.com/office/powerpoint/2010/main" val="3343855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csscni.org.uk/erasmu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hyperlink" Target="https://www.csscni.org.uk/erasmus" TargetMode="External"/><Relationship Id="rId4" Type="http://schemas.openxmlformats.org/officeDocument/2006/relationships/image" Target="../media/image6.jpeg"/><Relationship Id="rId9"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533400"/>
            <a:ext cx="9067800" cy="685799"/>
          </a:xfrm>
        </p:spPr>
        <p:txBody>
          <a:bodyPr anchor="b">
            <a:noAutofit/>
          </a:bodyPr>
          <a:lstStyle>
            <a:lvl1pPr algn="ctr">
              <a:defRPr sz="4400" b="1">
                <a:solidFill>
                  <a:srgbClr val="457426"/>
                </a:solidFill>
              </a:defRPr>
            </a:lvl1pPr>
          </a:lstStyle>
          <a:p>
            <a:r>
              <a:rPr lang="en-US" dirty="0" smtClean="0"/>
              <a:t>Title of session</a:t>
            </a:r>
            <a:endParaRPr lang="en-GB" dirty="0"/>
          </a:p>
        </p:txBody>
      </p:sp>
      <p:pic>
        <p:nvPicPr>
          <p:cNvPr id="7" name="Picture 6"/>
          <p:cNvPicPr>
            <a:picLocks noChangeAspect="1"/>
          </p:cNvPicPr>
          <p:nvPr userDrawn="1"/>
        </p:nvPicPr>
        <p:blipFill>
          <a:blip r:embed="rId2"/>
          <a:stretch>
            <a:fillRect/>
          </a:stretch>
        </p:blipFill>
        <p:spPr>
          <a:xfrm>
            <a:off x="4489703" y="2424690"/>
            <a:ext cx="3212599" cy="2618237"/>
          </a:xfrm>
          <a:prstGeom prst="rect">
            <a:avLst/>
          </a:prstGeom>
        </p:spPr>
      </p:pic>
      <p:grpSp>
        <p:nvGrpSpPr>
          <p:cNvPr id="8" name="Group 2"/>
          <p:cNvGrpSpPr>
            <a:grpSpLocks noChangeAspect="1"/>
          </p:cNvGrpSpPr>
          <p:nvPr userDrawn="1"/>
        </p:nvGrpSpPr>
        <p:grpSpPr bwMode="auto">
          <a:xfrm>
            <a:off x="838200" y="5562602"/>
            <a:ext cx="5502310" cy="1174492"/>
            <a:chOff x="1789" y="2077"/>
            <a:chExt cx="3767" cy="804"/>
          </a:xfrm>
        </p:grpSpPr>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2753" y="2286"/>
              <a:ext cx="2803"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600"/>
                </a:spcAft>
              </a:pPr>
              <a:r>
                <a:rPr lang="en-GB" altLang="en-US" sz="1800" dirty="0" smtClean="0">
                  <a:solidFill>
                    <a:prstClr val="black"/>
                  </a:solidFill>
                  <a:latin typeface="Calibri" panose="020F0502020204030204" pitchFamily="34" charset="0"/>
                  <a:cs typeface="+mn-cs"/>
                </a:rPr>
                <a:t>With the support of the Erasmus+ programme of the European Union</a:t>
              </a:r>
              <a:endParaRPr lang="en-US" altLang="en-US" sz="3600" dirty="0" smtClean="0">
                <a:solidFill>
                  <a:prstClr val="black"/>
                </a:solidFill>
                <a:cs typeface="+mn-cs"/>
              </a:endParaRPr>
            </a:p>
          </p:txBody>
        </p:sp>
      </p:grpSp>
      <p:sp>
        <p:nvSpPr>
          <p:cNvPr id="15" name="TextBox 14"/>
          <p:cNvSpPr txBox="1"/>
          <p:nvPr userDrawn="1"/>
        </p:nvSpPr>
        <p:spPr>
          <a:xfrm>
            <a:off x="7010400" y="5683471"/>
            <a:ext cx="4613189" cy="738664"/>
          </a:xfrm>
          <a:prstGeom prst="rect">
            <a:avLst/>
          </a:prstGeom>
          <a:noFill/>
        </p:spPr>
        <p:txBody>
          <a:bodyPr wrap="square" rtlCol="0">
            <a:spAutoFit/>
          </a:bodyPr>
          <a:lstStyle/>
          <a:p>
            <a:pPr algn="ctr" fontAlgn="auto">
              <a:spcBef>
                <a:spcPts val="0"/>
              </a:spcBef>
              <a:spcAft>
                <a:spcPts val="0"/>
              </a:spcAft>
            </a:pPr>
            <a:endParaRPr lang="en-GB" dirty="0" smtClean="0">
              <a:solidFill>
                <a:prstClr val="black"/>
              </a:solidFill>
              <a:latin typeface="Calibri" panose="020F0502020204030204"/>
              <a:cs typeface="+mn-cs"/>
            </a:endParaRPr>
          </a:p>
          <a:p>
            <a:pPr algn="ctr" fontAlgn="auto">
              <a:spcBef>
                <a:spcPts val="0"/>
              </a:spcBef>
              <a:spcAft>
                <a:spcPts val="0"/>
              </a:spcAft>
            </a:pPr>
            <a:r>
              <a:rPr lang="en-GB" sz="2400" dirty="0" smtClean="0">
                <a:solidFill>
                  <a:prstClr val="black"/>
                </a:solidFill>
                <a:latin typeface="Calibri" panose="020F0502020204030204"/>
                <a:cs typeface="+mn-cs"/>
                <a:hlinkClick r:id="rId4"/>
              </a:rPr>
              <a:t>https://www.csscni.org.uk/erasmus</a:t>
            </a:r>
            <a:endParaRPr lang="en-GB" sz="2400" dirty="0">
              <a:solidFill>
                <a:prstClr val="black"/>
              </a:solidFill>
              <a:latin typeface="Calibri" panose="020F0502020204030204"/>
              <a:cs typeface="+mn-cs"/>
            </a:endParaRPr>
          </a:p>
        </p:txBody>
      </p:sp>
    </p:spTree>
    <p:extLst>
      <p:ext uri="{BB962C8B-B14F-4D97-AF65-F5344CB8AC3E}">
        <p14:creationId xmlns:p14="http://schemas.microsoft.com/office/powerpoint/2010/main" val="391247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28900" y="457200"/>
            <a:ext cx="6934200" cy="777871"/>
          </a:xfrm>
        </p:spPr>
        <p:txBody>
          <a:bodyPr>
            <a:noAutofit/>
          </a:bodyPr>
          <a:lstStyle>
            <a:lvl1pPr algn="ctr">
              <a:defRPr sz="4400">
                <a:solidFill>
                  <a:schemeClr val="accent2"/>
                </a:solidFill>
                <a:latin typeface="+mn-lt"/>
              </a:defRPr>
            </a:lvl1pPr>
          </a:lstStyle>
          <a:p>
            <a:r>
              <a:rPr lang="en-US" dirty="0" smtClean="0"/>
              <a:t>Click to edit master title style</a:t>
            </a:r>
            <a:endParaRPr lang="en-GB" dirty="0"/>
          </a:p>
        </p:txBody>
      </p:sp>
      <p:grpSp>
        <p:nvGrpSpPr>
          <p:cNvPr id="13" name="Group 12"/>
          <p:cNvGrpSpPr/>
          <p:nvPr userDrawn="1"/>
        </p:nvGrpSpPr>
        <p:grpSpPr>
          <a:xfrm>
            <a:off x="8864010" y="6031940"/>
            <a:ext cx="3137007" cy="651678"/>
            <a:chOff x="8856107" y="6186462"/>
            <a:chExt cx="3137006" cy="651678"/>
          </a:xfrm>
        </p:grpSpPr>
        <p:sp>
          <p:nvSpPr>
            <p:cNvPr id="11" name="TextBox 10"/>
            <p:cNvSpPr txBox="1"/>
            <p:nvPr/>
          </p:nvSpPr>
          <p:spPr>
            <a:xfrm>
              <a:off x="8856107" y="6250691"/>
              <a:ext cx="2362199" cy="523220"/>
            </a:xfrm>
            <a:prstGeom prst="rect">
              <a:avLst/>
            </a:prstGeom>
            <a:noFill/>
          </p:spPr>
          <p:txBody>
            <a:bodyPr wrap="square" rtlCol="0">
              <a:spAutoFit/>
            </a:bodyPr>
            <a:lstStyle/>
            <a:p>
              <a:pPr fontAlgn="auto">
                <a:spcBef>
                  <a:spcPts val="0"/>
                </a:spcBef>
                <a:spcAft>
                  <a:spcPts val="0"/>
                </a:spcAft>
              </a:pPr>
              <a:r>
                <a:rPr lang="en-GB" sz="1400" dirty="0" smtClean="0">
                  <a:solidFill>
                    <a:prstClr val="black"/>
                  </a:solidFill>
                  <a:latin typeface="Calibri" panose="020F0502020204030204"/>
                  <a:cs typeface="+mn-cs"/>
                </a:rPr>
                <a:t>Teaching problem solving in technology rich environments</a:t>
              </a:r>
              <a:endParaRPr lang="en-GB" sz="1400" dirty="0">
                <a:solidFill>
                  <a:prstClr val="black"/>
                </a:solidFill>
                <a:latin typeface="Calibri" panose="020F0502020204030204"/>
                <a:cs typeface="+mn-cs"/>
              </a:endParaRPr>
            </a:p>
          </p:txBody>
        </p:sp>
        <p:pic>
          <p:nvPicPr>
            <p:cNvPr id="12" name="Picture 11"/>
            <p:cNvPicPr>
              <a:picLocks noChangeAspect="1"/>
            </p:cNvPicPr>
            <p:nvPr/>
          </p:nvPicPr>
          <p:blipFill>
            <a:blip r:embed="rId2"/>
            <a:stretch>
              <a:fillRect/>
            </a:stretch>
          </p:blipFill>
          <p:spPr>
            <a:xfrm>
              <a:off x="11193498" y="6186462"/>
              <a:ext cx="799615" cy="651678"/>
            </a:xfrm>
            <a:prstGeom prst="rect">
              <a:avLst/>
            </a:prstGeom>
          </p:spPr>
        </p:pic>
      </p:grpSp>
      <p:grpSp>
        <p:nvGrpSpPr>
          <p:cNvPr id="10" name="Group 2"/>
          <p:cNvGrpSpPr>
            <a:grpSpLocks noChangeAspect="1"/>
          </p:cNvGrpSpPr>
          <p:nvPr userDrawn="1"/>
        </p:nvGrpSpPr>
        <p:grpSpPr bwMode="auto">
          <a:xfrm>
            <a:off x="152401" y="6119644"/>
            <a:ext cx="3581644" cy="599841"/>
            <a:chOff x="1789" y="2077"/>
            <a:chExt cx="3995" cy="669"/>
          </a:xfrm>
        </p:grpSpPr>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
            <p:cNvSpPr txBox="1">
              <a:spLocks noChangeArrowheads="1"/>
            </p:cNvSpPr>
            <p:nvPr/>
          </p:nvSpPr>
          <p:spPr bwMode="auto">
            <a:xfrm>
              <a:off x="2742" y="2151"/>
              <a:ext cx="3042"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450"/>
                </a:spcAft>
              </a:pPr>
              <a:r>
                <a:rPr lang="en-GB" altLang="en-US" sz="1400" dirty="0" smtClean="0">
                  <a:solidFill>
                    <a:prstClr val="black"/>
                  </a:solidFill>
                  <a:latin typeface="Calibri" panose="020F0502020204030204" pitchFamily="34" charset="0"/>
                  <a:cs typeface="+mn-cs"/>
                </a:rPr>
                <a:t>With the support of the Erasmus+ programme of the European Union</a:t>
              </a:r>
              <a:endParaRPr lang="en-US" altLang="en-US" sz="3200" dirty="0" smtClean="0">
                <a:solidFill>
                  <a:prstClr val="black"/>
                </a:solidFill>
                <a:cs typeface="+mn-cs"/>
              </a:endParaRPr>
            </a:p>
          </p:txBody>
        </p:sp>
      </p:grpSp>
    </p:spTree>
    <p:extLst>
      <p:ext uri="{BB962C8B-B14F-4D97-AF65-F5344CB8AC3E}">
        <p14:creationId xmlns:p14="http://schemas.microsoft.com/office/powerpoint/2010/main" val="60065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152401" y="608363"/>
            <a:ext cx="11887200" cy="675613"/>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rgbClr val="457426"/>
                </a:solidFill>
                <a:latin typeface="+mj-lt"/>
                <a:ea typeface="+mj-ea"/>
                <a:cs typeface="+mj-cs"/>
              </a:defRPr>
            </a:lvl1pPr>
          </a:lstStyle>
          <a:p>
            <a:pPr fontAlgn="auto">
              <a:spcAft>
                <a:spcPts val="0"/>
              </a:spcAft>
            </a:pPr>
            <a:r>
              <a:rPr lang="en-GB" sz="3600" b="1" kern="1200" dirty="0" smtClean="0">
                <a:solidFill>
                  <a:srgbClr val="008000"/>
                </a:solidFill>
                <a:latin typeface="+mj-lt"/>
                <a:ea typeface="+mj-ea"/>
                <a:cs typeface="+mj-cs"/>
              </a:rPr>
              <a:t>Project partners</a:t>
            </a:r>
            <a:endParaRPr lang="en-GB" sz="3600" b="1" kern="1200" dirty="0">
              <a:solidFill>
                <a:srgbClr val="008000"/>
              </a:solidFill>
              <a:latin typeface="+mj-lt"/>
              <a:ea typeface="+mj-ea"/>
              <a:cs typeface="+mj-cs"/>
            </a:endParaRPr>
          </a:p>
        </p:txBody>
      </p:sp>
      <p:graphicFrame>
        <p:nvGraphicFramePr>
          <p:cNvPr id="7" name="Content Placeholder 6"/>
          <p:cNvGraphicFramePr>
            <a:graphicFrameLocks/>
          </p:cNvGraphicFramePr>
          <p:nvPr userDrawn="1">
            <p:extLst/>
          </p:nvPr>
        </p:nvGraphicFramePr>
        <p:xfrm>
          <a:off x="325439" y="1690689"/>
          <a:ext cx="11541124" cy="3776378"/>
        </p:xfrm>
        <a:graphic>
          <a:graphicData uri="http://schemas.openxmlformats.org/drawingml/2006/table">
            <a:tbl>
              <a:tblPr firstRow="1" bandRow="1">
                <a:tableStyleId>{5C22544A-7EE6-4342-B048-85BDC9FD1C3A}</a:tableStyleId>
              </a:tblPr>
              <a:tblGrid>
                <a:gridCol w="2885281">
                  <a:extLst>
                    <a:ext uri="{9D8B030D-6E8A-4147-A177-3AD203B41FA5}">
                      <a16:colId xmlns:a16="http://schemas.microsoft.com/office/drawing/2014/main" val="20000"/>
                    </a:ext>
                  </a:extLst>
                </a:gridCol>
                <a:gridCol w="961760">
                  <a:extLst>
                    <a:ext uri="{9D8B030D-6E8A-4147-A177-3AD203B41FA5}">
                      <a16:colId xmlns:a16="http://schemas.microsoft.com/office/drawing/2014/main" val="20001"/>
                    </a:ext>
                  </a:extLst>
                </a:gridCol>
                <a:gridCol w="1923521">
                  <a:extLst>
                    <a:ext uri="{9D8B030D-6E8A-4147-A177-3AD203B41FA5}">
                      <a16:colId xmlns:a16="http://schemas.microsoft.com/office/drawing/2014/main" val="20002"/>
                    </a:ext>
                  </a:extLst>
                </a:gridCol>
                <a:gridCol w="1923521">
                  <a:extLst>
                    <a:ext uri="{9D8B030D-6E8A-4147-A177-3AD203B41FA5}">
                      <a16:colId xmlns:a16="http://schemas.microsoft.com/office/drawing/2014/main" val="20003"/>
                    </a:ext>
                  </a:extLst>
                </a:gridCol>
                <a:gridCol w="961760">
                  <a:extLst>
                    <a:ext uri="{9D8B030D-6E8A-4147-A177-3AD203B41FA5}">
                      <a16:colId xmlns:a16="http://schemas.microsoft.com/office/drawing/2014/main" val="20004"/>
                    </a:ext>
                  </a:extLst>
                </a:gridCol>
                <a:gridCol w="2885281">
                  <a:extLst>
                    <a:ext uri="{9D8B030D-6E8A-4147-A177-3AD203B41FA5}">
                      <a16:colId xmlns:a16="http://schemas.microsoft.com/office/drawing/2014/main" val="20005"/>
                    </a:ext>
                  </a:extLst>
                </a:gridCol>
              </a:tblGrid>
              <a:tr h="1888189">
                <a:tc>
                  <a:txBody>
                    <a:bodyPr/>
                    <a:lstStyle/>
                    <a:p>
                      <a:endParaRPr lang="en-GB" dirty="0"/>
                    </a:p>
                  </a:txBody>
                  <a:tcPr>
                    <a:noFill/>
                  </a:tcPr>
                </a:tc>
                <a:tc gridSpan="2">
                  <a:txBody>
                    <a:bodyPr/>
                    <a:lstStyle/>
                    <a:p>
                      <a:endParaRPr lang="en-GB" dirty="0"/>
                    </a:p>
                  </a:txBody>
                  <a:tcPr>
                    <a:noFill/>
                  </a:tcPr>
                </a:tc>
                <a:tc hMerge="1">
                  <a:txBody>
                    <a:bodyPr/>
                    <a:lstStyle/>
                    <a:p>
                      <a:endParaRPr lang="en-GB"/>
                    </a:p>
                  </a:txBody>
                  <a:tcPr/>
                </a:tc>
                <a:tc gridSpan="2">
                  <a:txBody>
                    <a:bodyPr/>
                    <a:lstStyle/>
                    <a:p>
                      <a:endParaRPr lang="en-GB" dirty="0"/>
                    </a:p>
                  </a:txBody>
                  <a:tcPr>
                    <a:noFill/>
                  </a:tcPr>
                </a:tc>
                <a:tc hMerge="1">
                  <a:txBody>
                    <a:bodyPr/>
                    <a:lstStyle/>
                    <a:p>
                      <a:endParaRPr lang="en-GB"/>
                    </a:p>
                  </a:txBody>
                  <a:tcPr/>
                </a:tc>
                <a:tc>
                  <a:txBody>
                    <a:bodyPr/>
                    <a:lstStyle/>
                    <a:p>
                      <a:endParaRPr lang="en-GB" dirty="0"/>
                    </a:p>
                  </a:txBody>
                  <a:tcPr>
                    <a:noFill/>
                  </a:tcPr>
                </a:tc>
                <a:extLst>
                  <a:ext uri="{0D108BD9-81ED-4DB2-BD59-A6C34878D82A}">
                    <a16:rowId xmlns:a16="http://schemas.microsoft.com/office/drawing/2014/main" val="10000"/>
                  </a:ext>
                </a:extLst>
              </a:tr>
              <a:tr h="1888189">
                <a:tc gridSpan="2">
                  <a:txBody>
                    <a:bodyPr/>
                    <a:lstStyle/>
                    <a:p>
                      <a:endParaRPr lang="en-GB" dirty="0"/>
                    </a:p>
                  </a:txBody>
                  <a:tcPr>
                    <a:noFill/>
                  </a:tcPr>
                </a:tc>
                <a:tc hMerge="1">
                  <a:txBody>
                    <a:bodyPr/>
                    <a:lstStyle/>
                    <a:p>
                      <a:endParaRPr lang="en-GB" dirty="0"/>
                    </a:p>
                  </a:txBody>
                  <a:tcPr/>
                </a:tc>
                <a:tc gridSpan="2">
                  <a:txBody>
                    <a:bodyPr/>
                    <a:lstStyle/>
                    <a:p>
                      <a:endParaRPr lang="en-GB" dirty="0"/>
                    </a:p>
                  </a:txBody>
                  <a:tcPr>
                    <a:noFill/>
                  </a:tcPr>
                </a:tc>
                <a:tc hMerge="1">
                  <a:txBody>
                    <a:bodyPr/>
                    <a:lstStyle/>
                    <a:p>
                      <a:endParaRPr lang="en-GB" dirty="0"/>
                    </a:p>
                  </a:txBody>
                  <a:tcPr/>
                </a:tc>
                <a:tc gridSpan="2">
                  <a:txBody>
                    <a:bodyPr/>
                    <a:lstStyle/>
                    <a:p>
                      <a:endParaRPr lang="en-GB" dirty="0"/>
                    </a:p>
                  </a:txBody>
                  <a:tcPr>
                    <a:noFill/>
                  </a:tcPr>
                </a:tc>
                <a:tc h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47865" y="1678497"/>
            <a:ext cx="1133736" cy="149837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522" y="4169668"/>
            <a:ext cx="3535508" cy="74064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0073" y="3944850"/>
            <a:ext cx="3372663" cy="1163598"/>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33917" y="2159877"/>
            <a:ext cx="2479827" cy="875932"/>
          </a:xfrm>
          <a:prstGeom prst="rect">
            <a:avLst/>
          </a:prstGeom>
        </p:spPr>
      </p:pic>
      <p:pic>
        <p:nvPicPr>
          <p:cNvPr id="12" name="Picture 11"/>
          <p:cNvPicPr>
            <a:picLocks noChangeAspect="1"/>
          </p:cNvPicPr>
          <p:nvPr userDrawn="1"/>
        </p:nvPicPr>
        <p:blipFill>
          <a:blip r:embed="rId6"/>
          <a:stretch>
            <a:fillRect/>
          </a:stretch>
        </p:blipFill>
        <p:spPr>
          <a:xfrm>
            <a:off x="325439" y="2076610"/>
            <a:ext cx="2885572" cy="1307525"/>
          </a:xfrm>
          <a:prstGeom prst="rect">
            <a:avLst/>
          </a:prstGeom>
        </p:spPr>
      </p:pic>
      <p:pic>
        <p:nvPicPr>
          <p:cNvPr id="13" name="Picture 12"/>
          <p:cNvPicPr>
            <a:picLocks noChangeAspect="1"/>
          </p:cNvPicPr>
          <p:nvPr userDrawn="1"/>
        </p:nvPicPr>
        <p:blipFill>
          <a:blip r:embed="rId7"/>
          <a:stretch>
            <a:fillRect/>
          </a:stretch>
        </p:blipFill>
        <p:spPr>
          <a:xfrm>
            <a:off x="8419333" y="4024162"/>
            <a:ext cx="3203367" cy="779486"/>
          </a:xfrm>
          <a:prstGeom prst="rect">
            <a:avLst/>
          </a:prstGeom>
        </p:spPr>
      </p:pic>
      <p:pic>
        <p:nvPicPr>
          <p:cNvPr id="14" name="Picture 13"/>
          <p:cNvPicPr>
            <a:picLocks noChangeAspect="1"/>
          </p:cNvPicPr>
          <p:nvPr userDrawn="1"/>
        </p:nvPicPr>
        <p:blipFill>
          <a:blip r:embed="rId8"/>
          <a:stretch>
            <a:fillRect/>
          </a:stretch>
        </p:blipFill>
        <p:spPr>
          <a:xfrm>
            <a:off x="6433887" y="2007566"/>
            <a:ext cx="2209800" cy="1428750"/>
          </a:xfrm>
          <a:prstGeom prst="rect">
            <a:avLst/>
          </a:prstGeom>
        </p:spPr>
      </p:pic>
      <p:sp>
        <p:nvSpPr>
          <p:cNvPr id="15" name="TextBox 14"/>
          <p:cNvSpPr txBox="1"/>
          <p:nvPr userDrawn="1"/>
        </p:nvSpPr>
        <p:spPr>
          <a:xfrm>
            <a:off x="3216678" y="3176868"/>
            <a:ext cx="2684252" cy="369332"/>
          </a:xfrm>
          <a:prstGeom prst="rect">
            <a:avLst/>
          </a:prstGeom>
          <a:noFill/>
        </p:spPr>
        <p:txBody>
          <a:bodyPr wrap="square" rtlCol="0">
            <a:spAutoFit/>
          </a:bodyPr>
          <a:lstStyle/>
          <a:p>
            <a:pPr algn="ctr" fontAlgn="auto">
              <a:spcBef>
                <a:spcPts val="0"/>
              </a:spcBef>
              <a:spcAft>
                <a:spcPts val="0"/>
              </a:spcAft>
            </a:pPr>
            <a:r>
              <a:rPr lang="en-GB" sz="900" dirty="0">
                <a:solidFill>
                  <a:prstClr val="black"/>
                </a:solidFill>
                <a:latin typeface="Calibri" panose="020F0502020204030204"/>
                <a:cs typeface="+mn-cs"/>
              </a:rPr>
              <a:t>Bangor Academy and Sixth Form College</a:t>
            </a:r>
            <a:r>
              <a:rPr lang="en-GB" dirty="0">
                <a:solidFill>
                  <a:prstClr val="black"/>
                </a:solidFill>
                <a:latin typeface="Calibri" panose="020F0502020204030204"/>
                <a:cs typeface="+mn-cs"/>
              </a:rPr>
              <a:t> </a:t>
            </a:r>
          </a:p>
        </p:txBody>
      </p:sp>
      <p:grpSp>
        <p:nvGrpSpPr>
          <p:cNvPr id="20" name="Group 2"/>
          <p:cNvGrpSpPr>
            <a:grpSpLocks noChangeAspect="1"/>
          </p:cNvGrpSpPr>
          <p:nvPr userDrawn="1"/>
        </p:nvGrpSpPr>
        <p:grpSpPr bwMode="auto">
          <a:xfrm>
            <a:off x="578925" y="5467068"/>
            <a:ext cx="4831867" cy="1189100"/>
            <a:chOff x="1789" y="2077"/>
            <a:chExt cx="3308" cy="814"/>
          </a:xfrm>
        </p:grpSpPr>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9" y="2077"/>
              <a:ext cx="947"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
            <p:cNvSpPr txBox="1">
              <a:spLocks noChangeArrowheads="1"/>
            </p:cNvSpPr>
            <p:nvPr/>
          </p:nvSpPr>
          <p:spPr bwMode="auto">
            <a:xfrm>
              <a:off x="2736" y="2296"/>
              <a:ext cx="2361"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Aft>
                  <a:spcPts val="450"/>
                </a:spcAft>
              </a:pPr>
              <a:r>
                <a:rPr lang="en-GB" altLang="en-US" sz="1800" dirty="0" smtClean="0">
                  <a:solidFill>
                    <a:prstClr val="black"/>
                  </a:solidFill>
                  <a:latin typeface="Calibri" panose="020F0502020204030204" pitchFamily="34" charset="0"/>
                  <a:cs typeface="+mn-cs"/>
                </a:rPr>
                <a:t>With the support of the Erasmus+ programme of the European Union</a:t>
              </a:r>
              <a:endParaRPr lang="en-US" altLang="en-US" sz="1800" dirty="0" smtClean="0">
                <a:solidFill>
                  <a:prstClr val="black"/>
                </a:solidFill>
                <a:cs typeface="+mn-cs"/>
              </a:endParaRPr>
            </a:p>
          </p:txBody>
        </p:sp>
      </p:grpSp>
      <p:sp>
        <p:nvSpPr>
          <p:cNvPr id="26" name="TextBox 25"/>
          <p:cNvSpPr txBox="1"/>
          <p:nvPr userDrawn="1"/>
        </p:nvSpPr>
        <p:spPr>
          <a:xfrm>
            <a:off x="7255147" y="5574701"/>
            <a:ext cx="4613189" cy="738664"/>
          </a:xfrm>
          <a:prstGeom prst="rect">
            <a:avLst/>
          </a:prstGeom>
          <a:noFill/>
        </p:spPr>
        <p:txBody>
          <a:bodyPr wrap="square" rtlCol="0">
            <a:spAutoFit/>
          </a:bodyPr>
          <a:lstStyle/>
          <a:p>
            <a:pPr algn="ctr" fontAlgn="auto">
              <a:spcBef>
                <a:spcPts val="0"/>
              </a:spcBef>
              <a:spcAft>
                <a:spcPts val="0"/>
              </a:spcAft>
            </a:pPr>
            <a:endParaRPr lang="en-GB" dirty="0" smtClean="0">
              <a:solidFill>
                <a:prstClr val="black"/>
              </a:solidFill>
              <a:latin typeface="Calibri" panose="020F0502020204030204"/>
              <a:cs typeface="+mn-cs"/>
            </a:endParaRPr>
          </a:p>
          <a:p>
            <a:pPr algn="ctr" fontAlgn="auto">
              <a:spcBef>
                <a:spcPts val="0"/>
              </a:spcBef>
              <a:spcAft>
                <a:spcPts val="0"/>
              </a:spcAft>
            </a:pPr>
            <a:r>
              <a:rPr lang="en-GB" sz="2400" dirty="0" smtClean="0">
                <a:solidFill>
                  <a:prstClr val="black"/>
                </a:solidFill>
                <a:latin typeface="Calibri" panose="020F0502020204030204"/>
                <a:cs typeface="+mn-cs"/>
                <a:hlinkClick r:id="rId10"/>
              </a:rPr>
              <a:t>https://www.csscni.org.uk/erasmus</a:t>
            </a:r>
            <a:endParaRPr lang="en-GB" sz="2400" dirty="0">
              <a:solidFill>
                <a:prstClr val="black"/>
              </a:solidFill>
              <a:latin typeface="Calibri" panose="020F0502020204030204"/>
              <a:cs typeface="+mn-cs"/>
            </a:endParaRPr>
          </a:p>
        </p:txBody>
      </p:sp>
    </p:spTree>
    <p:extLst>
      <p:ext uri="{BB962C8B-B14F-4D97-AF65-F5344CB8AC3E}">
        <p14:creationId xmlns:p14="http://schemas.microsoft.com/office/powerpoint/2010/main" val="2512549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fontAlgn="auto">
              <a:spcBef>
                <a:spcPts val="0"/>
              </a:spcBef>
              <a:spcAft>
                <a:spcPts val="0"/>
              </a:spcAft>
            </a:pPr>
            <a:fld id="{B975D61D-66BC-40FE-9B8D-B326CACBBFC3}" type="datetimeFigureOut">
              <a:rPr lang="en-GB" smtClean="0">
                <a:solidFill>
                  <a:prstClr val="black">
                    <a:tint val="75000"/>
                  </a:prstClr>
                </a:solidFill>
                <a:latin typeface="Calibri" panose="020F0502020204030204"/>
                <a:cs typeface="+mn-cs"/>
              </a:rPr>
              <a:pPr fontAlgn="auto">
                <a:spcBef>
                  <a:spcPts val="0"/>
                </a:spcBef>
                <a:spcAft>
                  <a:spcPts val="0"/>
                </a:spcAft>
              </a:pPr>
              <a:t>29/10/2019</a:t>
            </a:fld>
            <a:endParaRPr lang="en-GB" dirty="0">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fontAlgn="auto">
              <a:spcBef>
                <a:spcPts val="0"/>
              </a:spcBef>
              <a:spcAft>
                <a:spcPts val="0"/>
              </a:spcAft>
            </a:pPr>
            <a:fld id="{C5D0EE28-EEFC-4307-9086-CDCB7C2A8F3D}" type="slidenum">
              <a:rPr lang="en-GB" smtClean="0">
                <a:solidFill>
                  <a:prstClr val="black">
                    <a:tint val="75000"/>
                  </a:prstClr>
                </a:solidFill>
                <a:latin typeface="Calibri" panose="020F0502020204030204"/>
                <a:cs typeface="+mn-cs"/>
              </a:rPr>
              <a:pPr fontAlgn="auto">
                <a:spcBef>
                  <a:spcPts val="0"/>
                </a:spcBef>
                <a:spcAft>
                  <a:spcPts val="0"/>
                </a:spcAft>
              </a:pPr>
              <a:t>‹#›</a:t>
            </a:fld>
            <a:endParaRPr lang="en-GB" dirty="0">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2346795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2O7K-8G2nwU"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nrich.maths.org/124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softschools.com/games/logic_games/tower_of_hano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khanacademy.org/math/math-for-fun-and-glory/puzzles/brain-teasers/v/cheryls-birthda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WdL1EBNZvQ4" TargetMode="External"/><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10668000" cy="1371600"/>
          </a:xfrm>
        </p:spPr>
        <p:txBody>
          <a:bodyPr/>
          <a:lstStyle/>
          <a:p>
            <a:r>
              <a:rPr lang="en-GB" sz="4800" dirty="0"/>
              <a:t>Problem solving approaches</a:t>
            </a:r>
            <a:r>
              <a:rPr lang="en-GB" sz="5400" dirty="0"/>
              <a:t/>
            </a:r>
            <a:br>
              <a:rPr lang="en-GB" sz="5400" dirty="0"/>
            </a:br>
            <a:r>
              <a:rPr lang="en-GB" sz="3600" dirty="0"/>
              <a:t>Session 2 – Problem solving</a:t>
            </a:r>
            <a:endParaRPr lang="en-GB" sz="3600" dirty="0"/>
          </a:p>
        </p:txBody>
      </p:sp>
    </p:spTree>
    <p:extLst>
      <p:ext uri="{BB962C8B-B14F-4D97-AF65-F5344CB8AC3E}">
        <p14:creationId xmlns:p14="http://schemas.microsoft.com/office/powerpoint/2010/main" val="86491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304800"/>
            <a:ext cx="6934200" cy="777871"/>
          </a:xfrm>
        </p:spPr>
        <p:txBody>
          <a:bodyPr/>
          <a:lstStyle/>
          <a:p>
            <a:r>
              <a:rPr lang="en-IE" dirty="0" smtClean="0"/>
              <a:t>Alternative solution… </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066800" y="1371600"/>
                <a:ext cx="9982200" cy="4708525"/>
              </a:xfrm>
            </p:spPr>
            <p:txBody>
              <a:bodyPr>
                <a:noAutofit/>
              </a:bodyPr>
              <a:lstStyle/>
              <a:p>
                <a:pPr marL="0" indent="0">
                  <a:buNone/>
                </a:pPr>
                <a:r>
                  <a:rPr lang="en-IE" sz="2800" dirty="0" smtClean="0">
                    <a:solidFill>
                      <a:srgbClr val="7030A0"/>
                    </a:solidFill>
                  </a:rPr>
                  <a:t>Place 1 yellow cube in Bowl 1 and place the rest of the cubes in Bowl 2 (19 yellow and 20 red cubes).</a:t>
                </a:r>
              </a:p>
              <a:p>
                <a:pPr marL="0" indent="0">
                  <a:buNone/>
                </a:pPr>
                <a:endParaRPr lang="en-IE" sz="2800" dirty="0">
                  <a:solidFill>
                    <a:srgbClr val="7030A0"/>
                  </a:solidFill>
                </a:endParaRPr>
              </a:p>
              <a:p>
                <a:pPr marL="0" indent="0">
                  <a:buNone/>
                </a:pPr>
                <a:r>
                  <a:rPr lang="en-IE" sz="2800" dirty="0">
                    <a:solidFill>
                      <a:srgbClr val="7030A0"/>
                    </a:solidFill>
                  </a:rPr>
                  <a:t>You have a 50/50 chance of picking Bowl 1 with the yellow cube and then a 100% chance of living!</a:t>
                </a:r>
              </a:p>
              <a:p>
                <a:pPr marL="0" indent="0">
                  <a:buNone/>
                </a:pPr>
                <a:endParaRPr lang="en-IE" sz="2800" dirty="0">
                  <a:solidFill>
                    <a:srgbClr val="7030A0"/>
                  </a:solidFill>
                </a:endParaRPr>
              </a:p>
              <a:p>
                <a:pPr marL="0" indent="0">
                  <a:buNone/>
                </a:pPr>
                <a:r>
                  <a:rPr lang="en-IE" sz="2800" dirty="0">
                    <a:solidFill>
                      <a:srgbClr val="7030A0"/>
                    </a:solidFill>
                  </a:rPr>
                  <a:t>If you pick Bowl 2, you still almost have a </a:t>
                </a:r>
                <a:r>
                  <a:rPr lang="en-IE" sz="2800" dirty="0" smtClean="0">
                    <a:solidFill>
                      <a:srgbClr val="7030A0"/>
                    </a:solidFill>
                  </a:rPr>
                  <a:t>50/50 </a:t>
                </a:r>
                <a:r>
                  <a:rPr lang="en-IE" sz="2800" dirty="0">
                    <a:solidFill>
                      <a:srgbClr val="7030A0"/>
                    </a:solidFill>
                  </a:rPr>
                  <a:t>chance of picking one of the 19 yellow cubes.</a:t>
                </a:r>
              </a:p>
              <a:p>
                <a:pPr marL="0" indent="0">
                  <a:buNone/>
                </a:pPr>
                <a:r>
                  <a:rPr lang="en-IE" sz="2800" dirty="0">
                    <a:solidFill>
                      <a:srgbClr val="7030A0"/>
                    </a:solidFill>
                  </a:rPr>
                  <a:t>i.e.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19</m:t>
                        </m:r>
                      </m:num>
                      <m:den>
                        <m:r>
                          <a:rPr lang="en-IE" sz="2800" i="1">
                            <a:solidFill>
                              <a:srgbClr val="7030A0"/>
                            </a:solidFill>
                            <a:latin typeface="Cambria Math" panose="02040503050406030204" pitchFamily="18" charset="0"/>
                          </a:rPr>
                          <m:t>39</m:t>
                        </m:r>
                      </m:den>
                    </m:f>
                  </m:oMath>
                </a14:m>
                <a:r>
                  <a:rPr lang="en-IE" sz="2800" dirty="0">
                    <a:solidFill>
                      <a:srgbClr val="7030A0"/>
                    </a:solidFill>
                  </a:rPr>
                  <a:t> or 49%</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066800" y="1371600"/>
                <a:ext cx="9982200" cy="4708525"/>
              </a:xfrm>
              <a:blipFill rotWithShape="0">
                <a:blip r:embed="rId2"/>
                <a:stretch>
                  <a:fillRect l="-1221" t="-2073"/>
                </a:stretch>
              </a:blipFill>
            </p:spPr>
            <p:txBody>
              <a:bodyPr/>
              <a:lstStyle/>
              <a:p>
                <a:r>
                  <a:rPr lang="en-GB">
                    <a:noFill/>
                  </a:rPr>
                  <a:t> </a:t>
                </a:r>
              </a:p>
            </p:txBody>
          </p:sp>
        </mc:Fallback>
      </mc:AlternateContent>
    </p:spTree>
    <p:extLst>
      <p:ext uri="{BB962C8B-B14F-4D97-AF65-F5344CB8AC3E}">
        <p14:creationId xmlns:p14="http://schemas.microsoft.com/office/powerpoint/2010/main" val="22965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57200"/>
            <a:ext cx="7886700" cy="777871"/>
          </a:xfrm>
        </p:spPr>
        <p:txBody>
          <a:bodyPr/>
          <a:lstStyle/>
          <a:p>
            <a:r>
              <a:rPr lang="en-IE" dirty="0" smtClean="0"/>
              <a:t>Probability behind the solution</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2209800" y="1524000"/>
                <a:ext cx="7772400" cy="4572000"/>
              </a:xfrm>
            </p:spPr>
            <p:txBody>
              <a:bodyPr>
                <a:noAutofit/>
              </a:bodyPr>
              <a:lstStyle/>
              <a:p>
                <a:pPr marL="0" indent="0">
                  <a:buNone/>
                </a:pPr>
                <a:r>
                  <a:rPr lang="en-IE" sz="2800" dirty="0" smtClean="0">
                    <a:solidFill>
                      <a:srgbClr val="7030A0"/>
                    </a:solidFill>
                  </a:rPr>
                  <a:t>Probability of Living = P(B1) * P(Y) + P(B2) * P(Y)</a:t>
                </a:r>
              </a:p>
              <a:p>
                <a:pPr marL="0" indent="0">
                  <a:buNone/>
                </a:pPr>
                <a:r>
                  <a:rPr lang="en-IE" sz="2800" dirty="0">
                    <a:solidFill>
                      <a:srgbClr val="7030A0"/>
                    </a:solidFill>
                  </a:rPr>
                  <a:t> </a:t>
                </a:r>
              </a:p>
              <a:p>
                <a:pPr marL="0" indent="0">
                  <a:buNone/>
                </a:pPr>
                <a:r>
                  <a:rPr lang="en-IE" sz="2800" dirty="0">
                    <a:solidFill>
                      <a:srgbClr val="7030A0"/>
                    </a:solidFill>
                  </a:rPr>
                  <a:t>			  =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m:t>
                        </m:r>
                      </m:num>
                      <m:den>
                        <m:r>
                          <a:rPr lang="en-IE" sz="2800" i="1">
                            <a:solidFill>
                              <a:srgbClr val="7030A0"/>
                            </a:solidFill>
                            <a:latin typeface="Cambria Math" panose="02040503050406030204" pitchFamily="18" charset="0"/>
                          </a:rPr>
                          <m:t>2</m:t>
                        </m:r>
                      </m:den>
                    </m:f>
                  </m:oMath>
                </a14:m>
                <a:r>
                  <a:rPr lang="en-IE" sz="2800" dirty="0">
                    <a:solidFill>
                      <a:srgbClr val="7030A0"/>
                    </a:solidFill>
                  </a:rPr>
                  <a:t>     *    1        +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m:t>
                        </m:r>
                      </m:num>
                      <m:den>
                        <m:r>
                          <a:rPr lang="en-IE" sz="2800" i="1">
                            <a:solidFill>
                              <a:srgbClr val="7030A0"/>
                            </a:solidFill>
                            <a:latin typeface="Cambria Math" panose="02040503050406030204" pitchFamily="18" charset="0"/>
                          </a:rPr>
                          <m:t>2</m:t>
                        </m:r>
                      </m:den>
                    </m:f>
                  </m:oMath>
                </a14:m>
                <a:r>
                  <a:rPr lang="en-IE" sz="2800" dirty="0">
                    <a:solidFill>
                      <a:srgbClr val="7030A0"/>
                    </a:solidFill>
                  </a:rPr>
                  <a:t>     *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19</m:t>
                        </m:r>
                      </m:num>
                      <m:den>
                        <m:r>
                          <a:rPr lang="en-IE" sz="2800" i="1">
                            <a:solidFill>
                              <a:srgbClr val="7030A0"/>
                            </a:solidFill>
                            <a:latin typeface="Cambria Math" panose="02040503050406030204" pitchFamily="18" charset="0"/>
                          </a:rPr>
                          <m:t>39</m:t>
                        </m:r>
                      </m:den>
                    </m:f>
                  </m:oMath>
                </a14:m>
                <a:endParaRPr lang="en-IE" sz="2800" dirty="0">
                  <a:solidFill>
                    <a:srgbClr val="7030A0"/>
                  </a:solidFill>
                </a:endParaRPr>
              </a:p>
              <a:p>
                <a:pPr marL="0" indent="0">
                  <a:buNone/>
                </a:pPr>
                <a:endParaRPr lang="en-IE" sz="2800" dirty="0">
                  <a:solidFill>
                    <a:srgbClr val="7030A0"/>
                  </a:solidFill>
                </a:endParaRPr>
              </a:p>
              <a:p>
                <a:pPr marL="0" indent="0">
                  <a:buNone/>
                </a:pPr>
                <a:r>
                  <a:rPr lang="en-IE" sz="2800" dirty="0">
                    <a:solidFill>
                      <a:srgbClr val="7030A0"/>
                    </a:solidFill>
                  </a:rPr>
                  <a:t>			  =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m:t>
                        </m:r>
                      </m:num>
                      <m:den>
                        <m:r>
                          <a:rPr lang="en-IE" sz="2800" i="1">
                            <a:solidFill>
                              <a:srgbClr val="7030A0"/>
                            </a:solidFill>
                            <a:latin typeface="Cambria Math" panose="02040503050406030204" pitchFamily="18" charset="0"/>
                          </a:rPr>
                          <m:t>2</m:t>
                        </m:r>
                      </m:den>
                    </m:f>
                  </m:oMath>
                </a14:m>
                <a:r>
                  <a:rPr lang="en-IE" sz="2800" dirty="0">
                    <a:solidFill>
                      <a:srgbClr val="7030A0"/>
                    </a:solidFill>
                  </a:rPr>
                  <a:t>       +      </a:t>
                </a:r>
                <a14:m>
                  <m:oMath xmlns:m="http://schemas.openxmlformats.org/officeDocument/2006/math">
                    <m:f>
                      <m:fPr>
                        <m:ctrlPr>
                          <a:rPr lang="en-IE" sz="2800" i="1">
                            <a:solidFill>
                              <a:srgbClr val="7030A0"/>
                            </a:solidFill>
                            <a:latin typeface="Cambria Math" panose="02040503050406030204" pitchFamily="18" charset="0"/>
                          </a:rPr>
                        </m:ctrlPr>
                      </m:fPr>
                      <m:num>
                        <m:r>
                          <a:rPr lang="en-IE" sz="2800" i="1">
                            <a:solidFill>
                              <a:srgbClr val="7030A0"/>
                            </a:solidFill>
                            <a:latin typeface="Cambria Math" panose="02040503050406030204" pitchFamily="18" charset="0"/>
                          </a:rPr>
                          <m:t>19</m:t>
                        </m:r>
                      </m:num>
                      <m:den>
                        <m:r>
                          <a:rPr lang="en-IE" sz="2800" i="1">
                            <a:solidFill>
                              <a:srgbClr val="7030A0"/>
                            </a:solidFill>
                            <a:latin typeface="Cambria Math" panose="02040503050406030204" pitchFamily="18" charset="0"/>
                          </a:rPr>
                          <m:t>78</m:t>
                        </m:r>
                      </m:den>
                    </m:f>
                  </m:oMath>
                </a14:m>
                <a:endParaRPr lang="en-IE" sz="2800" dirty="0">
                  <a:solidFill>
                    <a:srgbClr val="7030A0"/>
                  </a:solidFill>
                </a:endParaRPr>
              </a:p>
              <a:p>
                <a:pPr marL="0" indent="0">
                  <a:buNone/>
                </a:pPr>
                <a:endParaRPr lang="en-IE" sz="2800" dirty="0">
                  <a:solidFill>
                    <a:srgbClr val="7030A0"/>
                  </a:solidFill>
                </a:endParaRPr>
              </a:p>
              <a:p>
                <a:pPr marL="0" indent="0">
                  <a:buNone/>
                </a:pPr>
                <a:r>
                  <a:rPr lang="en-IE" sz="2800" dirty="0">
                    <a:solidFill>
                      <a:srgbClr val="7030A0"/>
                    </a:solidFill>
                  </a:rPr>
                  <a:t>			  =                0.5       +    0.24 </a:t>
                </a:r>
              </a:p>
              <a:p>
                <a:pPr marL="0" indent="0">
                  <a:buNone/>
                </a:pPr>
                <a:endParaRPr lang="en-IE" sz="2800" dirty="0">
                  <a:solidFill>
                    <a:srgbClr val="7030A0"/>
                  </a:solidFill>
                </a:endParaRPr>
              </a:p>
              <a:p>
                <a:pPr marL="0" indent="0">
                  <a:buNone/>
                </a:pPr>
                <a:r>
                  <a:rPr lang="en-IE" sz="2800" dirty="0">
                    <a:solidFill>
                      <a:srgbClr val="7030A0"/>
                    </a:solidFill>
                  </a:rPr>
                  <a:t>			  =                          0.74</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2209800" y="1524000"/>
                <a:ext cx="7772400" cy="4572000"/>
              </a:xfrm>
              <a:blipFill rotWithShape="0">
                <a:blip r:embed="rId2"/>
                <a:stretch>
                  <a:fillRect l="-1647" t="-2133" b="-2267"/>
                </a:stretch>
              </a:blipFill>
            </p:spPr>
            <p:txBody>
              <a:bodyPr/>
              <a:lstStyle/>
              <a:p>
                <a:r>
                  <a:rPr lang="en-GB">
                    <a:noFill/>
                  </a:rPr>
                  <a:t> </a:t>
                </a:r>
              </a:p>
            </p:txBody>
          </p:sp>
        </mc:Fallback>
      </mc:AlternateContent>
    </p:spTree>
    <p:extLst>
      <p:ext uri="{BB962C8B-B14F-4D97-AF65-F5344CB8AC3E}">
        <p14:creationId xmlns:p14="http://schemas.microsoft.com/office/powerpoint/2010/main" val="30947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
            <a:ext cx="6934200" cy="777871"/>
          </a:xfrm>
        </p:spPr>
        <p:txBody>
          <a:bodyPr>
            <a:normAutofit/>
          </a:bodyPr>
          <a:lstStyle/>
          <a:p>
            <a:r>
              <a:rPr lang="en-IE" dirty="0"/>
              <a:t>Problem 4</a:t>
            </a:r>
          </a:p>
        </p:txBody>
      </p:sp>
      <p:sp>
        <p:nvSpPr>
          <p:cNvPr id="3" name="Content Placeholder 2"/>
          <p:cNvSpPr>
            <a:spLocks noGrp="1"/>
          </p:cNvSpPr>
          <p:nvPr>
            <p:ph idx="4294967295"/>
          </p:nvPr>
        </p:nvSpPr>
        <p:spPr>
          <a:xfrm>
            <a:off x="838200" y="762000"/>
            <a:ext cx="10515600" cy="4351338"/>
          </a:xfrm>
        </p:spPr>
        <p:txBody>
          <a:bodyPr/>
          <a:lstStyle/>
          <a:p>
            <a:pPr marL="0" indent="0" algn="just">
              <a:buNone/>
            </a:pPr>
            <a:r>
              <a:rPr lang="en-IE" sz="2800" dirty="0">
                <a:solidFill>
                  <a:srgbClr val="7030A0"/>
                </a:solidFill>
                <a:cs typeface="Times New Roman" pitchFamily="18" charset="0"/>
              </a:rPr>
              <a:t>The island of Aruba is well known for its beaches and predictable warm, sunny weather. In fact, Aruba’s weather is so predictable that the daily newspapers don’t even bother printing a forecast. Strangely enough, however, on New Year’s Eve 2012, as the islanders were counting down the last 10 seconds of 2012, it began to rain. What is the probability, from 0 to 1, that 72 hours later the sun will be shining?</a:t>
            </a:r>
          </a:p>
          <a:p>
            <a:pPr marL="0" indent="0">
              <a:buNone/>
            </a:pPr>
            <a:endParaRPr lang="en-IE" dirty="0">
              <a:latin typeface="Times New Roman" pitchFamily="18" charset="0"/>
              <a:cs typeface="Times New Roman" pitchFamily="18" charset="0"/>
            </a:endParaRPr>
          </a:p>
        </p:txBody>
      </p:sp>
      <p:pic>
        <p:nvPicPr>
          <p:cNvPr id="2050" name="Picture 2" descr="http://t3.gstatic.com/images?q=tbn:ANd9GcRyrOaQGex8xevhIIk1cuYpidduVBltpcQ9ckqGeSeWfDlNocHl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3276600"/>
            <a:ext cx="2781300" cy="254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5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Problem 5</a:t>
            </a:r>
          </a:p>
        </p:txBody>
      </p:sp>
      <p:sp>
        <p:nvSpPr>
          <p:cNvPr id="3" name="Content Placeholder 2"/>
          <p:cNvSpPr>
            <a:spLocks noGrp="1"/>
          </p:cNvSpPr>
          <p:nvPr>
            <p:ph idx="4294967295"/>
          </p:nvPr>
        </p:nvSpPr>
        <p:spPr>
          <a:xfrm>
            <a:off x="0" y="1825625"/>
            <a:ext cx="10515600" cy="4351338"/>
          </a:xfrm>
        </p:spPr>
        <p:txBody>
          <a:bodyPr/>
          <a:lstStyle/>
          <a:p>
            <a:endParaRPr lang="en-IE" dirty="0" smtClean="0"/>
          </a:p>
          <a:p>
            <a:pPr marL="0" indent="0">
              <a:buNone/>
            </a:pPr>
            <a:endParaRPr lang="en-IE" dirty="0"/>
          </a:p>
        </p:txBody>
      </p:sp>
      <p:pic>
        <p:nvPicPr>
          <p:cNvPr id="1026" name="Picture 2" descr="http://loquiz.com/blog/wp-content/uploads/2015/05/brain-teaser-puzzle-question-car-park-team-building-Loquiz-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9144000" cy="27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38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Problem 5</a:t>
            </a:r>
          </a:p>
        </p:txBody>
      </p:sp>
      <p:sp>
        <p:nvSpPr>
          <p:cNvPr id="3" name="Content Placeholder 2"/>
          <p:cNvSpPr>
            <a:spLocks noGrp="1"/>
          </p:cNvSpPr>
          <p:nvPr>
            <p:ph idx="4294967295"/>
          </p:nvPr>
        </p:nvSpPr>
        <p:spPr>
          <a:xfrm>
            <a:off x="0" y="1825625"/>
            <a:ext cx="10515600" cy="4351338"/>
          </a:xfrm>
        </p:spPr>
        <p:txBody>
          <a:bodyPr/>
          <a:lstStyle/>
          <a:p>
            <a:endParaRPr lang="en-IE" dirty="0" smtClean="0"/>
          </a:p>
          <a:p>
            <a:pPr marL="0" indent="0">
              <a:buNone/>
            </a:pPr>
            <a:endParaRPr lang="en-IE" dirty="0"/>
          </a:p>
        </p:txBody>
      </p:sp>
      <p:pic>
        <p:nvPicPr>
          <p:cNvPr id="1026" name="Picture 2" descr="http://loquiz.com/blog/wp-content/uploads/2015/05/brain-teaser-puzzle-question-car-park-team-building-Loquiz-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524000" y="1905000"/>
            <a:ext cx="9144000" cy="274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17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122" y="152400"/>
            <a:ext cx="7810500" cy="777871"/>
          </a:xfrm>
        </p:spPr>
        <p:txBody>
          <a:bodyPr>
            <a:noAutofit/>
          </a:bodyPr>
          <a:lstStyle/>
          <a:p>
            <a:r>
              <a:rPr lang="en-IE" dirty="0" smtClean="0"/>
              <a:t>Lessons from problem 4 and 5</a:t>
            </a:r>
            <a:endParaRPr lang="en-IE" dirty="0"/>
          </a:p>
        </p:txBody>
      </p:sp>
      <p:sp>
        <p:nvSpPr>
          <p:cNvPr id="3" name="Content Placeholder 2"/>
          <p:cNvSpPr>
            <a:spLocks noGrp="1"/>
          </p:cNvSpPr>
          <p:nvPr>
            <p:ph idx="4294967295"/>
          </p:nvPr>
        </p:nvSpPr>
        <p:spPr>
          <a:xfrm>
            <a:off x="609600" y="1119213"/>
            <a:ext cx="11201400" cy="1776387"/>
          </a:xfrm>
        </p:spPr>
        <p:txBody>
          <a:bodyPr>
            <a:normAutofit/>
          </a:bodyPr>
          <a:lstStyle/>
          <a:p>
            <a:pPr marL="0" indent="0">
              <a:lnSpc>
                <a:spcPct val="100000"/>
              </a:lnSpc>
              <a:spcBef>
                <a:spcPts val="0"/>
              </a:spcBef>
              <a:spcAft>
                <a:spcPts val="1200"/>
              </a:spcAft>
            </a:pPr>
            <a:r>
              <a:rPr lang="en-IE" sz="2800" dirty="0" smtClean="0">
                <a:solidFill>
                  <a:srgbClr val="7030A0"/>
                </a:solidFill>
              </a:rPr>
              <a:t>   Don’t </a:t>
            </a:r>
            <a:r>
              <a:rPr lang="en-IE" sz="2800" dirty="0">
                <a:solidFill>
                  <a:srgbClr val="7030A0"/>
                </a:solidFill>
              </a:rPr>
              <a:t>always look for a mathematical procedure </a:t>
            </a:r>
            <a:r>
              <a:rPr lang="en-IE" sz="2800" dirty="0" smtClean="0">
                <a:solidFill>
                  <a:srgbClr val="7030A0"/>
                </a:solidFill>
              </a:rPr>
              <a:t>or </a:t>
            </a:r>
            <a:r>
              <a:rPr lang="en-IE" sz="2800" dirty="0">
                <a:solidFill>
                  <a:srgbClr val="7030A0"/>
                </a:solidFill>
              </a:rPr>
              <a:t>formula straight away.</a:t>
            </a:r>
          </a:p>
          <a:p>
            <a:pPr marL="0" indent="0">
              <a:lnSpc>
                <a:spcPct val="100000"/>
              </a:lnSpc>
              <a:spcBef>
                <a:spcPts val="0"/>
              </a:spcBef>
              <a:spcAft>
                <a:spcPts val="1200"/>
              </a:spcAft>
            </a:pPr>
            <a:r>
              <a:rPr lang="en-IE" sz="2800" dirty="0" smtClean="0">
                <a:solidFill>
                  <a:srgbClr val="7030A0"/>
                </a:solidFill>
              </a:rPr>
              <a:t>   Logic </a:t>
            </a:r>
            <a:r>
              <a:rPr lang="en-IE" sz="2800" dirty="0">
                <a:solidFill>
                  <a:srgbClr val="7030A0"/>
                </a:solidFill>
              </a:rPr>
              <a:t>has a prominent role to play in mathematics.</a:t>
            </a:r>
          </a:p>
          <a:p>
            <a:pPr marL="0" indent="0">
              <a:lnSpc>
                <a:spcPct val="100000"/>
              </a:lnSpc>
              <a:spcBef>
                <a:spcPts val="0"/>
              </a:spcBef>
              <a:spcAft>
                <a:spcPts val="1200"/>
              </a:spcAft>
            </a:pPr>
            <a:r>
              <a:rPr lang="en-IE" sz="2800" dirty="0" smtClean="0">
                <a:solidFill>
                  <a:srgbClr val="7030A0"/>
                </a:solidFill>
              </a:rPr>
              <a:t>   Encourage </a:t>
            </a:r>
            <a:r>
              <a:rPr lang="en-IE" sz="2800" dirty="0">
                <a:solidFill>
                  <a:srgbClr val="7030A0"/>
                </a:solidFill>
              </a:rPr>
              <a:t>students to think outside the box</a:t>
            </a:r>
          </a:p>
        </p:txBody>
      </p:sp>
      <p:pic>
        <p:nvPicPr>
          <p:cNvPr id="1026" name="Picture 2" descr="https://improvingpolice.files.wordpress.com/2014/11/27c26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172" y="3084542"/>
            <a:ext cx="3200400" cy="290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4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
            <a:ext cx="6934200" cy="777871"/>
          </a:xfrm>
        </p:spPr>
        <p:txBody>
          <a:bodyPr/>
          <a:lstStyle/>
          <a:p>
            <a:r>
              <a:rPr lang="en-IE" dirty="0"/>
              <a:t>Problem 6</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22" b="1451"/>
          <a:stretch/>
        </p:blipFill>
        <p:spPr>
          <a:xfrm>
            <a:off x="1676400" y="932121"/>
            <a:ext cx="5562599" cy="4953000"/>
          </a:xfrm>
          <a:prstGeom prst="rect">
            <a:avLst/>
          </a:prstGeom>
        </p:spPr>
      </p:pic>
      <p:sp>
        <p:nvSpPr>
          <p:cNvPr id="5" name="TextBox 4"/>
          <p:cNvSpPr txBox="1"/>
          <p:nvPr/>
        </p:nvSpPr>
        <p:spPr>
          <a:xfrm>
            <a:off x="9025933" y="5029200"/>
            <a:ext cx="1074333" cy="707886"/>
          </a:xfrm>
          <a:prstGeom prst="rect">
            <a:avLst/>
          </a:prstGeom>
          <a:noFill/>
        </p:spPr>
        <p:txBody>
          <a:bodyPr wrap="none" rtlCol="0">
            <a:spAutoFit/>
          </a:bodyPr>
          <a:lstStyle/>
          <a:p>
            <a:r>
              <a:rPr lang="en-GB" sz="4000" b="1" dirty="0">
                <a:latin typeface="+mn-lt"/>
              </a:rPr>
              <a:t>= 21</a:t>
            </a:r>
          </a:p>
        </p:txBody>
      </p:sp>
    </p:spTree>
    <p:extLst>
      <p:ext uri="{BB962C8B-B14F-4D97-AF65-F5344CB8AC3E}">
        <p14:creationId xmlns:p14="http://schemas.microsoft.com/office/powerpoint/2010/main" val="116492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Problem 7</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857" b="12857"/>
          <a:stretch/>
        </p:blipFill>
        <p:spPr>
          <a:xfrm>
            <a:off x="1503131" y="1532860"/>
            <a:ext cx="9144000" cy="3886200"/>
          </a:xfrm>
          <a:prstGeom prst="rect">
            <a:avLst/>
          </a:prstGeom>
        </p:spPr>
      </p:pic>
      <p:sp>
        <p:nvSpPr>
          <p:cNvPr id="3" name="Oval 2"/>
          <p:cNvSpPr/>
          <p:nvPr/>
        </p:nvSpPr>
        <p:spPr>
          <a:xfrm>
            <a:off x="2122967" y="2980661"/>
            <a:ext cx="131928" cy="1535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5" name="Oval 4"/>
          <p:cNvSpPr/>
          <p:nvPr/>
        </p:nvSpPr>
        <p:spPr>
          <a:xfrm>
            <a:off x="6847367" y="2975542"/>
            <a:ext cx="131928" cy="1535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Oval 5"/>
          <p:cNvSpPr/>
          <p:nvPr/>
        </p:nvSpPr>
        <p:spPr>
          <a:xfrm>
            <a:off x="5018567" y="2975542"/>
            <a:ext cx="131928" cy="15353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321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66808"/>
            <a:ext cx="6934200" cy="777871"/>
          </a:xfrm>
        </p:spPr>
        <p:txBody>
          <a:bodyPr/>
          <a:lstStyle/>
          <a:p>
            <a:r>
              <a:rPr lang="en-GB" dirty="0"/>
              <a:t>Problem 8</a:t>
            </a:r>
          </a:p>
        </p:txBody>
      </p:sp>
      <p:sp>
        <p:nvSpPr>
          <p:cNvPr id="3" name="Content Placeholder 2"/>
          <p:cNvSpPr>
            <a:spLocks noGrp="1"/>
          </p:cNvSpPr>
          <p:nvPr>
            <p:ph idx="4294967295"/>
          </p:nvPr>
        </p:nvSpPr>
        <p:spPr>
          <a:xfrm>
            <a:off x="571500" y="1076577"/>
            <a:ext cx="11049000" cy="4351338"/>
          </a:xfrm>
        </p:spPr>
        <p:txBody>
          <a:bodyPr>
            <a:normAutofit/>
          </a:bodyPr>
          <a:lstStyle/>
          <a:p>
            <a:pPr marL="0" indent="0">
              <a:buNone/>
            </a:pPr>
            <a:r>
              <a:rPr lang="en-GB" sz="2800" dirty="0">
                <a:solidFill>
                  <a:srgbClr val="7030A0"/>
                </a:solidFill>
              </a:rPr>
              <a:t>In the 2012 Olympics, Usain Bolt from Jamaica won the gold medal in the 100</a:t>
            </a:r>
            <a:r>
              <a:rPr lang="en-GB" sz="2800" i="1" dirty="0">
                <a:solidFill>
                  <a:srgbClr val="7030A0"/>
                </a:solidFill>
              </a:rPr>
              <a:t>m </a:t>
            </a:r>
            <a:r>
              <a:rPr lang="en-GB" sz="2800" dirty="0">
                <a:solidFill>
                  <a:srgbClr val="7030A0"/>
                </a:solidFill>
              </a:rPr>
              <a:t>race with a time of 9</a:t>
            </a:r>
            <a:r>
              <a:rPr lang="en-GB" sz="2800" i="1" dirty="0">
                <a:solidFill>
                  <a:srgbClr val="7030A0"/>
                </a:solidFill>
              </a:rPr>
              <a:t>.</a:t>
            </a:r>
            <a:r>
              <a:rPr lang="en-GB" sz="2800" dirty="0">
                <a:solidFill>
                  <a:srgbClr val="7030A0"/>
                </a:solidFill>
              </a:rPr>
              <a:t>63</a:t>
            </a:r>
            <a:r>
              <a:rPr lang="en-GB" sz="2800" i="1" dirty="0">
                <a:solidFill>
                  <a:srgbClr val="7030A0"/>
                </a:solidFill>
              </a:rPr>
              <a:t>s</a:t>
            </a:r>
            <a:r>
              <a:rPr lang="en-GB" sz="2800" dirty="0">
                <a:solidFill>
                  <a:srgbClr val="7030A0"/>
                </a:solidFill>
              </a:rPr>
              <a:t>. In the first ever event of the modern Olympic games in April 1896, Thomas Burke from the US won the 100</a:t>
            </a:r>
            <a:r>
              <a:rPr lang="en-GB" sz="2800" i="1" dirty="0">
                <a:solidFill>
                  <a:srgbClr val="7030A0"/>
                </a:solidFill>
              </a:rPr>
              <a:t>m </a:t>
            </a:r>
            <a:r>
              <a:rPr lang="en-GB" sz="2800" dirty="0">
                <a:solidFill>
                  <a:srgbClr val="7030A0"/>
                </a:solidFill>
              </a:rPr>
              <a:t>race in a time of 12</a:t>
            </a:r>
            <a:r>
              <a:rPr lang="en-GB" sz="2800" i="1" dirty="0">
                <a:solidFill>
                  <a:srgbClr val="7030A0"/>
                </a:solidFill>
              </a:rPr>
              <a:t>s</a:t>
            </a:r>
            <a:r>
              <a:rPr lang="en-GB" sz="2800" dirty="0">
                <a:solidFill>
                  <a:srgbClr val="7030A0"/>
                </a:solidFill>
              </a:rPr>
              <a:t>. If both athletes ran in the same 100</a:t>
            </a:r>
            <a:r>
              <a:rPr lang="en-GB" sz="2800" i="1" dirty="0">
                <a:solidFill>
                  <a:srgbClr val="7030A0"/>
                </a:solidFill>
              </a:rPr>
              <a:t>m </a:t>
            </a:r>
            <a:r>
              <a:rPr lang="en-GB" sz="2800" dirty="0">
                <a:solidFill>
                  <a:srgbClr val="7030A0"/>
                </a:solidFill>
              </a:rPr>
              <a:t>race repeating their respective performances, what would be the distance between the athletes at the finish line?</a:t>
            </a:r>
          </a:p>
        </p:txBody>
      </p:sp>
      <p:pic>
        <p:nvPicPr>
          <p:cNvPr id="1026" name="Picture 2" descr="Image result for bo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8287" y="3581400"/>
            <a:ext cx="4035425" cy="2269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6602147"/>
            <a:ext cx="7620000" cy="230832"/>
          </a:xfrm>
          <a:prstGeom prst="rect">
            <a:avLst/>
          </a:prstGeom>
          <a:noFill/>
        </p:spPr>
        <p:txBody>
          <a:bodyPr wrap="square" rtlCol="0">
            <a:spAutoFit/>
          </a:bodyPr>
          <a:lstStyle/>
          <a:p>
            <a:pPr algn="ctr"/>
            <a:r>
              <a:rPr lang="en-GB" sz="900" dirty="0">
                <a:hlinkClick r:id="rId3"/>
              </a:rPr>
              <a:t>https://www.youtube.com/watch?v=2O7K-8G2nwU</a:t>
            </a:r>
            <a:r>
              <a:rPr lang="en-GB" sz="900" dirty="0"/>
              <a:t> </a:t>
            </a:r>
          </a:p>
        </p:txBody>
      </p:sp>
    </p:spTree>
    <p:extLst>
      <p:ext uri="{BB962C8B-B14F-4D97-AF65-F5344CB8AC3E}">
        <p14:creationId xmlns:p14="http://schemas.microsoft.com/office/powerpoint/2010/main" val="2478531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Possible solution</a:t>
            </a:r>
            <a:endParaRPr lang="en-GB" dirty="0"/>
          </a:p>
        </p:txBody>
      </p:sp>
      <p:sp>
        <p:nvSpPr>
          <p:cNvPr id="3" name="Content Placeholder 2"/>
          <p:cNvSpPr>
            <a:spLocks noGrp="1"/>
          </p:cNvSpPr>
          <p:nvPr>
            <p:ph idx="4294967295"/>
          </p:nvPr>
        </p:nvSpPr>
        <p:spPr>
          <a:xfrm>
            <a:off x="838200" y="1371600"/>
            <a:ext cx="10515600" cy="4351338"/>
          </a:xfrm>
        </p:spPr>
        <p:txBody>
          <a:bodyPr>
            <a:noAutofit/>
          </a:bodyPr>
          <a:lstStyle/>
          <a:p>
            <a:pPr marL="360000" indent="-360000">
              <a:spcBef>
                <a:spcPts val="600"/>
              </a:spcBef>
            </a:pPr>
            <a:r>
              <a:rPr lang="en-GB" sz="2800" dirty="0">
                <a:solidFill>
                  <a:srgbClr val="7030A0"/>
                </a:solidFill>
              </a:rPr>
              <a:t>Bolt: 100m in 9.63s</a:t>
            </a:r>
          </a:p>
          <a:p>
            <a:pPr marL="360000" indent="-360000">
              <a:spcBef>
                <a:spcPts val="600"/>
              </a:spcBef>
            </a:pPr>
            <a:r>
              <a:rPr lang="en-GB" sz="2800" dirty="0">
                <a:solidFill>
                  <a:srgbClr val="7030A0"/>
                </a:solidFill>
              </a:rPr>
              <a:t>Burke: 100m in 12s</a:t>
            </a:r>
          </a:p>
          <a:p>
            <a:pPr marL="0" indent="0" algn="ctr">
              <a:buNone/>
            </a:pPr>
            <a:r>
              <a:rPr lang="en-GB" sz="2800" i="1" dirty="0" smtClean="0">
                <a:solidFill>
                  <a:srgbClr val="7030A0"/>
                </a:solidFill>
              </a:rPr>
              <a:t>Speed = distance/time </a:t>
            </a:r>
          </a:p>
          <a:p>
            <a:pPr marL="0" indent="0">
              <a:buNone/>
            </a:pPr>
            <a:r>
              <a:rPr lang="en-GB" sz="2800" dirty="0" smtClean="0">
                <a:solidFill>
                  <a:srgbClr val="7030A0"/>
                </a:solidFill>
              </a:rPr>
              <a:t>Burke </a:t>
            </a:r>
            <a:r>
              <a:rPr lang="en-GB" sz="2800" dirty="0">
                <a:solidFill>
                  <a:srgbClr val="7030A0"/>
                </a:solidFill>
              </a:rPr>
              <a:t>speed = </a:t>
            </a:r>
            <a:r>
              <a:rPr lang="en-GB" sz="2800" dirty="0" smtClean="0">
                <a:solidFill>
                  <a:srgbClr val="7030A0"/>
                </a:solidFill>
              </a:rPr>
              <a:t>100/12 </a:t>
            </a:r>
            <a:r>
              <a:rPr lang="en-GB" sz="2800" dirty="0">
                <a:solidFill>
                  <a:srgbClr val="7030A0"/>
                </a:solidFill>
              </a:rPr>
              <a:t>= </a:t>
            </a:r>
            <a:r>
              <a:rPr lang="en-GB" sz="2800" dirty="0" smtClean="0">
                <a:solidFill>
                  <a:srgbClr val="7030A0"/>
                </a:solidFill>
              </a:rPr>
              <a:t>8.33m/s</a:t>
            </a:r>
            <a:endParaRPr lang="en-GB" sz="2800" dirty="0">
              <a:solidFill>
                <a:srgbClr val="7030A0"/>
              </a:solidFill>
            </a:endParaRPr>
          </a:p>
          <a:p>
            <a:pPr marL="0" indent="0">
              <a:buNone/>
            </a:pPr>
            <a:r>
              <a:rPr lang="en-GB" sz="2800" dirty="0">
                <a:solidFill>
                  <a:srgbClr val="7030A0"/>
                </a:solidFill>
              </a:rPr>
              <a:t>In 9.63s Burke would have ran (8.33 x 9.63) 80.25m</a:t>
            </a:r>
          </a:p>
          <a:p>
            <a:pPr marL="0" indent="0">
              <a:buNone/>
            </a:pPr>
            <a:r>
              <a:rPr lang="en-GB" sz="2800" dirty="0">
                <a:solidFill>
                  <a:srgbClr val="7030A0"/>
                </a:solidFill>
              </a:rPr>
              <a:t>In 9.63s Bolt runs 100m</a:t>
            </a:r>
          </a:p>
          <a:p>
            <a:pPr marL="0" indent="0">
              <a:buNone/>
            </a:pPr>
            <a:endParaRPr lang="en-GB" sz="2800" dirty="0">
              <a:solidFill>
                <a:srgbClr val="7030A0"/>
              </a:solidFill>
            </a:endParaRPr>
          </a:p>
          <a:p>
            <a:pPr marL="0" indent="0">
              <a:buNone/>
            </a:pPr>
            <a:r>
              <a:rPr lang="en-GB" sz="2800" dirty="0">
                <a:solidFill>
                  <a:srgbClr val="7030A0"/>
                </a:solidFill>
              </a:rPr>
              <a:t>Therefore the distance between Bolt and Burke at the finish line would be </a:t>
            </a:r>
            <a:r>
              <a:rPr lang="en-GB" sz="2800" dirty="0" smtClean="0">
                <a:solidFill>
                  <a:srgbClr val="7030A0"/>
                </a:solidFill>
              </a:rPr>
              <a:t>19.75m.</a:t>
            </a:r>
            <a:endParaRPr lang="en-GB" sz="2800" dirty="0">
              <a:solidFill>
                <a:srgbClr val="7030A0"/>
              </a:solidFill>
            </a:endParaRPr>
          </a:p>
          <a:p>
            <a:pPr marL="0" indent="0">
              <a:buNone/>
            </a:pPr>
            <a:endParaRPr lang="en-GB" sz="2800" dirty="0" smtClean="0">
              <a:solidFill>
                <a:srgbClr val="7030A0"/>
              </a:solidFill>
            </a:endParaRPr>
          </a:p>
          <a:p>
            <a:endParaRPr lang="en-GB" sz="2800" dirty="0">
              <a:solidFill>
                <a:srgbClr val="7030A0"/>
              </a:solidFill>
            </a:endParaRPr>
          </a:p>
        </p:txBody>
      </p:sp>
    </p:spTree>
    <p:extLst>
      <p:ext uri="{BB962C8B-B14F-4D97-AF65-F5344CB8AC3E}">
        <p14:creationId xmlns:p14="http://schemas.microsoft.com/office/powerpoint/2010/main" val="69598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62150" y="304800"/>
            <a:ext cx="8267700" cy="777871"/>
          </a:xfrm>
        </p:spPr>
        <p:txBody>
          <a:bodyPr/>
          <a:lstStyle/>
          <a:p>
            <a:pPr eaLnBrk="1" hangingPunct="1"/>
            <a:r>
              <a:rPr lang="en-IE" altLang="en-US" dirty="0" smtClean="0"/>
              <a:t>Polya’s 4 stages of problem solving</a:t>
            </a:r>
          </a:p>
        </p:txBody>
      </p:sp>
      <p:graphicFrame>
        <p:nvGraphicFramePr>
          <p:cNvPr id="13" name="Diagram 12"/>
          <p:cNvGraphicFramePr/>
          <p:nvPr>
            <p:extLst>
              <p:ext uri="{D42A27DB-BD31-4B8C-83A1-F6EECF244321}">
                <p14:modId xmlns:p14="http://schemas.microsoft.com/office/powerpoint/2010/main" val="1658705070"/>
              </p:ext>
            </p:extLst>
          </p:nvPr>
        </p:nvGraphicFramePr>
        <p:xfrm>
          <a:off x="2057400" y="1219200"/>
          <a:ext cx="8077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564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9</a:t>
            </a:r>
          </a:p>
        </p:txBody>
      </p:sp>
      <p:sp>
        <p:nvSpPr>
          <p:cNvPr id="3" name="Content Placeholder 2"/>
          <p:cNvSpPr>
            <a:spLocks noGrp="1"/>
          </p:cNvSpPr>
          <p:nvPr>
            <p:ph idx="4294967295"/>
          </p:nvPr>
        </p:nvSpPr>
        <p:spPr>
          <a:xfrm>
            <a:off x="1066800" y="1825625"/>
            <a:ext cx="9448800" cy="993775"/>
          </a:xfrm>
        </p:spPr>
        <p:txBody>
          <a:bodyPr>
            <a:normAutofit/>
          </a:bodyPr>
          <a:lstStyle/>
          <a:p>
            <a:pPr marL="0" indent="0">
              <a:buNone/>
            </a:pPr>
            <a:r>
              <a:rPr lang="en-GB" sz="2800" dirty="0">
                <a:solidFill>
                  <a:srgbClr val="7030A0"/>
                </a:solidFill>
              </a:rPr>
              <a:t>The volume of a shape is 216, what can it be?</a:t>
            </a:r>
          </a:p>
          <a:p>
            <a:pPr marL="0" indent="0" algn="r">
              <a:buNone/>
            </a:pPr>
            <a:r>
              <a:rPr lang="en-GB" sz="2000" dirty="0">
                <a:solidFill>
                  <a:srgbClr val="7030A0"/>
                </a:solidFill>
              </a:rPr>
              <a:t>(Adapted from Boaler, 1998</a:t>
            </a:r>
            <a:r>
              <a:rPr lang="en-GB" sz="2000" dirty="0" smtClean="0">
                <a:solidFill>
                  <a:srgbClr val="7030A0"/>
                </a:solidFill>
              </a:rPr>
              <a:t>).</a:t>
            </a:r>
            <a:endParaRPr lang="en-GB" sz="2000" dirty="0">
              <a:solidFill>
                <a:srgbClr val="7030A0"/>
              </a:solidFill>
            </a:endParaRPr>
          </a:p>
        </p:txBody>
      </p:sp>
    </p:spTree>
    <p:extLst>
      <p:ext uri="{BB962C8B-B14F-4D97-AF65-F5344CB8AC3E}">
        <p14:creationId xmlns:p14="http://schemas.microsoft.com/office/powerpoint/2010/main" val="2349086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07121"/>
            <a:ext cx="6934200" cy="777871"/>
          </a:xfrm>
        </p:spPr>
        <p:txBody>
          <a:bodyPr/>
          <a:lstStyle/>
          <a:p>
            <a:r>
              <a:rPr lang="en-GB" dirty="0" smtClean="0"/>
              <a:t>Possible solution</a:t>
            </a:r>
            <a:endParaRPr lang="en-GB" dirty="0"/>
          </a:p>
        </p:txBody>
      </p:sp>
      <p:sp>
        <p:nvSpPr>
          <p:cNvPr id="3" name="Content Placeholder 2"/>
          <p:cNvSpPr>
            <a:spLocks noGrp="1"/>
          </p:cNvSpPr>
          <p:nvPr>
            <p:ph idx="4294967295"/>
          </p:nvPr>
        </p:nvSpPr>
        <p:spPr>
          <a:xfrm>
            <a:off x="1905000" y="1325339"/>
            <a:ext cx="8534400" cy="4351338"/>
          </a:xfrm>
        </p:spPr>
        <p:txBody>
          <a:bodyPr/>
          <a:lstStyle/>
          <a:p>
            <a:pPr marL="0" indent="0">
              <a:buNone/>
            </a:pPr>
            <a:r>
              <a:rPr lang="en-GB" sz="2800" dirty="0">
                <a:solidFill>
                  <a:srgbClr val="7030A0"/>
                </a:solidFill>
              </a:rPr>
              <a:t>The volume of a shape is 216, what can it be?</a:t>
            </a:r>
          </a:p>
          <a:p>
            <a:pPr marL="0" indent="0" algn="r">
              <a:buNone/>
            </a:pPr>
            <a:r>
              <a:rPr lang="en-GB" sz="2000" dirty="0">
                <a:solidFill>
                  <a:srgbClr val="7030A0"/>
                </a:solidFill>
              </a:rPr>
              <a:t>(Adapted from Boaler, 1998</a:t>
            </a:r>
            <a:r>
              <a:rPr lang="en-GB" sz="2000" dirty="0" smtClean="0">
                <a:solidFill>
                  <a:srgbClr val="7030A0"/>
                </a:solidFill>
              </a:rPr>
              <a:t>).</a:t>
            </a:r>
            <a:endParaRPr lang="en-GB" sz="2000" dirty="0">
              <a:solidFill>
                <a:srgbClr val="7030A0"/>
              </a:solidFill>
            </a:endParaRPr>
          </a:p>
        </p:txBody>
      </p:sp>
      <p:pic>
        <p:nvPicPr>
          <p:cNvPr id="3074" name="Picture 2" descr="Image result for c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728" y="2969380"/>
            <a:ext cx="3816424" cy="16973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42788" y="4469035"/>
            <a:ext cx="340158" cy="461665"/>
          </a:xfrm>
          <a:prstGeom prst="rect">
            <a:avLst/>
          </a:prstGeom>
          <a:noFill/>
        </p:spPr>
        <p:txBody>
          <a:bodyPr wrap="none" rtlCol="0">
            <a:spAutoFit/>
          </a:bodyPr>
          <a:lstStyle/>
          <a:p>
            <a:r>
              <a:rPr lang="en-GB" sz="2400" dirty="0">
                <a:latin typeface="+mn-lt"/>
              </a:rPr>
              <a:t>9</a:t>
            </a:r>
          </a:p>
        </p:txBody>
      </p:sp>
      <p:sp>
        <p:nvSpPr>
          <p:cNvPr id="8" name="TextBox 7"/>
          <p:cNvSpPr txBox="1"/>
          <p:nvPr/>
        </p:nvSpPr>
        <p:spPr>
          <a:xfrm>
            <a:off x="6587004" y="4469035"/>
            <a:ext cx="340158" cy="461665"/>
          </a:xfrm>
          <a:prstGeom prst="rect">
            <a:avLst/>
          </a:prstGeom>
          <a:noFill/>
        </p:spPr>
        <p:txBody>
          <a:bodyPr wrap="none" rtlCol="0">
            <a:spAutoFit/>
          </a:bodyPr>
          <a:lstStyle/>
          <a:p>
            <a:r>
              <a:rPr lang="en-GB" sz="2400" dirty="0">
                <a:latin typeface="+mn-lt"/>
              </a:rPr>
              <a:t>6</a:t>
            </a:r>
          </a:p>
        </p:txBody>
      </p:sp>
      <p:sp>
        <p:nvSpPr>
          <p:cNvPr id="9" name="TextBox 8"/>
          <p:cNvSpPr txBox="1"/>
          <p:nvPr/>
        </p:nvSpPr>
        <p:spPr>
          <a:xfrm>
            <a:off x="7919152" y="3357507"/>
            <a:ext cx="340158" cy="461665"/>
          </a:xfrm>
          <a:prstGeom prst="rect">
            <a:avLst/>
          </a:prstGeom>
          <a:noFill/>
        </p:spPr>
        <p:txBody>
          <a:bodyPr wrap="none" rtlCol="0">
            <a:spAutoFit/>
          </a:bodyPr>
          <a:lstStyle/>
          <a:p>
            <a:r>
              <a:rPr lang="en-GB" sz="2400" dirty="0">
                <a:latin typeface="+mn-lt"/>
              </a:rPr>
              <a:t>4</a:t>
            </a:r>
          </a:p>
        </p:txBody>
      </p:sp>
      <p:sp>
        <p:nvSpPr>
          <p:cNvPr id="5" name="TextBox 4"/>
          <p:cNvSpPr txBox="1"/>
          <p:nvPr/>
        </p:nvSpPr>
        <p:spPr>
          <a:xfrm>
            <a:off x="5238434" y="1981200"/>
            <a:ext cx="1184940" cy="492443"/>
          </a:xfrm>
          <a:prstGeom prst="rect">
            <a:avLst/>
          </a:prstGeom>
          <a:noFill/>
        </p:spPr>
        <p:txBody>
          <a:bodyPr wrap="none" rtlCol="0">
            <a:spAutoFit/>
          </a:bodyPr>
          <a:lstStyle/>
          <a:p>
            <a:r>
              <a:rPr lang="en-GB" sz="2600" dirty="0">
                <a:solidFill>
                  <a:srgbClr val="7030A0"/>
                </a:solidFill>
                <a:latin typeface="+mn-lt"/>
              </a:rPr>
              <a:t>Cube??</a:t>
            </a:r>
          </a:p>
        </p:txBody>
      </p:sp>
      <mc:AlternateContent xmlns:mc="http://schemas.openxmlformats.org/markup-compatibility/2006" xmlns:a14="http://schemas.microsoft.com/office/drawing/2010/main">
        <mc:Choice Requires="a14">
          <p:sp>
            <p:nvSpPr>
              <p:cNvPr id="4" name="TextBox 3"/>
              <p:cNvSpPr txBox="1"/>
              <p:nvPr/>
            </p:nvSpPr>
            <p:spPr>
              <a:xfrm>
                <a:off x="4860954" y="5394480"/>
                <a:ext cx="1769780" cy="400110"/>
              </a:xfrm>
              <a:prstGeom prst="rect">
                <a:avLst/>
              </a:prstGeom>
              <a:noFill/>
            </p:spPr>
            <p:txBody>
              <a:bodyPr wrap="none" lIns="0" tIns="0" rIns="0" bIns="0" rtlCol="0">
                <a:spAutoFit/>
              </a:bodyPr>
              <a:lstStyle/>
              <a:p>
                <a:r>
                  <a:rPr lang="en-GB" sz="2600" dirty="0">
                    <a:latin typeface="+mn-lt"/>
                  </a:rPr>
                  <a:t>V </a:t>
                </a:r>
                <a14:m>
                  <m:oMath xmlns:m="http://schemas.openxmlformats.org/officeDocument/2006/math">
                    <m:r>
                      <a:rPr lang="en-GB" sz="2600" i="1">
                        <a:latin typeface="Cambria Math" panose="02040503050406030204" pitchFamily="18" charset="0"/>
                      </a:rPr>
                      <m:t>=</m:t>
                    </m:r>
                    <m:r>
                      <a:rPr lang="en-GB" sz="2600" i="1">
                        <a:latin typeface="Cambria Math" panose="02040503050406030204" pitchFamily="18" charset="0"/>
                      </a:rPr>
                      <m:t>𝑙</m:t>
                    </m:r>
                    <m:r>
                      <a:rPr lang="en-GB" sz="2600" i="1">
                        <a:latin typeface="Cambria Math" panose="02040503050406030204" pitchFamily="18" charset="0"/>
                      </a:rPr>
                      <m:t> </m:t>
                    </m:r>
                    <m:r>
                      <a:rPr lang="en-GB" sz="2600" i="1">
                        <a:latin typeface="Cambria Math" panose="02040503050406030204" pitchFamily="18" charset="0"/>
                      </a:rPr>
                      <m:t>𝑥</m:t>
                    </m:r>
                    <m:r>
                      <a:rPr lang="en-GB" sz="2600" i="1">
                        <a:latin typeface="Cambria Math" panose="02040503050406030204" pitchFamily="18" charset="0"/>
                      </a:rPr>
                      <m:t> </m:t>
                    </m:r>
                    <m:r>
                      <a:rPr lang="en-GB" sz="2600" i="1">
                        <a:latin typeface="Cambria Math" panose="02040503050406030204" pitchFamily="18" charset="0"/>
                      </a:rPr>
                      <m:t>𝑏</m:t>
                    </m:r>
                    <m:r>
                      <a:rPr lang="en-GB" sz="2600" i="1">
                        <a:latin typeface="Cambria Math" panose="02040503050406030204" pitchFamily="18" charset="0"/>
                      </a:rPr>
                      <m:t> </m:t>
                    </m:r>
                    <m:r>
                      <a:rPr lang="en-GB" sz="2600" i="1">
                        <a:latin typeface="Cambria Math" panose="02040503050406030204" pitchFamily="18" charset="0"/>
                      </a:rPr>
                      <m:t>𝑥</m:t>
                    </m:r>
                    <m:r>
                      <a:rPr lang="en-GB" sz="2600" i="1">
                        <a:latin typeface="Cambria Math" panose="02040503050406030204" pitchFamily="18" charset="0"/>
                      </a:rPr>
                      <m:t> </m:t>
                    </m:r>
                    <m:r>
                      <a:rPr lang="en-GB" sz="2600" i="1">
                        <a:latin typeface="Cambria Math" panose="02040503050406030204" pitchFamily="18" charset="0"/>
                      </a:rPr>
                      <m:t>h</m:t>
                    </m:r>
                  </m:oMath>
                </a14:m>
                <a:endParaRPr lang="en-GB" sz="26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60954" y="5394480"/>
                <a:ext cx="1769780" cy="400110"/>
              </a:xfrm>
              <a:prstGeom prst="rect">
                <a:avLst/>
              </a:prstGeom>
              <a:blipFill rotWithShape="0">
                <a:blip r:embed="rId3"/>
                <a:stretch>
                  <a:fillRect l="-11340" t="-24242" b="-50000"/>
                </a:stretch>
              </a:blipFill>
            </p:spPr>
            <p:txBody>
              <a:bodyPr/>
              <a:lstStyle/>
              <a:p>
                <a:r>
                  <a:rPr lang="en-GB">
                    <a:noFill/>
                  </a:rPr>
                  <a:t> </a:t>
                </a:r>
              </a:p>
            </p:txBody>
          </p:sp>
        </mc:Fallback>
      </mc:AlternateContent>
    </p:spTree>
    <p:extLst>
      <p:ext uri="{BB962C8B-B14F-4D97-AF65-F5344CB8AC3E}">
        <p14:creationId xmlns:p14="http://schemas.microsoft.com/office/powerpoint/2010/main" val="34036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759" y="249927"/>
            <a:ext cx="6934200" cy="777871"/>
          </a:xfrm>
        </p:spPr>
        <p:txBody>
          <a:bodyPr/>
          <a:lstStyle/>
          <a:p>
            <a:r>
              <a:rPr lang="en-GB" dirty="0" smtClean="0"/>
              <a:t>Possible solution</a:t>
            </a:r>
            <a:endParaRPr lang="en-GB" dirty="0"/>
          </a:p>
        </p:txBody>
      </p:sp>
      <p:sp>
        <p:nvSpPr>
          <p:cNvPr id="3" name="Content Placeholder 2"/>
          <p:cNvSpPr>
            <a:spLocks noGrp="1"/>
          </p:cNvSpPr>
          <p:nvPr>
            <p:ph idx="4294967295"/>
          </p:nvPr>
        </p:nvSpPr>
        <p:spPr>
          <a:xfrm>
            <a:off x="2286000" y="1371600"/>
            <a:ext cx="8229600" cy="4805363"/>
          </a:xfrm>
        </p:spPr>
        <p:txBody>
          <a:bodyPr/>
          <a:lstStyle/>
          <a:p>
            <a:pPr marL="0" indent="0">
              <a:buNone/>
            </a:pPr>
            <a:r>
              <a:rPr lang="en-GB" sz="2800" dirty="0">
                <a:solidFill>
                  <a:srgbClr val="7030A0"/>
                </a:solidFill>
              </a:rPr>
              <a:t>The volume of a shape is 216, what can it be?</a:t>
            </a:r>
          </a:p>
          <a:p>
            <a:pPr marL="0" indent="0" algn="r">
              <a:buNone/>
            </a:pPr>
            <a:r>
              <a:rPr lang="en-GB" sz="2000" dirty="0">
                <a:solidFill>
                  <a:srgbClr val="7030A0"/>
                </a:solidFill>
              </a:rPr>
              <a:t>(Adapted from Boaler, 1998</a:t>
            </a:r>
            <a:r>
              <a:rPr lang="en-GB" sz="2000" dirty="0" smtClean="0">
                <a:solidFill>
                  <a:srgbClr val="7030A0"/>
                </a:solidFill>
              </a:rPr>
              <a:t>).</a:t>
            </a:r>
            <a:endParaRPr lang="en-GB" sz="2000" dirty="0">
              <a:solidFill>
                <a:srgbClr val="7030A0"/>
              </a:solidFill>
            </a:endParaRPr>
          </a:p>
        </p:txBody>
      </p:sp>
      <p:sp>
        <p:nvSpPr>
          <p:cNvPr id="7" name="TextBox 6"/>
          <p:cNvSpPr txBox="1"/>
          <p:nvPr/>
        </p:nvSpPr>
        <p:spPr>
          <a:xfrm>
            <a:off x="5621576" y="3023692"/>
            <a:ext cx="340158" cy="461665"/>
          </a:xfrm>
          <a:prstGeom prst="rect">
            <a:avLst/>
          </a:prstGeom>
          <a:noFill/>
        </p:spPr>
        <p:txBody>
          <a:bodyPr wrap="none" rtlCol="0">
            <a:spAutoFit/>
          </a:bodyPr>
          <a:lstStyle/>
          <a:p>
            <a:r>
              <a:rPr lang="en-GB" sz="2400" dirty="0">
                <a:latin typeface="+mn-lt"/>
              </a:rPr>
              <a:t>8</a:t>
            </a:r>
          </a:p>
        </p:txBody>
      </p:sp>
      <p:sp>
        <p:nvSpPr>
          <p:cNvPr id="9" name="TextBox 8"/>
          <p:cNvSpPr txBox="1"/>
          <p:nvPr/>
        </p:nvSpPr>
        <p:spPr>
          <a:xfrm>
            <a:off x="7838053" y="4191000"/>
            <a:ext cx="572593" cy="461665"/>
          </a:xfrm>
          <a:prstGeom prst="rect">
            <a:avLst/>
          </a:prstGeom>
          <a:noFill/>
        </p:spPr>
        <p:txBody>
          <a:bodyPr wrap="none" rtlCol="0">
            <a:spAutoFit/>
          </a:bodyPr>
          <a:lstStyle/>
          <a:p>
            <a:r>
              <a:rPr lang="en-GB" sz="2400" dirty="0">
                <a:latin typeface="+mn-lt"/>
              </a:rPr>
              <a:t>4.3</a:t>
            </a:r>
          </a:p>
        </p:txBody>
      </p:sp>
      <p:sp>
        <p:nvSpPr>
          <p:cNvPr id="5" name="TextBox 4"/>
          <p:cNvSpPr txBox="1"/>
          <p:nvPr/>
        </p:nvSpPr>
        <p:spPr>
          <a:xfrm>
            <a:off x="5164367" y="2226263"/>
            <a:ext cx="1548822" cy="523220"/>
          </a:xfrm>
          <a:prstGeom prst="rect">
            <a:avLst/>
          </a:prstGeom>
          <a:noFill/>
        </p:spPr>
        <p:txBody>
          <a:bodyPr wrap="none" rtlCol="0">
            <a:spAutoFit/>
          </a:bodyPr>
          <a:lstStyle/>
          <a:p>
            <a:r>
              <a:rPr lang="en-GB" sz="2800" dirty="0" smtClean="0">
                <a:solidFill>
                  <a:srgbClr val="7030A0"/>
                </a:solidFill>
                <a:latin typeface="+mn-lt"/>
              </a:rPr>
              <a:t>Cylinder?</a:t>
            </a:r>
            <a:endParaRPr lang="en-GB" sz="2800" dirty="0">
              <a:solidFill>
                <a:srgbClr val="7030A0"/>
              </a:solidFill>
              <a:latin typeface="+mn-lt"/>
            </a:endParaRPr>
          </a:p>
        </p:txBody>
      </p:sp>
      <p:pic>
        <p:nvPicPr>
          <p:cNvPr id="3078" name="Picture 6" descr="Image result for cylin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1468" y="3485357"/>
            <a:ext cx="3429000" cy="16656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TextBox 12"/>
              <p:cNvSpPr txBox="1"/>
              <p:nvPr/>
            </p:nvSpPr>
            <p:spPr>
              <a:xfrm>
                <a:off x="5098710" y="5502644"/>
                <a:ext cx="1329851" cy="400110"/>
              </a:xfrm>
              <a:prstGeom prst="rect">
                <a:avLst/>
              </a:prstGeom>
              <a:noFill/>
            </p:spPr>
            <p:txBody>
              <a:bodyPr wrap="none" lIns="0" tIns="0" rIns="0" bIns="0" rtlCol="0">
                <a:spAutoFit/>
              </a:bodyPr>
              <a:lstStyle/>
              <a:p>
                <a:r>
                  <a:rPr lang="en-GB" sz="2600" dirty="0">
                    <a:latin typeface="+mn-lt"/>
                  </a:rPr>
                  <a:t>V </a:t>
                </a:r>
                <a14:m>
                  <m:oMath xmlns:m="http://schemas.openxmlformats.org/officeDocument/2006/math">
                    <m:r>
                      <a:rPr lang="en-GB" sz="2600" i="1">
                        <a:latin typeface="Cambria Math" panose="02040503050406030204" pitchFamily="18" charset="0"/>
                      </a:rPr>
                      <m:t>=</m:t>
                    </m:r>
                    <m:r>
                      <a:rPr lang="en-GB" sz="2600" i="1">
                        <a:latin typeface="Cambria Math" panose="02040503050406030204" pitchFamily="18" charset="0"/>
                        <a:ea typeface="Cambria Math" panose="02040503050406030204" pitchFamily="18" charset="0"/>
                      </a:rPr>
                      <m:t>𝜋</m:t>
                    </m:r>
                    <m:sSup>
                      <m:sSupPr>
                        <m:ctrlPr>
                          <a:rPr lang="en-GB" sz="2600" i="1">
                            <a:latin typeface="Cambria Math" panose="02040503050406030204" pitchFamily="18" charset="0"/>
                            <a:ea typeface="Cambria Math" panose="02040503050406030204" pitchFamily="18" charset="0"/>
                          </a:rPr>
                        </m:ctrlPr>
                      </m:sSupPr>
                      <m:e>
                        <m:r>
                          <a:rPr lang="en-GB" sz="2600" i="1">
                            <a:latin typeface="Cambria Math" panose="02040503050406030204" pitchFamily="18" charset="0"/>
                            <a:ea typeface="Cambria Math" panose="02040503050406030204" pitchFamily="18" charset="0"/>
                          </a:rPr>
                          <m:t>𝑟</m:t>
                        </m:r>
                      </m:e>
                      <m:sup>
                        <m:r>
                          <a:rPr lang="en-GB" sz="2600" i="1">
                            <a:latin typeface="Cambria Math" panose="02040503050406030204" pitchFamily="18" charset="0"/>
                            <a:ea typeface="Cambria Math" panose="02040503050406030204" pitchFamily="18" charset="0"/>
                          </a:rPr>
                          <m:t>2</m:t>
                        </m:r>
                      </m:sup>
                    </m:sSup>
                    <m:r>
                      <a:rPr lang="en-GB" sz="2600" i="1">
                        <a:latin typeface="Cambria Math" panose="02040503050406030204" pitchFamily="18" charset="0"/>
                        <a:ea typeface="Cambria Math" panose="02040503050406030204" pitchFamily="18" charset="0"/>
                      </a:rPr>
                      <m:t>h</m:t>
                    </m:r>
                  </m:oMath>
                </a14:m>
                <a:endParaRPr lang="en-GB" sz="2600" dirty="0">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098710" y="5502644"/>
                <a:ext cx="1329851" cy="400110"/>
              </a:xfrm>
              <a:prstGeom prst="rect">
                <a:avLst/>
              </a:prstGeom>
              <a:blipFill rotWithShape="0">
                <a:blip r:embed="rId3"/>
                <a:stretch>
                  <a:fillRect l="-15068" t="-24615" b="-52308"/>
                </a:stretch>
              </a:blipFill>
            </p:spPr>
            <p:txBody>
              <a:bodyPr/>
              <a:lstStyle/>
              <a:p>
                <a:r>
                  <a:rPr lang="en-GB">
                    <a:noFill/>
                  </a:rPr>
                  <a:t> </a:t>
                </a:r>
              </a:p>
            </p:txBody>
          </p:sp>
        </mc:Fallback>
      </mc:AlternateContent>
    </p:spTree>
    <p:extLst>
      <p:ext uri="{BB962C8B-B14F-4D97-AF65-F5344CB8AC3E}">
        <p14:creationId xmlns:p14="http://schemas.microsoft.com/office/powerpoint/2010/main" val="412490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075" y="267156"/>
            <a:ext cx="6934200" cy="777871"/>
          </a:xfrm>
        </p:spPr>
        <p:txBody>
          <a:bodyPr/>
          <a:lstStyle/>
          <a:p>
            <a:r>
              <a:rPr lang="en-GB" dirty="0" smtClean="0"/>
              <a:t>Possible solution</a:t>
            </a:r>
            <a:endParaRPr lang="en-GB" dirty="0"/>
          </a:p>
        </p:txBody>
      </p:sp>
      <p:sp>
        <p:nvSpPr>
          <p:cNvPr id="3" name="Content Placeholder 2"/>
          <p:cNvSpPr>
            <a:spLocks noGrp="1"/>
          </p:cNvSpPr>
          <p:nvPr>
            <p:ph idx="4294967295"/>
          </p:nvPr>
        </p:nvSpPr>
        <p:spPr>
          <a:xfrm>
            <a:off x="2046245" y="1273542"/>
            <a:ext cx="8382000" cy="4351338"/>
          </a:xfrm>
        </p:spPr>
        <p:txBody>
          <a:bodyPr>
            <a:normAutofit/>
          </a:bodyPr>
          <a:lstStyle/>
          <a:p>
            <a:pPr marL="0" indent="0">
              <a:buNone/>
            </a:pPr>
            <a:r>
              <a:rPr lang="en-GB" sz="2800" dirty="0">
                <a:solidFill>
                  <a:srgbClr val="7030A0"/>
                </a:solidFill>
              </a:rPr>
              <a:t>The volume of a shape is 216, what can it be?</a:t>
            </a:r>
          </a:p>
          <a:p>
            <a:pPr marL="0" indent="0" algn="r">
              <a:buNone/>
            </a:pPr>
            <a:r>
              <a:rPr lang="en-GB" sz="2000" dirty="0">
                <a:solidFill>
                  <a:srgbClr val="7030A0"/>
                </a:solidFill>
              </a:rPr>
              <a:t>(Adapted from Boaler, 1998</a:t>
            </a:r>
            <a:r>
              <a:rPr lang="en-GB" sz="2000" dirty="0" smtClean="0">
                <a:solidFill>
                  <a:srgbClr val="7030A0"/>
                </a:solidFill>
              </a:rPr>
              <a:t>).</a:t>
            </a:r>
            <a:endParaRPr lang="en-GB" sz="2000" dirty="0">
              <a:solidFill>
                <a:srgbClr val="7030A0"/>
              </a:solidFill>
            </a:endParaRPr>
          </a:p>
        </p:txBody>
      </p:sp>
      <p:sp>
        <p:nvSpPr>
          <p:cNvPr id="7" name="TextBox 6"/>
          <p:cNvSpPr txBox="1"/>
          <p:nvPr/>
        </p:nvSpPr>
        <p:spPr>
          <a:xfrm>
            <a:off x="6016096" y="4622305"/>
            <a:ext cx="340158" cy="461665"/>
          </a:xfrm>
          <a:prstGeom prst="rect">
            <a:avLst/>
          </a:prstGeom>
          <a:noFill/>
        </p:spPr>
        <p:txBody>
          <a:bodyPr wrap="none" rtlCol="0">
            <a:spAutoFit/>
          </a:bodyPr>
          <a:lstStyle/>
          <a:p>
            <a:r>
              <a:rPr lang="en-GB" sz="2400" dirty="0">
                <a:latin typeface="+mn-lt"/>
              </a:rPr>
              <a:t>4</a:t>
            </a:r>
          </a:p>
        </p:txBody>
      </p:sp>
      <p:sp>
        <p:nvSpPr>
          <p:cNvPr id="9" name="TextBox 8"/>
          <p:cNvSpPr txBox="1"/>
          <p:nvPr/>
        </p:nvSpPr>
        <p:spPr>
          <a:xfrm>
            <a:off x="6621198" y="3976317"/>
            <a:ext cx="728084" cy="461665"/>
          </a:xfrm>
          <a:prstGeom prst="rect">
            <a:avLst/>
          </a:prstGeom>
          <a:noFill/>
        </p:spPr>
        <p:txBody>
          <a:bodyPr wrap="none" rtlCol="0">
            <a:spAutoFit/>
          </a:bodyPr>
          <a:lstStyle/>
          <a:p>
            <a:r>
              <a:rPr lang="en-GB" sz="2400" dirty="0">
                <a:latin typeface="+mn-lt"/>
              </a:rPr>
              <a:t>12.9</a:t>
            </a:r>
          </a:p>
        </p:txBody>
      </p:sp>
      <p:sp>
        <p:nvSpPr>
          <p:cNvPr id="5" name="TextBox 4"/>
          <p:cNvSpPr txBox="1"/>
          <p:nvPr/>
        </p:nvSpPr>
        <p:spPr>
          <a:xfrm>
            <a:off x="2828978" y="2743200"/>
            <a:ext cx="1098378" cy="523220"/>
          </a:xfrm>
          <a:prstGeom prst="rect">
            <a:avLst/>
          </a:prstGeom>
          <a:noFill/>
        </p:spPr>
        <p:txBody>
          <a:bodyPr wrap="none" rtlCol="0">
            <a:spAutoFit/>
          </a:bodyPr>
          <a:lstStyle/>
          <a:p>
            <a:r>
              <a:rPr lang="en-GB" sz="2800" dirty="0">
                <a:solidFill>
                  <a:srgbClr val="7030A0"/>
                </a:solidFill>
                <a:latin typeface="+mn-lt"/>
              </a:rPr>
              <a:t>Cone</a:t>
            </a:r>
            <a:r>
              <a:rPr lang="en-GB" sz="2800" dirty="0" smtClean="0">
                <a:solidFill>
                  <a:srgbClr val="7030A0"/>
                </a:solidFill>
                <a:latin typeface="+mn-lt"/>
              </a:rPr>
              <a:t>?</a:t>
            </a:r>
            <a:endParaRPr lang="en-GB" sz="2800" dirty="0">
              <a:solidFill>
                <a:srgbClr val="7030A0"/>
              </a:solidFill>
              <a:latin typeface="+mn-lt"/>
            </a:endParaRPr>
          </a:p>
        </p:txBody>
      </p:sp>
      <mc:AlternateContent xmlns:mc="http://schemas.openxmlformats.org/markup-compatibility/2006" xmlns:a14="http://schemas.microsoft.com/office/drawing/2010/main">
        <mc:Choice Requires="a14">
          <p:sp>
            <p:nvSpPr>
              <p:cNvPr id="13" name="TextBox 12"/>
              <p:cNvSpPr txBox="1"/>
              <p:nvPr/>
            </p:nvSpPr>
            <p:spPr>
              <a:xfrm>
                <a:off x="5252842" y="5312485"/>
                <a:ext cx="1526508" cy="567015"/>
              </a:xfrm>
              <a:prstGeom prst="rect">
                <a:avLst/>
              </a:prstGeom>
              <a:noFill/>
            </p:spPr>
            <p:txBody>
              <a:bodyPr wrap="none" lIns="0" tIns="0" rIns="0" bIns="0" rtlCol="0">
                <a:spAutoFit/>
              </a:bodyPr>
              <a:lstStyle/>
              <a:p>
                <a:r>
                  <a:rPr lang="en-GB" sz="2600" dirty="0">
                    <a:latin typeface="+mn-lt"/>
                  </a:rPr>
                  <a:t>V </a:t>
                </a:r>
                <a14:m>
                  <m:oMath xmlns:m="http://schemas.openxmlformats.org/officeDocument/2006/math">
                    <m:r>
                      <a:rPr lang="en-GB" sz="2600" i="1">
                        <a:latin typeface="Cambria Math" panose="02040503050406030204" pitchFamily="18" charset="0"/>
                      </a:rPr>
                      <m:t>=</m:t>
                    </m:r>
                    <m:f>
                      <m:fPr>
                        <m:ctrlPr>
                          <a:rPr lang="en-GB" sz="2600" i="1">
                            <a:latin typeface="Cambria Math" panose="02040503050406030204" pitchFamily="18" charset="0"/>
                          </a:rPr>
                        </m:ctrlPr>
                      </m:fPr>
                      <m:num>
                        <m:r>
                          <a:rPr lang="en-GB" sz="2600" i="1">
                            <a:latin typeface="Cambria Math" panose="02040503050406030204" pitchFamily="18" charset="0"/>
                          </a:rPr>
                          <m:t>1</m:t>
                        </m:r>
                      </m:num>
                      <m:den>
                        <m:r>
                          <a:rPr lang="en-GB" sz="2600" i="1">
                            <a:latin typeface="Cambria Math" panose="02040503050406030204" pitchFamily="18" charset="0"/>
                          </a:rPr>
                          <m:t>3</m:t>
                        </m:r>
                      </m:den>
                    </m:f>
                    <m:r>
                      <a:rPr lang="en-GB" sz="2600" i="1">
                        <a:latin typeface="Cambria Math" panose="02040503050406030204" pitchFamily="18" charset="0"/>
                        <a:ea typeface="Cambria Math" panose="02040503050406030204" pitchFamily="18" charset="0"/>
                      </a:rPr>
                      <m:t>𝜋</m:t>
                    </m:r>
                    <m:sSup>
                      <m:sSupPr>
                        <m:ctrlPr>
                          <a:rPr lang="en-GB" sz="2600" i="1">
                            <a:latin typeface="Cambria Math" panose="02040503050406030204" pitchFamily="18" charset="0"/>
                            <a:ea typeface="Cambria Math" panose="02040503050406030204" pitchFamily="18" charset="0"/>
                          </a:rPr>
                        </m:ctrlPr>
                      </m:sSupPr>
                      <m:e>
                        <m:r>
                          <a:rPr lang="en-GB" sz="2600" i="1">
                            <a:latin typeface="Cambria Math" panose="02040503050406030204" pitchFamily="18" charset="0"/>
                            <a:ea typeface="Cambria Math" panose="02040503050406030204" pitchFamily="18" charset="0"/>
                          </a:rPr>
                          <m:t>𝑟</m:t>
                        </m:r>
                      </m:e>
                      <m:sup>
                        <m:r>
                          <a:rPr lang="en-GB" sz="2600" i="1">
                            <a:latin typeface="Cambria Math" panose="02040503050406030204" pitchFamily="18" charset="0"/>
                            <a:ea typeface="Cambria Math" panose="02040503050406030204" pitchFamily="18" charset="0"/>
                          </a:rPr>
                          <m:t>2</m:t>
                        </m:r>
                      </m:sup>
                    </m:sSup>
                    <m:r>
                      <a:rPr lang="en-GB" sz="2600" i="1">
                        <a:latin typeface="Cambria Math" panose="02040503050406030204" pitchFamily="18" charset="0"/>
                        <a:ea typeface="Cambria Math" panose="02040503050406030204" pitchFamily="18" charset="0"/>
                      </a:rPr>
                      <m:t>h</m:t>
                    </m:r>
                  </m:oMath>
                </a14:m>
                <a:endParaRPr lang="en-GB" sz="2600" dirty="0">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252842" y="5312485"/>
                <a:ext cx="1526508" cy="567015"/>
              </a:xfrm>
              <a:prstGeom prst="rect">
                <a:avLst/>
              </a:prstGeom>
              <a:blipFill rotWithShape="0">
                <a:blip r:embed="rId2"/>
                <a:stretch>
                  <a:fillRect l="-13200" t="-1075" b="-21505"/>
                </a:stretch>
              </a:blipFill>
            </p:spPr>
            <p:txBody>
              <a:bodyPr/>
              <a:lstStyle/>
              <a:p>
                <a:r>
                  <a:rPr lang="en-GB">
                    <a:noFill/>
                  </a:rPr>
                  <a:t> </a:t>
                </a:r>
              </a:p>
            </p:txBody>
          </p:sp>
        </mc:Fallback>
      </mc:AlternateContent>
      <p:pic>
        <p:nvPicPr>
          <p:cNvPr id="5124" name="Picture 4" descr="Image result for volume of a c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743200"/>
            <a:ext cx="1724025"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2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50" y="152400"/>
            <a:ext cx="2933700" cy="777871"/>
          </a:xfrm>
        </p:spPr>
        <p:txBody>
          <a:bodyPr/>
          <a:lstStyle/>
          <a:p>
            <a:r>
              <a:rPr lang="en-IE" dirty="0"/>
              <a:t>Problem 10</a:t>
            </a:r>
          </a:p>
        </p:txBody>
      </p:sp>
      <p:sp>
        <p:nvSpPr>
          <p:cNvPr id="3" name="Content Placeholder 2"/>
          <p:cNvSpPr>
            <a:spLocks noGrp="1"/>
          </p:cNvSpPr>
          <p:nvPr>
            <p:ph idx="4294967295"/>
          </p:nvPr>
        </p:nvSpPr>
        <p:spPr>
          <a:xfrm>
            <a:off x="609600" y="930271"/>
            <a:ext cx="11277600" cy="5394329"/>
          </a:xfrm>
        </p:spPr>
        <p:txBody>
          <a:bodyPr>
            <a:noAutofit/>
          </a:bodyPr>
          <a:lstStyle/>
          <a:p>
            <a:pPr marL="0" indent="0">
              <a:buNone/>
            </a:pPr>
            <a:r>
              <a:rPr lang="en-IE" sz="2400" dirty="0">
                <a:solidFill>
                  <a:srgbClr val="7030A0"/>
                </a:solidFill>
              </a:rPr>
              <a:t>Two different families of frogs want to move over to the opposite side of the pond (i.e. the green frogs want to get to the right hand side and the yellow frogs want to move to the left hand side).</a:t>
            </a:r>
          </a:p>
          <a:p>
            <a:pPr marL="0" indent="0">
              <a:buNone/>
            </a:pPr>
            <a:endParaRPr lang="en-IE" sz="2400" dirty="0">
              <a:solidFill>
                <a:srgbClr val="7030A0"/>
              </a:solidFill>
            </a:endParaRPr>
          </a:p>
          <a:p>
            <a:pPr marL="0" indent="0">
              <a:buNone/>
            </a:pPr>
            <a:endParaRPr lang="en-IE" sz="2400" dirty="0">
              <a:solidFill>
                <a:srgbClr val="7030A0"/>
              </a:solidFill>
            </a:endParaRPr>
          </a:p>
          <a:p>
            <a:pPr marL="0" indent="0">
              <a:buNone/>
            </a:pPr>
            <a:endParaRPr lang="en-IE" sz="2400" dirty="0">
              <a:solidFill>
                <a:srgbClr val="7030A0"/>
              </a:solidFill>
            </a:endParaRPr>
          </a:p>
          <a:p>
            <a:pPr marL="0" indent="0">
              <a:buNone/>
            </a:pPr>
            <a:endParaRPr lang="en-IE" sz="2400" dirty="0">
              <a:solidFill>
                <a:srgbClr val="7030A0"/>
              </a:solidFill>
            </a:endParaRPr>
          </a:p>
          <a:p>
            <a:pPr marL="0" indent="0">
              <a:buNone/>
            </a:pPr>
            <a:endParaRPr lang="en-IE" sz="2400" dirty="0" smtClean="0">
              <a:solidFill>
                <a:srgbClr val="7030A0"/>
              </a:solidFill>
            </a:endParaRPr>
          </a:p>
          <a:p>
            <a:pPr marL="0" indent="0">
              <a:buNone/>
            </a:pPr>
            <a:r>
              <a:rPr lang="en-IE" sz="2400" dirty="0" smtClean="0">
                <a:solidFill>
                  <a:srgbClr val="7030A0"/>
                </a:solidFill>
              </a:rPr>
              <a:t>Frogs </a:t>
            </a:r>
            <a:r>
              <a:rPr lang="en-IE" sz="2400" dirty="0">
                <a:solidFill>
                  <a:srgbClr val="7030A0"/>
                </a:solidFill>
              </a:rPr>
              <a:t>can jump over each other onto an empty stone or they can slide onto an empty stone which is immediately in front of them.  Only one frog is allowed on each stone at a time and they cannot move backwards.</a:t>
            </a:r>
          </a:p>
          <a:p>
            <a:pPr marL="0" indent="0">
              <a:buNone/>
            </a:pPr>
            <a:r>
              <a:rPr lang="en-IE" sz="2400" dirty="0">
                <a:solidFill>
                  <a:srgbClr val="7030A0"/>
                </a:solidFill>
              </a:rPr>
              <a:t/>
            </a:r>
            <a:br>
              <a:rPr lang="en-IE" sz="2400" dirty="0">
                <a:solidFill>
                  <a:srgbClr val="7030A0"/>
                </a:solidFill>
              </a:rPr>
            </a:br>
            <a:r>
              <a:rPr lang="en-IE" sz="2400" dirty="0">
                <a:solidFill>
                  <a:srgbClr val="7030A0"/>
                </a:solidFill>
              </a:rPr>
              <a:t>The challenge is to do this in as few slides and jumps as possible. </a:t>
            </a:r>
            <a:endParaRPr lang="en-IE" sz="2400" dirty="0">
              <a:solidFill>
                <a:srgbClr val="7030A0"/>
              </a:solidFill>
              <a:hlinkClick r:id=""/>
            </a:endParaRPr>
          </a:p>
        </p:txBody>
      </p:sp>
      <p:pic>
        <p:nvPicPr>
          <p:cNvPr id="2050" name="Picture 2" descr="http://www.smart-kit.com/wp-content/uploads/2011/01/frog-jumping-puzzle-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977" y="1981200"/>
            <a:ext cx="3238046" cy="203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52400"/>
            <a:ext cx="6934200" cy="777871"/>
          </a:xfrm>
        </p:spPr>
        <p:txBody>
          <a:bodyPr/>
          <a:lstStyle/>
          <a:p>
            <a:r>
              <a:rPr lang="en-IE" dirty="0"/>
              <a:t>Problem 10</a:t>
            </a:r>
          </a:p>
        </p:txBody>
      </p:sp>
      <p:sp>
        <p:nvSpPr>
          <p:cNvPr id="3" name="Content Placeholder 2"/>
          <p:cNvSpPr>
            <a:spLocks noGrp="1"/>
          </p:cNvSpPr>
          <p:nvPr>
            <p:ph idx="4294967295"/>
          </p:nvPr>
        </p:nvSpPr>
        <p:spPr>
          <a:xfrm>
            <a:off x="838200" y="990600"/>
            <a:ext cx="10515600" cy="4525962"/>
          </a:xfrm>
        </p:spPr>
        <p:txBody>
          <a:bodyPr>
            <a:noAutofit/>
          </a:bodyPr>
          <a:lstStyle/>
          <a:p>
            <a:pPr marL="0" indent="0">
              <a:buNone/>
            </a:pPr>
            <a:r>
              <a:rPr lang="en-IE" sz="2800" dirty="0">
                <a:solidFill>
                  <a:srgbClr val="7030A0"/>
                </a:solidFill>
              </a:rPr>
              <a:t>The challenge is to do this in as few moves as possible. Each individual slide and jump counts as </a:t>
            </a:r>
            <a:r>
              <a:rPr lang="en-IE" sz="2800" dirty="0" smtClean="0">
                <a:solidFill>
                  <a:srgbClr val="7030A0"/>
                </a:solidFill>
              </a:rPr>
              <a:t>one </a:t>
            </a:r>
            <a:r>
              <a:rPr lang="en-IE" sz="2800" dirty="0">
                <a:solidFill>
                  <a:srgbClr val="7030A0"/>
                </a:solidFill>
              </a:rPr>
              <a:t>move. </a:t>
            </a:r>
          </a:p>
          <a:p>
            <a:pPr marL="0" indent="0">
              <a:buNone/>
            </a:pPr>
            <a:endParaRPr lang="en-IE" sz="2800" dirty="0">
              <a:solidFill>
                <a:srgbClr val="7030A0"/>
              </a:solidFill>
            </a:endParaRPr>
          </a:p>
          <a:p>
            <a:pPr marL="0" indent="0">
              <a:buNone/>
            </a:pPr>
            <a:r>
              <a:rPr lang="en-IE" sz="2800" dirty="0">
                <a:solidFill>
                  <a:srgbClr val="7030A0"/>
                </a:solidFill>
              </a:rPr>
              <a:t>Begin with </a:t>
            </a:r>
            <a:r>
              <a:rPr lang="en-IE" sz="2800" dirty="0" smtClean="0">
                <a:solidFill>
                  <a:srgbClr val="7030A0"/>
                </a:solidFill>
              </a:rPr>
              <a:t>one </a:t>
            </a:r>
            <a:r>
              <a:rPr lang="en-IE" sz="2800" dirty="0">
                <a:solidFill>
                  <a:srgbClr val="7030A0"/>
                </a:solidFill>
              </a:rPr>
              <a:t>frog on both sides and record the number of moves taken. Once you have this done, see if you can do it for a different number of frogs. </a:t>
            </a:r>
          </a:p>
          <a:p>
            <a:pPr marL="0" indent="0">
              <a:buNone/>
            </a:pPr>
            <a:endParaRPr lang="en-IE" sz="2800" dirty="0">
              <a:solidFill>
                <a:srgbClr val="7030A0"/>
              </a:solidFill>
            </a:endParaRPr>
          </a:p>
          <a:p>
            <a:pPr marL="0" indent="0">
              <a:buNone/>
            </a:pPr>
            <a:r>
              <a:rPr lang="en-IE" sz="2800" dirty="0">
                <a:solidFill>
                  <a:srgbClr val="7030A0"/>
                </a:solidFill>
              </a:rPr>
              <a:t>Can you find a rule that predicts how many moves a given number of frogs will take?</a:t>
            </a:r>
            <a:endParaRPr lang="en-IE" sz="2800" dirty="0">
              <a:solidFill>
                <a:srgbClr val="7030A0"/>
              </a:solidFill>
              <a:hlinkClick r:id=""/>
            </a:endParaRPr>
          </a:p>
          <a:p>
            <a:pPr marL="0" indent="0">
              <a:buNone/>
            </a:pPr>
            <a:endParaRPr lang="en-IE" sz="2800" dirty="0">
              <a:solidFill>
                <a:srgbClr val="7030A0"/>
              </a:solidFill>
              <a:hlinkClick r:id=""/>
            </a:endParaRPr>
          </a:p>
          <a:p>
            <a:pPr marL="0" indent="0" algn="ctr">
              <a:buNone/>
            </a:pPr>
            <a:r>
              <a:rPr lang="en-IE" sz="2800" dirty="0">
                <a:solidFill>
                  <a:srgbClr val="7030A0"/>
                </a:solidFill>
                <a:hlinkClick r:id="rId2"/>
              </a:rPr>
              <a:t>https://nrich.maths.org/1246</a:t>
            </a:r>
            <a:r>
              <a:rPr lang="en-IE" sz="2800" dirty="0">
                <a:solidFill>
                  <a:srgbClr val="7030A0"/>
                </a:solidFill>
              </a:rPr>
              <a:t> </a:t>
            </a:r>
          </a:p>
        </p:txBody>
      </p:sp>
    </p:spTree>
    <p:extLst>
      <p:ext uri="{BB962C8B-B14F-4D97-AF65-F5344CB8AC3E}">
        <p14:creationId xmlns:p14="http://schemas.microsoft.com/office/powerpoint/2010/main" val="6551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0"/>
            <a:ext cx="6934200" cy="777871"/>
          </a:xfrm>
        </p:spPr>
        <p:txBody>
          <a:bodyPr/>
          <a:lstStyle/>
          <a:p>
            <a:r>
              <a:rPr lang="en-IE" dirty="0" smtClean="0"/>
              <a:t>Possible solution</a:t>
            </a:r>
            <a:endParaRPr lang="en-IE" dirty="0"/>
          </a:p>
        </p:txBody>
      </p:sp>
      <p:sp>
        <p:nvSpPr>
          <p:cNvPr id="5" name="Rectangle 4"/>
          <p:cNvSpPr/>
          <p:nvPr/>
        </p:nvSpPr>
        <p:spPr>
          <a:xfrm>
            <a:off x="3712902" y="1575741"/>
            <a:ext cx="4766197" cy="523220"/>
          </a:xfrm>
          <a:prstGeom prst="rect">
            <a:avLst/>
          </a:prstGeom>
        </p:spPr>
        <p:txBody>
          <a:bodyPr wrap="square">
            <a:spAutoFit/>
          </a:bodyPr>
          <a:lstStyle/>
          <a:p>
            <a:r>
              <a:rPr lang="en-IE" sz="2800" dirty="0">
                <a:solidFill>
                  <a:srgbClr val="7030A0"/>
                </a:solidFill>
                <a:latin typeface="+mn-lt"/>
              </a:rPr>
              <a:t>Record </a:t>
            </a:r>
            <a:r>
              <a:rPr lang="en-IE" sz="2800" dirty="0" smtClean="0">
                <a:solidFill>
                  <a:srgbClr val="7030A0"/>
                </a:solidFill>
                <a:latin typeface="+mn-lt"/>
              </a:rPr>
              <a:t>your </a:t>
            </a:r>
            <a:r>
              <a:rPr lang="en-IE" sz="2800" dirty="0">
                <a:solidFill>
                  <a:srgbClr val="7030A0"/>
                </a:solidFill>
                <a:latin typeface="+mn-lt"/>
              </a:rPr>
              <a:t>results in a </a:t>
            </a:r>
            <a:r>
              <a:rPr lang="en-IE" sz="2800" dirty="0" smtClean="0">
                <a:solidFill>
                  <a:srgbClr val="7030A0"/>
                </a:solidFill>
                <a:latin typeface="+mn-lt"/>
              </a:rPr>
              <a:t>table…</a:t>
            </a:r>
            <a:endParaRPr lang="en-IE" sz="2800" dirty="0">
              <a:solidFill>
                <a:srgbClr val="7030A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640213153"/>
              </p:ext>
            </p:extLst>
          </p:nvPr>
        </p:nvGraphicFramePr>
        <p:xfrm>
          <a:off x="3330054" y="2378077"/>
          <a:ext cx="5531893" cy="316992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79093">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endParaRPr lang="en-IE"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endParaRPr lang="en-IE"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endParaRPr lang="en-IE"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endParaRPr lang="en-IE"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endParaRPr lang="en-IE"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endParaRPr lang="en-IE"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62935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775820255"/>
              </p:ext>
            </p:extLst>
          </p:nvPr>
        </p:nvGraphicFramePr>
        <p:xfrm>
          <a:off x="3330054" y="1752600"/>
          <a:ext cx="5531893" cy="316992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79093">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endParaRPr lang="en-IE"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endParaRPr lang="en-IE"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endParaRPr lang="en-IE"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endParaRPr lang="en-IE"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endParaRPr lang="en-IE"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61588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3608809372"/>
              </p:ext>
            </p:extLst>
          </p:nvPr>
        </p:nvGraphicFramePr>
        <p:xfrm>
          <a:off x="3330054" y="1752600"/>
          <a:ext cx="5531893" cy="316992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79093">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t>8</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endParaRPr lang="en-IE"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endParaRPr lang="en-IE"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endParaRPr lang="en-IE"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11219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3791585695"/>
              </p:ext>
            </p:extLst>
          </p:nvPr>
        </p:nvGraphicFramePr>
        <p:xfrm>
          <a:off x="3330054" y="1752600"/>
          <a:ext cx="5531893" cy="316992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79093">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t>8</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r>
                        <a:rPr lang="en-IE" sz="2000" dirty="0" smtClean="0"/>
                        <a:t>15</a:t>
                      </a:r>
                      <a:endParaRPr lang="en-IE" sz="2000"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endParaRPr lang="en-IE"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endParaRPr lang="en-IE"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endParaRPr lang="en-IE"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9055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52600" y="304800"/>
            <a:ext cx="8153400" cy="5731711"/>
          </a:xfrm>
          <a:prstGeom prst="rect">
            <a:avLst/>
          </a:prstGeom>
          <a:noFill/>
          <a:ln w="9525">
            <a:noFill/>
            <a:miter lim="800000"/>
            <a:headEnd/>
            <a:tailEnd/>
          </a:ln>
        </p:spPr>
      </p:pic>
    </p:spTree>
    <p:extLst>
      <p:ext uri="{BB962C8B-B14F-4D97-AF65-F5344CB8AC3E}">
        <p14:creationId xmlns:p14="http://schemas.microsoft.com/office/powerpoint/2010/main" val="2358203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3384178234"/>
              </p:ext>
            </p:extLst>
          </p:nvPr>
        </p:nvGraphicFramePr>
        <p:xfrm>
          <a:off x="3330053" y="1524000"/>
          <a:ext cx="5531893" cy="316992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2179093">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t>8</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r>
                        <a:rPr lang="en-IE" sz="2000" dirty="0" smtClean="0"/>
                        <a:t>15</a:t>
                      </a:r>
                      <a:endParaRPr lang="en-IE" sz="2000"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r>
                        <a:rPr lang="en-IE" sz="2000" dirty="0" smtClean="0"/>
                        <a:t>24</a:t>
                      </a:r>
                      <a:endParaRPr lang="en-IE" sz="2000"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r>
                        <a:rPr lang="en-IE" sz="2000" dirty="0" smtClean="0"/>
                        <a:t>35</a:t>
                      </a:r>
                      <a:endParaRPr lang="en-IE" sz="2000"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sz="2000"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r>
                        <a:rPr lang="en-IE" sz="2000" dirty="0" smtClean="0"/>
                        <a:t>?</a:t>
                      </a:r>
                      <a:endParaRPr lang="en-IE" sz="2000" dirty="0"/>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2857499" y="4876800"/>
            <a:ext cx="6477002" cy="954107"/>
          </a:xfrm>
          <a:prstGeom prst="rect">
            <a:avLst/>
          </a:prstGeom>
        </p:spPr>
        <p:txBody>
          <a:bodyPr wrap="square">
            <a:spAutoFit/>
          </a:bodyPr>
          <a:lstStyle/>
          <a:p>
            <a:pPr algn="ctr"/>
            <a:r>
              <a:rPr lang="en-IE" sz="2800" dirty="0">
                <a:solidFill>
                  <a:srgbClr val="7030A0"/>
                </a:solidFill>
                <a:latin typeface="+mn-lt"/>
              </a:rPr>
              <a:t>Can you find a rule that predicts how many moves a given number of frogs will take?</a:t>
            </a:r>
            <a:endParaRPr lang="en-IE" sz="2800" dirty="0">
              <a:solidFill>
                <a:srgbClr val="7030A0"/>
              </a:solidFill>
              <a:latin typeface="+mn-lt"/>
              <a:hlinkClick r:id=""/>
            </a:endParaRPr>
          </a:p>
        </p:txBody>
      </p:sp>
    </p:spTree>
    <p:extLst>
      <p:ext uri="{BB962C8B-B14F-4D97-AF65-F5344CB8AC3E}">
        <p14:creationId xmlns:p14="http://schemas.microsoft.com/office/powerpoint/2010/main" val="121579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56404"/>
            <a:ext cx="6934200" cy="777871"/>
          </a:xfrm>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4157353279"/>
              </p:ext>
            </p:extLst>
          </p:nvPr>
        </p:nvGraphicFramePr>
        <p:xfrm>
          <a:off x="2209800" y="1207677"/>
          <a:ext cx="5867401" cy="347472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1">
                  <a:extLst>
                    <a:ext uri="{9D8B030D-6E8A-4147-A177-3AD203B41FA5}">
                      <a16:colId xmlns:a16="http://schemas.microsoft.com/office/drawing/2014/main" val="20002"/>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 (F)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Multiplier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r>
                        <a:rPr lang="en-IE" sz="2000" b="1" baseline="0" dirty="0" smtClean="0"/>
                        <a:t> </a:t>
                      </a:r>
                      <a:r>
                        <a:rPr lang="en-IE" sz="2000" b="1" dirty="0" smtClean="0"/>
                        <a:t>(M)</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x</a:t>
                      </a:r>
                      <a:r>
                        <a:rPr lang="en-IE" sz="2000" baseline="0" dirty="0" smtClean="0"/>
                        <a:t> (3)</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t>x</a:t>
                      </a:r>
                      <a:r>
                        <a:rPr lang="en-IE" sz="2000" baseline="0" dirty="0" smtClean="0"/>
                        <a:t> (4)</a:t>
                      </a:r>
                      <a:endParaRPr lang="en-IE" sz="2000" dirty="0"/>
                    </a:p>
                  </a:txBody>
                  <a:tcPr/>
                </a:tc>
                <a:tc>
                  <a:txBody>
                    <a:bodyPr/>
                    <a:lstStyle/>
                    <a:p>
                      <a:pPr algn="ctr"/>
                      <a:r>
                        <a:rPr lang="en-IE" sz="2000" dirty="0" smtClean="0"/>
                        <a:t>8</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r>
                        <a:rPr lang="en-IE" sz="2000" dirty="0" smtClean="0"/>
                        <a:t>x</a:t>
                      </a:r>
                      <a:r>
                        <a:rPr lang="en-IE" sz="2000" baseline="0" dirty="0" smtClean="0"/>
                        <a:t> (5)</a:t>
                      </a:r>
                      <a:endParaRPr lang="en-IE" sz="2000" dirty="0"/>
                    </a:p>
                  </a:txBody>
                  <a:tcPr/>
                </a:tc>
                <a:tc>
                  <a:txBody>
                    <a:bodyPr/>
                    <a:lstStyle/>
                    <a:p>
                      <a:pPr algn="ctr"/>
                      <a:r>
                        <a:rPr lang="en-IE" sz="2000" dirty="0" smtClean="0"/>
                        <a:t>15</a:t>
                      </a:r>
                      <a:endParaRPr lang="en-IE" sz="2000"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endParaRPr lang="en-IE" sz="2000" dirty="0"/>
                    </a:p>
                  </a:txBody>
                  <a:tcPr/>
                </a:tc>
                <a:tc>
                  <a:txBody>
                    <a:bodyPr/>
                    <a:lstStyle/>
                    <a:p>
                      <a:pPr algn="ctr"/>
                      <a:r>
                        <a:rPr lang="en-IE" sz="2000" dirty="0" smtClean="0"/>
                        <a:t>24</a:t>
                      </a:r>
                      <a:endParaRPr lang="en-IE" sz="2000"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endParaRPr lang="en-IE" sz="2000" dirty="0"/>
                    </a:p>
                  </a:txBody>
                  <a:tcPr/>
                </a:tc>
                <a:tc>
                  <a:txBody>
                    <a:bodyPr/>
                    <a:lstStyle/>
                    <a:p>
                      <a:pPr algn="ctr"/>
                      <a:r>
                        <a:rPr lang="en-IE" sz="2000" dirty="0" smtClean="0"/>
                        <a:t>35</a:t>
                      </a:r>
                      <a:endParaRPr lang="en-IE" sz="2000"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sz="2000" dirty="0"/>
                    </a:p>
                  </a:txBody>
                  <a:tcPr/>
                </a:tc>
                <a:tc>
                  <a:txBody>
                    <a:bodyPr/>
                    <a:lstStyle/>
                    <a:p>
                      <a:pPr algn="ctr"/>
                      <a:endParaRPr lang="en-IE" sz="2000"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endParaRPr lang="en-IE" sz="2000" dirty="0"/>
                    </a:p>
                  </a:txBody>
                  <a:tcPr/>
                </a:tc>
                <a:tc>
                  <a:txBody>
                    <a:bodyPr/>
                    <a:lstStyle/>
                    <a:p>
                      <a:pPr algn="ctr"/>
                      <a:r>
                        <a:rPr lang="en-IE" sz="2000" dirty="0" smtClean="0"/>
                        <a:t>?</a:t>
                      </a:r>
                      <a:endParaRPr lang="en-IE" sz="2000" dirty="0"/>
                    </a:p>
                  </a:txBody>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8763000" y="2760371"/>
                <a:ext cx="194559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i="1">
                          <a:latin typeface="Cambria Math" panose="02040503050406030204" pitchFamily="18" charset="0"/>
                        </a:rPr>
                        <m:t>𝑀</m:t>
                      </m:r>
                      <m:r>
                        <a:rPr lang="en-IE" sz="2400" i="1">
                          <a:latin typeface="Cambria Math" panose="02040503050406030204" pitchFamily="18" charset="0"/>
                        </a:rPr>
                        <m:t>=</m:t>
                      </m:r>
                      <m:r>
                        <a:rPr lang="en-IE" sz="2400" i="1">
                          <a:latin typeface="Cambria Math" panose="02040503050406030204" pitchFamily="18" charset="0"/>
                        </a:rPr>
                        <m:t>𝐹</m:t>
                      </m:r>
                      <m:r>
                        <a:rPr lang="en-IE" sz="2400" i="1">
                          <a:latin typeface="Cambria Math" panose="02040503050406030204" pitchFamily="18" charset="0"/>
                        </a:rPr>
                        <m:t>(</m:t>
                      </m:r>
                      <m:r>
                        <a:rPr lang="en-IE" sz="2400" i="1">
                          <a:latin typeface="Cambria Math" panose="02040503050406030204" pitchFamily="18" charset="0"/>
                        </a:rPr>
                        <m:t>𝐹</m:t>
                      </m:r>
                      <m:r>
                        <a:rPr lang="en-IE" sz="2400" i="1">
                          <a:latin typeface="Cambria Math" panose="02040503050406030204" pitchFamily="18" charset="0"/>
                        </a:rPr>
                        <m:t>+2)</m:t>
                      </m:r>
                    </m:oMath>
                  </m:oMathPara>
                </a14:m>
                <a:endParaRPr lang="en-IE" dirty="0"/>
              </a:p>
            </p:txBody>
          </p:sp>
        </mc:Choice>
        <mc:Fallback xmlns="">
          <p:sp>
            <p:nvSpPr>
              <p:cNvPr id="9" name="TextBox 8"/>
              <p:cNvSpPr txBox="1">
                <a:spLocks noRot="1" noChangeAspect="1" noMove="1" noResize="1" noEditPoints="1" noAdjustHandles="1" noChangeArrowheads="1" noChangeShapeType="1" noTextEdit="1"/>
              </p:cNvSpPr>
              <p:nvPr/>
            </p:nvSpPr>
            <p:spPr>
              <a:xfrm>
                <a:off x="8763000" y="2760371"/>
                <a:ext cx="1945597" cy="369332"/>
              </a:xfrm>
              <a:prstGeom prst="rect">
                <a:avLst/>
              </a:prstGeom>
              <a:blipFill rotWithShape="0">
                <a:blip r:embed="rId2"/>
                <a:stretch>
                  <a:fillRect l="-3135" r="-4702" b="-38333"/>
                </a:stretch>
              </a:blipFill>
            </p:spPr>
            <p:txBody>
              <a:bodyPr/>
              <a:lstStyle/>
              <a:p>
                <a:r>
                  <a:rPr lang="en-GB">
                    <a:noFill/>
                  </a:rPr>
                  <a:t> </a:t>
                </a:r>
              </a:p>
            </p:txBody>
          </p:sp>
        </mc:Fallback>
      </mc:AlternateContent>
      <p:sp>
        <p:nvSpPr>
          <p:cNvPr id="7" name="Rectangle 6"/>
          <p:cNvSpPr/>
          <p:nvPr/>
        </p:nvSpPr>
        <p:spPr>
          <a:xfrm>
            <a:off x="2552700" y="5029200"/>
            <a:ext cx="7086600" cy="954107"/>
          </a:xfrm>
          <a:prstGeom prst="rect">
            <a:avLst/>
          </a:prstGeom>
        </p:spPr>
        <p:txBody>
          <a:bodyPr wrap="square">
            <a:spAutoFit/>
          </a:bodyPr>
          <a:lstStyle/>
          <a:p>
            <a:pPr algn="ctr"/>
            <a:r>
              <a:rPr lang="en-IE" sz="2800" dirty="0">
                <a:solidFill>
                  <a:srgbClr val="7030A0"/>
                </a:solidFill>
                <a:latin typeface="+mn-lt"/>
              </a:rPr>
              <a:t>Can you find a rule that predicts how many moves a given number of frogs will take?</a:t>
            </a:r>
            <a:endParaRPr lang="en-IE" sz="2800" dirty="0">
              <a:solidFill>
                <a:srgbClr val="7030A0"/>
              </a:solidFill>
              <a:latin typeface="+mn-lt"/>
              <a:hlinkClick r:id=""/>
            </a:endParaRPr>
          </a:p>
        </p:txBody>
      </p:sp>
    </p:spTree>
    <p:extLst>
      <p:ext uri="{BB962C8B-B14F-4D97-AF65-F5344CB8AC3E}">
        <p14:creationId xmlns:p14="http://schemas.microsoft.com/office/powerpoint/2010/main" val="23634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6934200" cy="777871"/>
          </a:xfrm>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3429578232"/>
              </p:ext>
            </p:extLst>
          </p:nvPr>
        </p:nvGraphicFramePr>
        <p:xfrm>
          <a:off x="1995377" y="1066800"/>
          <a:ext cx="5867401" cy="347472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05001">
                  <a:extLst>
                    <a:ext uri="{9D8B030D-6E8A-4147-A177-3AD203B41FA5}">
                      <a16:colId xmlns:a16="http://schemas.microsoft.com/office/drawing/2014/main" val="20002"/>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Frogs on each side (F)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solidFill>
                            <a:schemeClr val="bg1">
                              <a:lumMod val="85000"/>
                            </a:schemeClr>
                          </a:solidFill>
                        </a:rPr>
                        <a:t>Multiplier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r>
                        <a:rPr lang="en-IE" sz="2000" b="1" baseline="0" dirty="0" smtClean="0"/>
                        <a:t> </a:t>
                      </a:r>
                      <a:r>
                        <a:rPr lang="en-IE" sz="2000" b="1" dirty="0" smtClean="0"/>
                        <a:t>(M)</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solidFill>
                            <a:schemeClr val="bg1">
                              <a:lumMod val="85000"/>
                            </a:schemeClr>
                          </a:solidFill>
                        </a:rPr>
                        <a:t>x</a:t>
                      </a:r>
                      <a:r>
                        <a:rPr lang="en-IE" sz="2000" baseline="0" dirty="0" smtClean="0">
                          <a:solidFill>
                            <a:schemeClr val="bg1">
                              <a:lumMod val="85000"/>
                            </a:schemeClr>
                          </a:solidFill>
                        </a:rPr>
                        <a:t> (3)</a:t>
                      </a:r>
                      <a:endParaRPr lang="en-IE" sz="2000" dirty="0">
                        <a:solidFill>
                          <a:schemeClr val="bg1">
                            <a:lumMod val="85000"/>
                          </a:schemeClr>
                        </a:solidFill>
                      </a:endParaRPr>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solidFill>
                            <a:schemeClr val="bg1">
                              <a:lumMod val="85000"/>
                            </a:schemeClr>
                          </a:solidFill>
                        </a:rPr>
                        <a:t>x</a:t>
                      </a:r>
                      <a:r>
                        <a:rPr lang="en-IE" sz="2000" baseline="0" dirty="0" smtClean="0">
                          <a:solidFill>
                            <a:schemeClr val="bg1">
                              <a:lumMod val="85000"/>
                            </a:schemeClr>
                          </a:solidFill>
                        </a:rPr>
                        <a:t> (4)</a:t>
                      </a:r>
                      <a:endParaRPr lang="en-IE" sz="2000" dirty="0">
                        <a:solidFill>
                          <a:schemeClr val="bg1">
                            <a:lumMod val="85000"/>
                          </a:schemeClr>
                        </a:solidFill>
                      </a:endParaRPr>
                    </a:p>
                  </a:txBody>
                  <a:tcPr/>
                </a:tc>
                <a:tc>
                  <a:txBody>
                    <a:bodyPr/>
                    <a:lstStyle/>
                    <a:p>
                      <a:pPr algn="ctr"/>
                      <a:r>
                        <a:rPr lang="en-IE" sz="2000" dirty="0" smtClean="0"/>
                        <a:t>8</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r>
                        <a:rPr lang="en-IE" sz="2000" dirty="0" smtClean="0">
                          <a:solidFill>
                            <a:schemeClr val="bg1">
                              <a:lumMod val="85000"/>
                            </a:schemeClr>
                          </a:solidFill>
                        </a:rPr>
                        <a:t>x</a:t>
                      </a:r>
                      <a:r>
                        <a:rPr lang="en-IE" sz="2000" baseline="0" dirty="0" smtClean="0">
                          <a:solidFill>
                            <a:schemeClr val="bg1">
                              <a:lumMod val="85000"/>
                            </a:schemeClr>
                          </a:solidFill>
                        </a:rPr>
                        <a:t> (5)</a:t>
                      </a:r>
                      <a:endParaRPr lang="en-IE" sz="2000" dirty="0">
                        <a:solidFill>
                          <a:schemeClr val="bg1">
                            <a:lumMod val="85000"/>
                          </a:schemeClr>
                        </a:solidFill>
                      </a:endParaRPr>
                    </a:p>
                  </a:txBody>
                  <a:tcPr/>
                </a:tc>
                <a:tc>
                  <a:txBody>
                    <a:bodyPr/>
                    <a:lstStyle/>
                    <a:p>
                      <a:pPr algn="ctr"/>
                      <a:r>
                        <a:rPr lang="en-IE" sz="2000" dirty="0" smtClean="0"/>
                        <a:t>15</a:t>
                      </a:r>
                      <a:endParaRPr lang="en-IE" sz="2000"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endParaRPr lang="en-IE" sz="2000" dirty="0">
                        <a:solidFill>
                          <a:schemeClr val="bg1">
                            <a:lumMod val="85000"/>
                          </a:schemeClr>
                        </a:solidFill>
                      </a:endParaRPr>
                    </a:p>
                  </a:txBody>
                  <a:tcPr/>
                </a:tc>
                <a:tc>
                  <a:txBody>
                    <a:bodyPr/>
                    <a:lstStyle/>
                    <a:p>
                      <a:pPr algn="ctr"/>
                      <a:r>
                        <a:rPr lang="en-IE" sz="2000" dirty="0" smtClean="0"/>
                        <a:t>24</a:t>
                      </a:r>
                      <a:endParaRPr lang="en-IE" sz="2000"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endParaRPr lang="en-IE" sz="2000" dirty="0">
                        <a:solidFill>
                          <a:schemeClr val="bg1">
                            <a:lumMod val="85000"/>
                          </a:schemeClr>
                        </a:solidFill>
                      </a:endParaRPr>
                    </a:p>
                  </a:txBody>
                  <a:tcPr/>
                </a:tc>
                <a:tc>
                  <a:txBody>
                    <a:bodyPr/>
                    <a:lstStyle/>
                    <a:p>
                      <a:pPr algn="ctr"/>
                      <a:r>
                        <a:rPr lang="en-IE" sz="2000" dirty="0" smtClean="0"/>
                        <a:t>35</a:t>
                      </a:r>
                      <a:endParaRPr lang="en-IE" sz="2000"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sz="2000" dirty="0">
                        <a:solidFill>
                          <a:schemeClr val="bg1">
                            <a:lumMod val="85000"/>
                          </a:schemeClr>
                        </a:solidFill>
                      </a:endParaRPr>
                    </a:p>
                  </a:txBody>
                  <a:tcPr/>
                </a:tc>
                <a:tc>
                  <a:txBody>
                    <a:bodyPr/>
                    <a:lstStyle/>
                    <a:p>
                      <a:pPr algn="ctr"/>
                      <a:endParaRPr lang="en-IE" sz="2000"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endParaRPr lang="en-IE" sz="2000" dirty="0">
                        <a:solidFill>
                          <a:schemeClr val="bg1">
                            <a:lumMod val="85000"/>
                          </a:schemeClr>
                        </a:solidFill>
                      </a:endParaRPr>
                    </a:p>
                  </a:txBody>
                  <a:tcPr/>
                </a:tc>
                <a:tc>
                  <a:txBody>
                    <a:bodyPr/>
                    <a:lstStyle/>
                    <a:p>
                      <a:pPr algn="ctr"/>
                      <a:r>
                        <a:rPr lang="en-IE" sz="2000" dirty="0" smtClean="0"/>
                        <a:t>?</a:t>
                      </a:r>
                      <a:endParaRPr lang="en-IE" sz="2000" dirty="0"/>
                    </a:p>
                  </a:txBody>
                  <a:tcPr/>
                </a:tc>
                <a:extLst>
                  <a:ext uri="{0D108BD9-81ED-4DB2-BD59-A6C34878D82A}">
                    <a16:rowId xmlns:a16="http://schemas.microsoft.com/office/drawing/2014/main" val="10007"/>
                  </a:ext>
                </a:extLst>
              </a:tr>
            </a:tbl>
          </a:graphicData>
        </a:graphic>
      </p:graphicFrame>
      <p:sp>
        <p:nvSpPr>
          <p:cNvPr id="7" name="Rectangle 6"/>
          <p:cNvSpPr/>
          <p:nvPr/>
        </p:nvSpPr>
        <p:spPr>
          <a:xfrm>
            <a:off x="2667000" y="4953000"/>
            <a:ext cx="6858000" cy="954107"/>
          </a:xfrm>
          <a:prstGeom prst="rect">
            <a:avLst/>
          </a:prstGeom>
        </p:spPr>
        <p:txBody>
          <a:bodyPr wrap="square">
            <a:spAutoFit/>
          </a:bodyPr>
          <a:lstStyle/>
          <a:p>
            <a:pPr algn="ctr"/>
            <a:r>
              <a:rPr lang="en-IE" sz="2800" dirty="0">
                <a:solidFill>
                  <a:srgbClr val="7030A0"/>
                </a:solidFill>
                <a:latin typeface="+mn-lt"/>
              </a:rPr>
              <a:t>Can you find a rule that predicts how many moves a given number of frogs will take?</a:t>
            </a:r>
            <a:endParaRPr lang="en-IE" sz="2800" dirty="0">
              <a:solidFill>
                <a:srgbClr val="7030A0"/>
              </a:solidFill>
              <a:latin typeface="+mn-lt"/>
              <a:hlinkClick r:id=""/>
            </a:endParaRPr>
          </a:p>
        </p:txBody>
      </p:sp>
      <mc:AlternateContent xmlns:mc="http://schemas.openxmlformats.org/markup-compatibility/2006" xmlns:a14="http://schemas.microsoft.com/office/drawing/2010/main">
        <mc:Choice Requires="a14">
          <p:sp>
            <p:nvSpPr>
              <p:cNvPr id="11" name="TextBox 10"/>
              <p:cNvSpPr txBox="1"/>
              <p:nvPr/>
            </p:nvSpPr>
            <p:spPr>
              <a:xfrm>
                <a:off x="8229600" y="2718869"/>
                <a:ext cx="22877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i="1">
                          <a:latin typeface="Cambria Math" panose="02040503050406030204" pitchFamily="18" charset="0"/>
                        </a:rPr>
                        <m:t>𝑀</m:t>
                      </m:r>
                      <m:r>
                        <a:rPr lang="en-IE" sz="2400" i="1">
                          <a:latin typeface="Cambria Math" panose="02040503050406030204" pitchFamily="18" charset="0"/>
                        </a:rPr>
                        <m:t>=</m:t>
                      </m:r>
                      <m:sSup>
                        <m:sSupPr>
                          <m:ctrlPr>
                            <a:rPr lang="en-IE" sz="2400" i="1">
                              <a:latin typeface="Cambria Math" panose="02040503050406030204" pitchFamily="18" charset="0"/>
                            </a:rPr>
                          </m:ctrlPr>
                        </m:sSupPr>
                        <m:e>
                          <m:r>
                            <a:rPr lang="en-GB" sz="2400" i="1">
                              <a:latin typeface="Cambria Math" panose="02040503050406030204" pitchFamily="18" charset="0"/>
                            </a:rPr>
                            <m:t>(</m:t>
                          </m:r>
                          <m:r>
                            <a:rPr lang="en-IE" sz="2400" i="1">
                              <a:latin typeface="Cambria Math" panose="02040503050406030204" pitchFamily="18" charset="0"/>
                            </a:rPr>
                            <m:t>𝐹</m:t>
                          </m:r>
                          <m:r>
                            <a:rPr lang="en-GB" sz="2400" i="1">
                              <a:latin typeface="Cambria Math" panose="02040503050406030204" pitchFamily="18" charset="0"/>
                            </a:rPr>
                            <m:t>+1)</m:t>
                          </m:r>
                        </m:e>
                        <m:sup>
                          <m:r>
                            <a:rPr lang="en-IE" sz="2400" i="1">
                              <a:latin typeface="Cambria Math" panose="02040503050406030204" pitchFamily="18" charset="0"/>
                            </a:rPr>
                            <m:t>2</m:t>
                          </m:r>
                        </m:sup>
                      </m:sSup>
                      <m:r>
                        <a:rPr lang="en-GB" sz="2400" i="1">
                          <a:latin typeface="Cambria Math" panose="02040503050406030204" pitchFamily="18" charset="0"/>
                        </a:rPr>
                        <m:t>−1</m:t>
                      </m:r>
                    </m:oMath>
                  </m:oMathPara>
                </a14:m>
                <a:endParaRPr lang="en-IE" dirty="0"/>
              </a:p>
            </p:txBody>
          </p:sp>
        </mc:Choice>
        <mc:Fallback xmlns="">
          <p:sp>
            <p:nvSpPr>
              <p:cNvPr id="11" name="TextBox 10"/>
              <p:cNvSpPr txBox="1">
                <a:spLocks noRot="1" noChangeAspect="1" noMove="1" noResize="1" noEditPoints="1" noAdjustHandles="1" noChangeArrowheads="1" noChangeShapeType="1" noTextEdit="1"/>
              </p:cNvSpPr>
              <p:nvPr/>
            </p:nvSpPr>
            <p:spPr>
              <a:xfrm>
                <a:off x="8229600" y="2718869"/>
                <a:ext cx="2287742" cy="369332"/>
              </a:xfrm>
              <a:prstGeom prst="rect">
                <a:avLst/>
              </a:prstGeom>
              <a:blipFill rotWithShape="0">
                <a:blip r:embed="rId2"/>
                <a:stretch>
                  <a:fillRect l="-2133" r="-2400" b="-37705"/>
                </a:stretch>
              </a:blipFill>
            </p:spPr>
            <p:txBody>
              <a:bodyPr/>
              <a:lstStyle/>
              <a:p>
                <a:r>
                  <a:rPr lang="en-GB">
                    <a:noFill/>
                  </a:rPr>
                  <a:t> </a:t>
                </a:r>
              </a:p>
            </p:txBody>
          </p:sp>
        </mc:Fallback>
      </mc:AlternateContent>
    </p:spTree>
    <p:extLst>
      <p:ext uri="{BB962C8B-B14F-4D97-AF65-F5344CB8AC3E}">
        <p14:creationId xmlns:p14="http://schemas.microsoft.com/office/powerpoint/2010/main" val="38998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49846"/>
            <a:ext cx="6934200" cy="777871"/>
          </a:xfrm>
        </p:spPr>
        <p:txBody>
          <a:bodyPr/>
          <a:lstStyle/>
          <a:p>
            <a:r>
              <a:rPr lang="en-IE" dirty="0" smtClean="0"/>
              <a:t>Extra problem 11 </a:t>
            </a:r>
            <a:endParaRPr lang="en-IE" dirty="0"/>
          </a:p>
        </p:txBody>
      </p:sp>
      <p:sp>
        <p:nvSpPr>
          <p:cNvPr id="4" name="Oval 3"/>
          <p:cNvSpPr/>
          <p:nvPr/>
        </p:nvSpPr>
        <p:spPr>
          <a:xfrm>
            <a:off x="4038600" y="347148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275531" y="347148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424035" y="347148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275531" y="443490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038600" y="445897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038600" y="53817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275531" y="542192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438586" y="542192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438586" y="443490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2609850" y="1151012"/>
            <a:ext cx="6972301" cy="954107"/>
          </a:xfrm>
          <a:prstGeom prst="rect">
            <a:avLst/>
          </a:prstGeom>
        </p:spPr>
        <p:txBody>
          <a:bodyPr wrap="square">
            <a:spAutoFit/>
          </a:bodyPr>
          <a:lstStyle/>
          <a:p>
            <a:pPr algn="ctr"/>
            <a:r>
              <a:rPr lang="en-GB" sz="2800" dirty="0">
                <a:solidFill>
                  <a:srgbClr val="7030A0"/>
                </a:solidFill>
                <a:latin typeface="+mn-lt"/>
              </a:rPr>
              <a:t>How many squares can you make using any four points from the grid below as corners?</a:t>
            </a:r>
            <a:endParaRPr lang="en-IE" sz="2800" dirty="0">
              <a:solidFill>
                <a:srgbClr val="7030A0"/>
              </a:solidFill>
              <a:latin typeface="+mn-lt"/>
            </a:endParaRPr>
          </a:p>
        </p:txBody>
      </p:sp>
      <p:sp>
        <p:nvSpPr>
          <p:cNvPr id="15" name="Oval 14"/>
          <p:cNvSpPr/>
          <p:nvPr/>
        </p:nvSpPr>
        <p:spPr>
          <a:xfrm>
            <a:off x="7572539" y="347148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601641" y="443490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611977" y="542192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038600" y="253600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275531" y="254838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438586" y="254838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572539" y="253999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978212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198118"/>
            <a:ext cx="6934200" cy="777871"/>
          </a:xfrm>
        </p:spPr>
        <p:txBody>
          <a:bodyPr/>
          <a:lstStyle/>
          <a:p>
            <a:r>
              <a:rPr lang="en-IE" dirty="0" smtClean="0"/>
              <a:t>Possible solution</a:t>
            </a:r>
            <a:endParaRPr lang="en-IE" dirty="0"/>
          </a:p>
        </p:txBody>
      </p:sp>
      <p:sp>
        <p:nvSpPr>
          <p:cNvPr id="4" name="Oval 3"/>
          <p:cNvSpPr/>
          <p:nvPr/>
        </p:nvSpPr>
        <p:spPr>
          <a:xfrm>
            <a:off x="4128988" y="269478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65919" y="269478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514423" y="269478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65919" y="365820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128988" y="368227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128988" y="461783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65919" y="464523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528974" y="464523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528974" y="365820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981200" y="944224"/>
            <a:ext cx="8382000" cy="523220"/>
          </a:xfrm>
          <a:prstGeom prst="rect">
            <a:avLst/>
          </a:prstGeom>
        </p:spPr>
        <p:txBody>
          <a:bodyPr wrap="square">
            <a:spAutoFit/>
          </a:bodyPr>
          <a:lstStyle/>
          <a:p>
            <a:pPr algn="ctr"/>
            <a:r>
              <a:rPr lang="en-GB" sz="2800" dirty="0">
                <a:solidFill>
                  <a:srgbClr val="7030A0"/>
                </a:solidFill>
                <a:latin typeface="+mn-lt"/>
              </a:rPr>
              <a:t>Size 1 </a:t>
            </a:r>
            <a:endParaRPr lang="en-IE" sz="2800" dirty="0">
              <a:solidFill>
                <a:srgbClr val="7030A0"/>
              </a:solidFill>
              <a:latin typeface="+mn-lt"/>
            </a:endParaRPr>
          </a:p>
        </p:txBody>
      </p:sp>
      <p:sp>
        <p:nvSpPr>
          <p:cNvPr id="15" name="Oval 14"/>
          <p:cNvSpPr/>
          <p:nvPr/>
        </p:nvSpPr>
        <p:spPr>
          <a:xfrm>
            <a:off x="7662927" y="269478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692029" y="365820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702365" y="464523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128988" y="175930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65919" y="177168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528974" y="177168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662927" y="17632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4" name="Rectangle 13"/>
          <p:cNvSpPr/>
          <p:nvPr/>
        </p:nvSpPr>
        <p:spPr>
          <a:xfrm>
            <a:off x="4320827" y="1881957"/>
            <a:ext cx="3572039" cy="29197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p:nvPr/>
        </p:nvCxnSpPr>
        <p:spPr>
          <a:xfrm>
            <a:off x="4320827" y="2847188"/>
            <a:ext cx="3572039" cy="1469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81389" y="3804139"/>
            <a:ext cx="3572039" cy="1469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62600" y="1881957"/>
            <a:ext cx="23205" cy="291979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707872" y="1895354"/>
            <a:ext cx="23205" cy="291979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716195" y="5253099"/>
            <a:ext cx="2781301" cy="523220"/>
          </a:xfrm>
          <a:prstGeom prst="rect">
            <a:avLst/>
          </a:prstGeom>
        </p:spPr>
        <p:txBody>
          <a:bodyPr wrap="square">
            <a:spAutoFit/>
          </a:bodyPr>
          <a:lstStyle/>
          <a:p>
            <a:pPr algn="ctr"/>
            <a:r>
              <a:rPr lang="en-GB" sz="2800" dirty="0">
                <a:solidFill>
                  <a:srgbClr val="7030A0"/>
                </a:solidFill>
                <a:latin typeface="+mn-lt"/>
              </a:rPr>
              <a:t>9 squares</a:t>
            </a:r>
            <a:endParaRPr lang="en-IE" sz="2800" dirty="0">
              <a:solidFill>
                <a:srgbClr val="7030A0"/>
              </a:solidFill>
              <a:latin typeface="+mn-lt"/>
            </a:endParaRPr>
          </a:p>
        </p:txBody>
      </p:sp>
    </p:spTree>
    <p:extLst>
      <p:ext uri="{BB962C8B-B14F-4D97-AF65-F5344CB8AC3E}">
        <p14:creationId xmlns:p14="http://schemas.microsoft.com/office/powerpoint/2010/main" val="31925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5" y="58204"/>
            <a:ext cx="6934200" cy="777871"/>
          </a:xfrm>
        </p:spPr>
        <p:txBody>
          <a:bodyPr/>
          <a:lstStyle/>
          <a:p>
            <a:r>
              <a:rPr lang="en-IE" dirty="0" smtClean="0"/>
              <a:t>Possible solution</a:t>
            </a:r>
            <a:endParaRPr lang="en-IE" dirty="0"/>
          </a:p>
        </p:txBody>
      </p:sp>
      <p:sp>
        <p:nvSpPr>
          <p:cNvPr id="4" name="Oval 3"/>
          <p:cNvSpPr/>
          <p:nvPr/>
        </p:nvSpPr>
        <p:spPr>
          <a:xfrm>
            <a:off x="4162261" y="260028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99192" y="260028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547696" y="260028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99192" y="356370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162261" y="358777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162261" y="452333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99192" y="45507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562247" y="45507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562247" y="356370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981200" y="931431"/>
            <a:ext cx="8382000" cy="523220"/>
          </a:xfrm>
          <a:prstGeom prst="rect">
            <a:avLst/>
          </a:prstGeom>
        </p:spPr>
        <p:txBody>
          <a:bodyPr wrap="square">
            <a:spAutoFit/>
          </a:bodyPr>
          <a:lstStyle/>
          <a:p>
            <a:pPr algn="ctr"/>
            <a:r>
              <a:rPr lang="en-GB" sz="2800" dirty="0">
                <a:solidFill>
                  <a:srgbClr val="7030A0"/>
                </a:solidFill>
                <a:latin typeface="+mn-lt"/>
              </a:rPr>
              <a:t>Size 2 </a:t>
            </a:r>
            <a:endParaRPr lang="en-IE" sz="2800" dirty="0">
              <a:solidFill>
                <a:srgbClr val="7030A0"/>
              </a:solidFill>
              <a:latin typeface="+mn-lt"/>
            </a:endParaRPr>
          </a:p>
        </p:txBody>
      </p:sp>
      <p:sp>
        <p:nvSpPr>
          <p:cNvPr id="15" name="Oval 14"/>
          <p:cNvSpPr/>
          <p:nvPr/>
        </p:nvSpPr>
        <p:spPr>
          <a:xfrm>
            <a:off x="7696200" y="260028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725302" y="356370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735638" y="45507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162261" y="166480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99192" y="167718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562247" y="167718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696200" y="166879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4" name="Rectangle 13"/>
          <p:cNvSpPr/>
          <p:nvPr/>
        </p:nvSpPr>
        <p:spPr>
          <a:xfrm>
            <a:off x="4354100" y="1787454"/>
            <a:ext cx="2351501" cy="195583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5559864" y="1802782"/>
            <a:ext cx="2351501" cy="1955831"/>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4399565" y="2692525"/>
            <a:ext cx="2351501" cy="195583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5572474" y="2734497"/>
            <a:ext cx="2351501" cy="195583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1981200" y="5215949"/>
            <a:ext cx="8382000" cy="523220"/>
          </a:xfrm>
          <a:prstGeom prst="rect">
            <a:avLst/>
          </a:prstGeom>
        </p:spPr>
        <p:txBody>
          <a:bodyPr wrap="square">
            <a:spAutoFit/>
          </a:bodyPr>
          <a:lstStyle/>
          <a:p>
            <a:pPr algn="ctr"/>
            <a:r>
              <a:rPr lang="en-GB" sz="2800" dirty="0">
                <a:solidFill>
                  <a:srgbClr val="7030A0"/>
                </a:solidFill>
                <a:latin typeface="+mn-lt"/>
              </a:rPr>
              <a:t>4 squares</a:t>
            </a:r>
            <a:endParaRPr lang="en-IE" sz="2800" dirty="0">
              <a:solidFill>
                <a:srgbClr val="7030A0"/>
              </a:solidFill>
              <a:latin typeface="+mn-lt"/>
            </a:endParaRPr>
          </a:p>
        </p:txBody>
      </p:sp>
    </p:spTree>
    <p:extLst>
      <p:ext uri="{BB962C8B-B14F-4D97-AF65-F5344CB8AC3E}">
        <p14:creationId xmlns:p14="http://schemas.microsoft.com/office/powerpoint/2010/main" val="71492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29" grpId="0" animBg="1"/>
      <p:bldP spid="30" grpId="0" animBg="1"/>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60031"/>
            <a:ext cx="6934200" cy="777871"/>
          </a:xfrm>
        </p:spPr>
        <p:txBody>
          <a:bodyPr/>
          <a:lstStyle/>
          <a:p>
            <a:r>
              <a:rPr lang="en-IE" dirty="0" smtClean="0"/>
              <a:t>Possible solution</a:t>
            </a:r>
            <a:endParaRPr lang="en-IE" dirty="0"/>
          </a:p>
        </p:txBody>
      </p:sp>
      <p:sp>
        <p:nvSpPr>
          <p:cNvPr id="4" name="Oval 3"/>
          <p:cNvSpPr/>
          <p:nvPr/>
        </p:nvSpPr>
        <p:spPr>
          <a:xfrm>
            <a:off x="4153214" y="25106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90145" y="25106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538649" y="25106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90145" y="347403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153214" y="349811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153214" y="443367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90145" y="446106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553200" y="446106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553200" y="347403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981200" y="883292"/>
            <a:ext cx="8382000" cy="523220"/>
          </a:xfrm>
          <a:prstGeom prst="rect">
            <a:avLst/>
          </a:prstGeom>
        </p:spPr>
        <p:txBody>
          <a:bodyPr wrap="square">
            <a:spAutoFit/>
          </a:bodyPr>
          <a:lstStyle/>
          <a:p>
            <a:pPr algn="ctr"/>
            <a:r>
              <a:rPr lang="en-GB" sz="2800" dirty="0">
                <a:solidFill>
                  <a:srgbClr val="7030A0"/>
                </a:solidFill>
                <a:latin typeface="+mn-lt"/>
              </a:rPr>
              <a:t>Size 3</a:t>
            </a:r>
            <a:endParaRPr lang="en-IE" sz="2800" dirty="0">
              <a:solidFill>
                <a:srgbClr val="7030A0"/>
              </a:solidFill>
              <a:latin typeface="+mn-lt"/>
            </a:endParaRPr>
          </a:p>
        </p:txBody>
      </p:sp>
      <p:sp>
        <p:nvSpPr>
          <p:cNvPr id="15" name="Oval 14"/>
          <p:cNvSpPr/>
          <p:nvPr/>
        </p:nvSpPr>
        <p:spPr>
          <a:xfrm>
            <a:off x="7687153" y="25106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716255" y="347403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726591" y="446106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153214" y="157514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90145" y="15875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553200" y="15875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687153" y="157912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4" name="Rectangle 13"/>
          <p:cNvSpPr/>
          <p:nvPr/>
        </p:nvSpPr>
        <p:spPr>
          <a:xfrm>
            <a:off x="4345053" y="1697792"/>
            <a:ext cx="3572039" cy="29197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949302" y="5252936"/>
            <a:ext cx="8382000" cy="523220"/>
          </a:xfrm>
          <a:prstGeom prst="rect">
            <a:avLst/>
          </a:prstGeom>
        </p:spPr>
        <p:txBody>
          <a:bodyPr wrap="square">
            <a:spAutoFit/>
          </a:bodyPr>
          <a:lstStyle/>
          <a:p>
            <a:pPr algn="ctr"/>
            <a:r>
              <a:rPr lang="en-GB" sz="2800" dirty="0">
                <a:solidFill>
                  <a:srgbClr val="7030A0"/>
                </a:solidFill>
                <a:latin typeface="+mn-lt"/>
              </a:rPr>
              <a:t>1 square</a:t>
            </a:r>
            <a:endParaRPr lang="en-IE" sz="2800" dirty="0">
              <a:solidFill>
                <a:srgbClr val="7030A0"/>
              </a:solidFill>
              <a:latin typeface="+mn-lt"/>
            </a:endParaRPr>
          </a:p>
        </p:txBody>
      </p:sp>
    </p:spTree>
    <p:extLst>
      <p:ext uri="{BB962C8B-B14F-4D97-AF65-F5344CB8AC3E}">
        <p14:creationId xmlns:p14="http://schemas.microsoft.com/office/powerpoint/2010/main" val="16983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52376"/>
            <a:ext cx="6934200" cy="777871"/>
          </a:xfrm>
        </p:spPr>
        <p:txBody>
          <a:bodyPr/>
          <a:lstStyle/>
          <a:p>
            <a:r>
              <a:rPr lang="en-IE" dirty="0" smtClean="0"/>
              <a:t>Possible solution</a:t>
            </a:r>
            <a:endParaRPr lang="en-IE" dirty="0"/>
          </a:p>
        </p:txBody>
      </p:sp>
      <p:sp>
        <p:nvSpPr>
          <p:cNvPr id="4" name="Oval 3"/>
          <p:cNvSpPr/>
          <p:nvPr/>
        </p:nvSpPr>
        <p:spPr>
          <a:xfrm>
            <a:off x="4148509" y="28326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11564" y="28073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470273" y="279475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07218" y="374418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112140" y="376825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121740" y="47038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07218" y="473121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470273" y="473121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470273" y="374418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6934200" y="4023450"/>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905000" y="966391"/>
            <a:ext cx="8382000" cy="523220"/>
          </a:xfrm>
          <a:prstGeom prst="rect">
            <a:avLst/>
          </a:prstGeom>
        </p:spPr>
        <p:txBody>
          <a:bodyPr wrap="square">
            <a:spAutoFit/>
          </a:bodyPr>
          <a:lstStyle/>
          <a:p>
            <a:pPr algn="ctr"/>
            <a:r>
              <a:rPr lang="en-GB" sz="2800" dirty="0">
                <a:solidFill>
                  <a:srgbClr val="7030A0"/>
                </a:solidFill>
                <a:latin typeface="+mn-lt"/>
              </a:rPr>
              <a:t>Also diagonals</a:t>
            </a:r>
            <a:r>
              <a:rPr lang="en-GB" sz="2800" dirty="0" smtClean="0">
                <a:solidFill>
                  <a:srgbClr val="7030A0"/>
                </a:solidFill>
                <a:latin typeface="+mn-lt"/>
              </a:rPr>
              <a:t>…</a:t>
            </a:r>
            <a:endParaRPr lang="en-IE" sz="2800" dirty="0">
              <a:solidFill>
                <a:srgbClr val="7030A0"/>
              </a:solidFill>
              <a:latin typeface="+mn-lt"/>
            </a:endParaRPr>
          </a:p>
        </p:txBody>
      </p:sp>
      <p:sp>
        <p:nvSpPr>
          <p:cNvPr id="15" name="Oval 14"/>
          <p:cNvSpPr/>
          <p:nvPr/>
        </p:nvSpPr>
        <p:spPr>
          <a:xfrm>
            <a:off x="7565509" y="28326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565509" y="375394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601462" y="47038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114800" y="188556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269726" y="185766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470273" y="185766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506908" y="185994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4" name="Rectangle 13"/>
          <p:cNvSpPr/>
          <p:nvPr/>
        </p:nvSpPr>
        <p:spPr>
          <a:xfrm rot="3837473">
            <a:off x="4881656" y="2237456"/>
            <a:ext cx="2324310" cy="241167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833936" y="5357477"/>
            <a:ext cx="8382000" cy="523220"/>
          </a:xfrm>
          <a:prstGeom prst="rect">
            <a:avLst/>
          </a:prstGeom>
        </p:spPr>
        <p:txBody>
          <a:bodyPr wrap="square">
            <a:spAutoFit/>
          </a:bodyPr>
          <a:lstStyle/>
          <a:p>
            <a:pPr algn="ctr"/>
            <a:r>
              <a:rPr lang="en-GB" sz="2800" dirty="0">
                <a:solidFill>
                  <a:srgbClr val="7030A0"/>
                </a:solidFill>
                <a:latin typeface="+mn-lt"/>
              </a:rPr>
              <a:t>2 squares</a:t>
            </a:r>
            <a:endParaRPr lang="en-IE" sz="2800" dirty="0">
              <a:solidFill>
                <a:srgbClr val="7030A0"/>
              </a:solidFill>
              <a:latin typeface="+mn-lt"/>
            </a:endParaRPr>
          </a:p>
        </p:txBody>
      </p:sp>
      <p:sp>
        <p:nvSpPr>
          <p:cNvPr id="24" name="Rectangle 23"/>
          <p:cNvSpPr/>
          <p:nvPr/>
        </p:nvSpPr>
        <p:spPr>
          <a:xfrm rot="7107505">
            <a:off x="4914083" y="2216947"/>
            <a:ext cx="2208253" cy="244260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835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799" y="105666"/>
            <a:ext cx="6934200" cy="777871"/>
          </a:xfrm>
        </p:spPr>
        <p:txBody>
          <a:bodyPr/>
          <a:lstStyle/>
          <a:p>
            <a:r>
              <a:rPr lang="en-IE" dirty="0" smtClean="0"/>
              <a:t>Possible solution</a:t>
            </a:r>
            <a:endParaRPr lang="en-IE" dirty="0"/>
          </a:p>
        </p:txBody>
      </p:sp>
      <p:sp>
        <p:nvSpPr>
          <p:cNvPr id="4" name="Oval 3"/>
          <p:cNvSpPr/>
          <p:nvPr/>
        </p:nvSpPr>
        <p:spPr>
          <a:xfrm>
            <a:off x="4170945" y="288423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34000" y="285885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492709" y="284629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29654" y="37957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134576" y="38197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144176" y="475535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29654" y="478274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492709" y="478274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492709" y="379572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866899" y="972292"/>
            <a:ext cx="8382000" cy="523220"/>
          </a:xfrm>
          <a:prstGeom prst="rect">
            <a:avLst/>
          </a:prstGeom>
        </p:spPr>
        <p:txBody>
          <a:bodyPr wrap="square">
            <a:spAutoFit/>
          </a:bodyPr>
          <a:lstStyle/>
          <a:p>
            <a:pPr algn="ctr"/>
            <a:r>
              <a:rPr lang="en-GB" sz="2800" dirty="0">
                <a:solidFill>
                  <a:srgbClr val="7030A0"/>
                </a:solidFill>
                <a:latin typeface="+mn-lt"/>
              </a:rPr>
              <a:t>Also diagonals….</a:t>
            </a:r>
            <a:endParaRPr lang="en-IE" sz="2800" dirty="0">
              <a:solidFill>
                <a:srgbClr val="7030A0"/>
              </a:solidFill>
              <a:latin typeface="+mn-lt"/>
            </a:endParaRPr>
          </a:p>
        </p:txBody>
      </p:sp>
      <p:sp>
        <p:nvSpPr>
          <p:cNvPr id="15" name="Oval 14"/>
          <p:cNvSpPr/>
          <p:nvPr/>
        </p:nvSpPr>
        <p:spPr>
          <a:xfrm>
            <a:off x="7529466" y="287327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550978" y="381979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585053" y="476056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151859" y="194866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34000" y="193710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492709" y="190920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529466" y="1937102"/>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4" name="Rectangle 13"/>
          <p:cNvSpPr/>
          <p:nvPr/>
        </p:nvSpPr>
        <p:spPr>
          <a:xfrm rot="2801686">
            <a:off x="5940543" y="2278598"/>
            <a:ext cx="1318293" cy="1473546"/>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899369" y="5391994"/>
            <a:ext cx="8382000" cy="523220"/>
          </a:xfrm>
          <a:prstGeom prst="rect">
            <a:avLst/>
          </a:prstGeom>
        </p:spPr>
        <p:txBody>
          <a:bodyPr wrap="square">
            <a:spAutoFit/>
          </a:bodyPr>
          <a:lstStyle/>
          <a:p>
            <a:pPr algn="ctr"/>
            <a:r>
              <a:rPr lang="en-GB" sz="2800" dirty="0">
                <a:solidFill>
                  <a:srgbClr val="7030A0"/>
                </a:solidFill>
                <a:latin typeface="+mn-lt"/>
              </a:rPr>
              <a:t>4 squares</a:t>
            </a:r>
            <a:endParaRPr lang="en-IE" sz="2800" dirty="0">
              <a:solidFill>
                <a:srgbClr val="7030A0"/>
              </a:solidFill>
              <a:latin typeface="+mn-lt"/>
            </a:endParaRPr>
          </a:p>
        </p:txBody>
      </p:sp>
      <p:sp>
        <p:nvSpPr>
          <p:cNvPr id="25" name="Rectangle 24"/>
          <p:cNvSpPr/>
          <p:nvPr/>
        </p:nvSpPr>
        <p:spPr>
          <a:xfrm rot="2801686">
            <a:off x="4853158" y="3249519"/>
            <a:ext cx="1318293" cy="147354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rot="2801686">
            <a:off x="4861008" y="2264510"/>
            <a:ext cx="1318293" cy="147354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rot="2801686">
            <a:off x="5981616" y="3332763"/>
            <a:ext cx="1318293" cy="1473546"/>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749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5" grpId="0" animBg="1"/>
      <p:bldP spid="27" grpId="0" animBg="1"/>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60031"/>
            <a:ext cx="6934200" cy="777871"/>
          </a:xfrm>
        </p:spPr>
        <p:txBody>
          <a:bodyPr/>
          <a:lstStyle/>
          <a:p>
            <a:r>
              <a:rPr lang="en-IE" dirty="0" smtClean="0"/>
              <a:t>Extra problem 11 </a:t>
            </a:r>
            <a:endParaRPr lang="en-IE" dirty="0"/>
          </a:p>
        </p:txBody>
      </p:sp>
      <p:sp>
        <p:nvSpPr>
          <p:cNvPr id="4" name="Oval 3"/>
          <p:cNvSpPr/>
          <p:nvPr/>
        </p:nvSpPr>
        <p:spPr>
          <a:xfrm>
            <a:off x="4086061" y="291941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22992" y="291941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471496" y="291941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22992" y="38828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086061" y="3906899"/>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086061" y="482972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22992" y="486985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486047" y="486985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486047" y="38828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2328967" y="808560"/>
            <a:ext cx="7534066" cy="954107"/>
          </a:xfrm>
          <a:prstGeom prst="rect">
            <a:avLst/>
          </a:prstGeom>
        </p:spPr>
        <p:txBody>
          <a:bodyPr wrap="square">
            <a:spAutoFit/>
          </a:bodyPr>
          <a:lstStyle/>
          <a:p>
            <a:pPr algn="ctr"/>
            <a:r>
              <a:rPr lang="en-GB" sz="2800" dirty="0">
                <a:solidFill>
                  <a:srgbClr val="7030A0"/>
                </a:solidFill>
                <a:latin typeface="+mn-lt"/>
              </a:rPr>
              <a:t>How many squares can you make using any four points from the grid below as corners?</a:t>
            </a:r>
            <a:endParaRPr lang="en-IE" sz="2800" dirty="0">
              <a:solidFill>
                <a:srgbClr val="7030A0"/>
              </a:solidFill>
              <a:latin typeface="+mn-lt"/>
            </a:endParaRPr>
          </a:p>
        </p:txBody>
      </p:sp>
      <p:sp>
        <p:nvSpPr>
          <p:cNvPr id="13" name="TextBox 12"/>
          <p:cNvSpPr txBox="1"/>
          <p:nvPr/>
        </p:nvSpPr>
        <p:spPr>
          <a:xfrm>
            <a:off x="5214958" y="5507737"/>
            <a:ext cx="1762085" cy="523220"/>
          </a:xfrm>
          <a:prstGeom prst="rect">
            <a:avLst/>
          </a:prstGeom>
          <a:noFill/>
        </p:spPr>
        <p:txBody>
          <a:bodyPr wrap="none" rtlCol="0">
            <a:spAutoFit/>
          </a:bodyPr>
          <a:lstStyle/>
          <a:p>
            <a:r>
              <a:rPr lang="en-GB" sz="2800" dirty="0">
                <a:solidFill>
                  <a:srgbClr val="7030A0"/>
                </a:solidFill>
                <a:latin typeface="+mn-lt"/>
              </a:rPr>
              <a:t>20 squares</a:t>
            </a:r>
          </a:p>
        </p:txBody>
      </p:sp>
      <p:sp>
        <p:nvSpPr>
          <p:cNvPr id="15" name="Oval 14"/>
          <p:cNvSpPr/>
          <p:nvPr/>
        </p:nvSpPr>
        <p:spPr>
          <a:xfrm>
            <a:off x="7620000" y="291941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649102" y="38828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659438" y="486985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086061" y="1983933"/>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22992" y="199630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486047" y="199630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620000" y="19879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32578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50" y="457200"/>
            <a:ext cx="8115300" cy="777871"/>
          </a:xfrm>
        </p:spPr>
        <p:txBody>
          <a:bodyPr/>
          <a:lstStyle/>
          <a:p>
            <a:r>
              <a:rPr lang="en-GB" dirty="0" smtClean="0"/>
              <a:t>Teachers as </a:t>
            </a:r>
            <a:r>
              <a:rPr lang="en-GB" dirty="0"/>
              <a:t>problem</a:t>
            </a:r>
            <a:r>
              <a:rPr lang="en-GB" dirty="0" smtClean="0"/>
              <a:t> solvers…</a:t>
            </a:r>
            <a:endParaRPr lang="en-GB" dirty="0"/>
          </a:p>
        </p:txBody>
      </p:sp>
      <p:sp>
        <p:nvSpPr>
          <p:cNvPr id="3" name="Content Placeholder 2"/>
          <p:cNvSpPr>
            <a:spLocks noGrp="1"/>
          </p:cNvSpPr>
          <p:nvPr>
            <p:ph idx="4294967295"/>
          </p:nvPr>
        </p:nvSpPr>
        <p:spPr>
          <a:xfrm>
            <a:off x="838200" y="1371600"/>
            <a:ext cx="10515600" cy="4351338"/>
          </a:xfrm>
        </p:spPr>
        <p:txBody>
          <a:bodyPr>
            <a:noAutofit/>
          </a:bodyPr>
          <a:lstStyle/>
          <a:p>
            <a:pPr marL="0" indent="0">
              <a:buNone/>
            </a:pPr>
            <a:r>
              <a:rPr lang="en-GB" sz="2800" dirty="0" smtClean="0">
                <a:solidFill>
                  <a:srgbClr val="7030A0"/>
                </a:solidFill>
              </a:rPr>
              <a:t>“It </a:t>
            </a:r>
            <a:r>
              <a:rPr lang="en-GB" sz="2800" dirty="0">
                <a:solidFill>
                  <a:srgbClr val="7030A0"/>
                </a:solidFill>
              </a:rPr>
              <a:t>seems a little incongruous to suggest that teachers who have not experienced inquiry in their own lives will be able to create classroom settings which encourage students to question, to pose and solve problems, and to be self directed </a:t>
            </a:r>
            <a:r>
              <a:rPr lang="en-GB" sz="2800" dirty="0" smtClean="0">
                <a:solidFill>
                  <a:srgbClr val="7030A0"/>
                </a:solidFill>
              </a:rPr>
              <a:t>learners.”</a:t>
            </a:r>
            <a:endParaRPr lang="en-GB" sz="2800" dirty="0">
              <a:solidFill>
                <a:srgbClr val="7030A0"/>
              </a:solidFill>
            </a:endParaRPr>
          </a:p>
          <a:p>
            <a:pPr marL="0" indent="0" algn="r">
              <a:buNone/>
            </a:pPr>
            <a:r>
              <a:rPr lang="en-GB" sz="2000" dirty="0">
                <a:solidFill>
                  <a:srgbClr val="7030A0"/>
                </a:solidFill>
              </a:rPr>
              <a:t>(Beattie, 1997, p. 114</a:t>
            </a:r>
            <a:r>
              <a:rPr lang="en-GB" sz="2000" dirty="0" smtClean="0">
                <a:solidFill>
                  <a:srgbClr val="7030A0"/>
                </a:solidFill>
              </a:rPr>
              <a:t>).</a:t>
            </a:r>
            <a:endParaRPr lang="en-GB" sz="2000" dirty="0">
              <a:solidFill>
                <a:srgbClr val="7030A0"/>
              </a:solidFill>
            </a:endParaRPr>
          </a:p>
          <a:p>
            <a:pPr marL="0" indent="0" algn="r">
              <a:buNone/>
            </a:pPr>
            <a:endParaRPr lang="en-GB" sz="2800" dirty="0">
              <a:solidFill>
                <a:srgbClr val="7030A0"/>
              </a:solidFill>
            </a:endParaRPr>
          </a:p>
          <a:p>
            <a:pPr marL="0" indent="0">
              <a:buNone/>
            </a:pPr>
            <a:r>
              <a:rPr lang="en-GB" sz="2800" dirty="0" smtClean="0">
                <a:solidFill>
                  <a:srgbClr val="7030A0"/>
                </a:solidFill>
              </a:rPr>
              <a:t>“A </a:t>
            </a:r>
            <a:r>
              <a:rPr lang="en-GB" sz="2800" dirty="0">
                <a:solidFill>
                  <a:srgbClr val="7030A0"/>
                </a:solidFill>
              </a:rPr>
              <a:t>teacher who is not always thinking about solving problems – ones they do not know the answer to – is psychologically simply not prepared to teach problem solving to their </a:t>
            </a:r>
            <a:r>
              <a:rPr lang="en-GB" sz="2800" dirty="0" smtClean="0">
                <a:solidFill>
                  <a:srgbClr val="7030A0"/>
                </a:solidFill>
              </a:rPr>
              <a:t>students.”</a:t>
            </a:r>
            <a:endParaRPr lang="en-GB" sz="2800" dirty="0">
              <a:solidFill>
                <a:srgbClr val="7030A0"/>
              </a:solidFill>
            </a:endParaRPr>
          </a:p>
          <a:p>
            <a:pPr marL="0" indent="0" algn="r">
              <a:buNone/>
            </a:pPr>
            <a:r>
              <a:rPr lang="en-GB" sz="2000" dirty="0">
                <a:solidFill>
                  <a:srgbClr val="7030A0"/>
                </a:solidFill>
              </a:rPr>
              <a:t>(Halmos, 1985, p.322</a:t>
            </a:r>
            <a:r>
              <a:rPr lang="en-GB" sz="2000" dirty="0" smtClean="0">
                <a:solidFill>
                  <a:srgbClr val="7030A0"/>
                </a:solidFill>
              </a:rPr>
              <a:t>).</a:t>
            </a:r>
            <a:endParaRPr lang="en-GB" sz="2000" dirty="0">
              <a:solidFill>
                <a:srgbClr val="7030A0"/>
              </a:solidFill>
            </a:endParaRPr>
          </a:p>
          <a:p>
            <a:pPr marL="0" indent="0">
              <a:buNone/>
            </a:pPr>
            <a:endParaRPr lang="en-GB" sz="2800" dirty="0">
              <a:solidFill>
                <a:srgbClr val="7030A0"/>
              </a:solidFill>
            </a:endParaRPr>
          </a:p>
        </p:txBody>
      </p:sp>
    </p:spTree>
    <p:extLst>
      <p:ext uri="{BB962C8B-B14F-4D97-AF65-F5344CB8AC3E}">
        <p14:creationId xmlns:p14="http://schemas.microsoft.com/office/powerpoint/2010/main" val="20802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0664"/>
            <a:ext cx="6934200" cy="777871"/>
          </a:xfrm>
        </p:spPr>
        <p:txBody>
          <a:bodyPr/>
          <a:lstStyle/>
          <a:p>
            <a:r>
              <a:rPr lang="en-IE" dirty="0" smtClean="0"/>
              <a:t>Extra problem 12 </a:t>
            </a:r>
            <a:endParaRPr lang="en-IE" dirty="0"/>
          </a:p>
        </p:txBody>
      </p:sp>
      <p:sp>
        <p:nvSpPr>
          <p:cNvPr id="4" name="Oval 3"/>
          <p:cNvSpPr/>
          <p:nvPr/>
        </p:nvSpPr>
        <p:spPr>
          <a:xfrm>
            <a:off x="4086061" y="29133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5" name="Oval 4"/>
          <p:cNvSpPr/>
          <p:nvPr/>
        </p:nvSpPr>
        <p:spPr>
          <a:xfrm>
            <a:off x="5322992" y="29133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6" name="Oval 5"/>
          <p:cNvSpPr/>
          <p:nvPr/>
        </p:nvSpPr>
        <p:spPr>
          <a:xfrm>
            <a:off x="6471496" y="29133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7" name="Oval 6"/>
          <p:cNvSpPr/>
          <p:nvPr/>
        </p:nvSpPr>
        <p:spPr>
          <a:xfrm>
            <a:off x="5322992" y="387673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8" name="Oval 7"/>
          <p:cNvSpPr/>
          <p:nvPr/>
        </p:nvSpPr>
        <p:spPr>
          <a:xfrm>
            <a:off x="4086061" y="3900806"/>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9" name="Oval 8"/>
          <p:cNvSpPr/>
          <p:nvPr/>
        </p:nvSpPr>
        <p:spPr>
          <a:xfrm>
            <a:off x="4086061" y="4823627"/>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0" name="Oval 9"/>
          <p:cNvSpPr/>
          <p:nvPr/>
        </p:nvSpPr>
        <p:spPr>
          <a:xfrm>
            <a:off x="5322992" y="486376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1" name="Oval 10"/>
          <p:cNvSpPr/>
          <p:nvPr/>
        </p:nvSpPr>
        <p:spPr>
          <a:xfrm>
            <a:off x="6486047" y="486376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2" name="Oval 11"/>
          <p:cNvSpPr/>
          <p:nvPr/>
        </p:nvSpPr>
        <p:spPr>
          <a:xfrm>
            <a:off x="6486047" y="387673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3" name="Rectangle 2"/>
          <p:cNvSpPr/>
          <p:nvPr/>
        </p:nvSpPr>
        <p:spPr>
          <a:xfrm>
            <a:off x="2362201" y="1458605"/>
            <a:ext cx="7619999" cy="523220"/>
          </a:xfrm>
          <a:prstGeom prst="rect">
            <a:avLst/>
          </a:prstGeom>
        </p:spPr>
        <p:txBody>
          <a:bodyPr wrap="square">
            <a:spAutoFit/>
          </a:bodyPr>
          <a:lstStyle/>
          <a:p>
            <a:pPr algn="ctr"/>
            <a:endParaRPr lang="en-IE" sz="2800" dirty="0">
              <a:latin typeface="Cambria" panose="02040503050406030204" pitchFamily="18" charset="0"/>
            </a:endParaRPr>
          </a:p>
        </p:txBody>
      </p:sp>
      <p:sp>
        <p:nvSpPr>
          <p:cNvPr id="16" name="Rectangle 15"/>
          <p:cNvSpPr/>
          <p:nvPr/>
        </p:nvSpPr>
        <p:spPr>
          <a:xfrm>
            <a:off x="1905000" y="803287"/>
            <a:ext cx="8382000" cy="954107"/>
          </a:xfrm>
          <a:prstGeom prst="rect">
            <a:avLst/>
          </a:prstGeom>
        </p:spPr>
        <p:txBody>
          <a:bodyPr wrap="square">
            <a:spAutoFit/>
          </a:bodyPr>
          <a:lstStyle/>
          <a:p>
            <a:pPr algn="ctr"/>
            <a:r>
              <a:rPr lang="en-GB" sz="2800" dirty="0">
                <a:solidFill>
                  <a:srgbClr val="7030A0"/>
                </a:solidFill>
                <a:latin typeface="+mn-lt"/>
              </a:rPr>
              <a:t>How many equilateral triangles can you make using any three points from the grid below as corners?</a:t>
            </a:r>
            <a:endParaRPr lang="en-IE" sz="2800" dirty="0">
              <a:solidFill>
                <a:srgbClr val="7030A0"/>
              </a:solidFill>
              <a:latin typeface="+mn-lt"/>
            </a:endParaRPr>
          </a:p>
        </p:txBody>
      </p:sp>
      <p:sp>
        <p:nvSpPr>
          <p:cNvPr id="13" name="TextBox 12"/>
          <p:cNvSpPr txBox="1"/>
          <p:nvPr/>
        </p:nvSpPr>
        <p:spPr>
          <a:xfrm>
            <a:off x="5524125" y="5410200"/>
            <a:ext cx="1096775" cy="523220"/>
          </a:xfrm>
          <a:prstGeom prst="rect">
            <a:avLst/>
          </a:prstGeom>
          <a:noFill/>
        </p:spPr>
        <p:txBody>
          <a:bodyPr wrap="none" rtlCol="0">
            <a:spAutoFit/>
          </a:bodyPr>
          <a:lstStyle/>
          <a:p>
            <a:r>
              <a:rPr lang="en-GB" sz="2800" dirty="0">
                <a:solidFill>
                  <a:srgbClr val="7030A0"/>
                </a:solidFill>
                <a:latin typeface="+mn-lt"/>
              </a:rPr>
              <a:t>None!</a:t>
            </a:r>
          </a:p>
        </p:txBody>
      </p:sp>
      <p:sp>
        <p:nvSpPr>
          <p:cNvPr id="15" name="Oval 14"/>
          <p:cNvSpPr/>
          <p:nvPr/>
        </p:nvSpPr>
        <p:spPr>
          <a:xfrm>
            <a:off x="7620000" y="2913318"/>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7" name="Oval 16"/>
          <p:cNvSpPr/>
          <p:nvPr/>
        </p:nvSpPr>
        <p:spPr>
          <a:xfrm>
            <a:off x="7649102" y="387673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8" name="Oval 17"/>
          <p:cNvSpPr/>
          <p:nvPr/>
        </p:nvSpPr>
        <p:spPr>
          <a:xfrm>
            <a:off x="7659438" y="4863761"/>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19" name="Oval 18"/>
          <p:cNvSpPr/>
          <p:nvPr/>
        </p:nvSpPr>
        <p:spPr>
          <a:xfrm>
            <a:off x="4086061" y="1977840"/>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0" name="Oval 19"/>
          <p:cNvSpPr/>
          <p:nvPr/>
        </p:nvSpPr>
        <p:spPr>
          <a:xfrm>
            <a:off x="5322992" y="199021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1" name="Oval 20"/>
          <p:cNvSpPr/>
          <p:nvPr/>
        </p:nvSpPr>
        <p:spPr>
          <a:xfrm>
            <a:off x="6486047" y="1990214"/>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
        <p:nvSpPr>
          <p:cNvPr id="22" name="Oval 21"/>
          <p:cNvSpPr/>
          <p:nvPr/>
        </p:nvSpPr>
        <p:spPr>
          <a:xfrm>
            <a:off x="7620000" y="1981825"/>
            <a:ext cx="381000" cy="3130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7869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
            <a:ext cx="6934200" cy="777871"/>
          </a:xfrm>
        </p:spPr>
        <p:txBody>
          <a:bodyPr/>
          <a:lstStyle/>
          <a:p>
            <a:r>
              <a:rPr lang="en-GB" dirty="0" smtClean="0"/>
              <a:t>Extra problem 13</a:t>
            </a:r>
            <a:endParaRPr lang="en-GB" dirty="0"/>
          </a:p>
        </p:txBody>
      </p:sp>
      <p:sp>
        <p:nvSpPr>
          <p:cNvPr id="3" name="Content Placeholder 2"/>
          <p:cNvSpPr>
            <a:spLocks noGrp="1"/>
          </p:cNvSpPr>
          <p:nvPr>
            <p:ph idx="4294967295"/>
          </p:nvPr>
        </p:nvSpPr>
        <p:spPr>
          <a:xfrm>
            <a:off x="886460" y="880266"/>
            <a:ext cx="10515600" cy="4351338"/>
          </a:xfrm>
        </p:spPr>
        <p:txBody>
          <a:bodyPr/>
          <a:lstStyle/>
          <a:p>
            <a:pPr marL="0" indent="0">
              <a:buNone/>
            </a:pPr>
            <a:r>
              <a:rPr lang="en-GB" sz="2800" dirty="0">
                <a:solidFill>
                  <a:srgbClr val="7030A0"/>
                </a:solidFill>
              </a:rPr>
              <a:t>In this problem we have a set of </a:t>
            </a:r>
            <a:r>
              <a:rPr lang="en-GB" sz="2800" i="1" dirty="0">
                <a:solidFill>
                  <a:srgbClr val="7030A0"/>
                </a:solidFill>
              </a:rPr>
              <a:t>n </a:t>
            </a:r>
            <a:r>
              <a:rPr lang="en-GB" sz="2800" dirty="0">
                <a:solidFill>
                  <a:srgbClr val="7030A0"/>
                </a:solidFill>
              </a:rPr>
              <a:t>disks all of different sizes, and we have three pegs. All of the disks are on the first peg, and they are in order of size with the largest disk on the bottom. The goal is to move all the disks from the first peg to the third peg, moving only one disk at a time. There is only one catch. You can never put a larger one on top of a smaller one. Can you find a rule that predicts the minimum number of moves a given number disks will take?</a:t>
            </a:r>
          </a:p>
          <a:p>
            <a:pPr marL="0" indent="0" algn="ctr">
              <a:buNone/>
            </a:pPr>
            <a:r>
              <a:rPr lang="en-GB" sz="2000" dirty="0">
                <a:hlinkClick r:id="rId2"/>
              </a:rPr>
              <a:t>http://www.softschools.com/games/logic_games/tower_of_hanoi/</a:t>
            </a:r>
            <a:r>
              <a:rPr lang="en-GB" sz="2000" dirty="0"/>
              <a:t> </a:t>
            </a:r>
          </a:p>
        </p:txBody>
      </p:sp>
      <p:pic>
        <p:nvPicPr>
          <p:cNvPr id="1026" name="Picture 2" descr="Image result for tower of han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238252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89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Possible solution</a:t>
            </a:r>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2431212718"/>
              </p:ext>
            </p:extLst>
          </p:nvPr>
        </p:nvGraphicFramePr>
        <p:xfrm>
          <a:off x="2133600" y="1752600"/>
          <a:ext cx="5562600" cy="3169920"/>
        </p:xfrm>
        <a:graphic>
          <a:graphicData uri="http://schemas.openxmlformats.org/drawingml/2006/table">
            <a:tbl>
              <a:tblPr firstRow="1" bandRow="1">
                <a:tableStyleId>{5940675A-B579-460E-94D1-54222C63F5DA}</a:tableStyleId>
              </a:tblPr>
              <a:tblGrid>
                <a:gridCol w="2781300">
                  <a:extLst>
                    <a:ext uri="{9D8B030D-6E8A-4147-A177-3AD203B41FA5}">
                      <a16:colId xmlns:a16="http://schemas.microsoft.com/office/drawing/2014/main" val="20000"/>
                    </a:ext>
                  </a:extLst>
                </a:gridCol>
                <a:gridCol w="2781300">
                  <a:extLst>
                    <a:ext uri="{9D8B030D-6E8A-4147-A177-3AD203B41FA5}">
                      <a16:colId xmlns:a16="http://schemas.microsoft.com/office/drawing/2014/main" val="20001"/>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a:t>
                      </a:r>
                      <a:r>
                        <a:rPr lang="en-IE" sz="2000" b="1" baseline="0" dirty="0" smtClean="0"/>
                        <a:t> disks (n)</a:t>
                      </a:r>
                      <a:endParaRPr lang="en-IE" sz="20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b="1" dirty="0" smtClean="0"/>
                        <a:t>Number of Moves</a:t>
                      </a:r>
                      <a:r>
                        <a:rPr lang="en-IE" sz="2000" b="1" baseline="0" dirty="0" smtClean="0"/>
                        <a:t> </a:t>
                      </a:r>
                      <a:r>
                        <a:rPr lang="en-IE" sz="2000" b="1" dirty="0" smtClean="0"/>
                        <a:t>(M)</a:t>
                      </a:r>
                    </a:p>
                  </a:txBody>
                  <a:tcPr/>
                </a:tc>
                <a:extLst>
                  <a:ext uri="{0D108BD9-81ED-4DB2-BD59-A6C34878D82A}">
                    <a16:rowId xmlns:a16="http://schemas.microsoft.com/office/drawing/2014/main" val="10000"/>
                  </a:ext>
                </a:extLst>
              </a:tr>
              <a:tr h="370840">
                <a:tc>
                  <a:txBody>
                    <a:bodyPr/>
                    <a:lstStyle/>
                    <a:p>
                      <a:pPr algn="ctr"/>
                      <a:r>
                        <a:rPr lang="en-IE" sz="2000" dirty="0" smtClean="0"/>
                        <a:t>1</a:t>
                      </a:r>
                      <a:endParaRPr lang="en-IE" sz="2000" dirty="0"/>
                    </a:p>
                  </a:txBody>
                  <a:tcPr/>
                </a:tc>
                <a:tc>
                  <a:txBody>
                    <a:bodyPr/>
                    <a:lstStyle/>
                    <a:p>
                      <a:pPr algn="ctr"/>
                      <a:r>
                        <a:rPr lang="en-IE" sz="2000" dirty="0" smtClean="0"/>
                        <a:t>1</a:t>
                      </a:r>
                      <a:endParaRPr lang="en-IE" sz="2000" dirty="0"/>
                    </a:p>
                  </a:txBody>
                  <a:tcPr/>
                </a:tc>
                <a:extLst>
                  <a:ext uri="{0D108BD9-81ED-4DB2-BD59-A6C34878D82A}">
                    <a16:rowId xmlns:a16="http://schemas.microsoft.com/office/drawing/2014/main" val="10001"/>
                  </a:ext>
                </a:extLst>
              </a:tr>
              <a:tr h="370840">
                <a:tc>
                  <a:txBody>
                    <a:bodyPr/>
                    <a:lstStyle/>
                    <a:p>
                      <a:pPr algn="ctr"/>
                      <a:r>
                        <a:rPr lang="en-IE" sz="2000" dirty="0" smtClean="0"/>
                        <a:t>2</a:t>
                      </a:r>
                      <a:endParaRPr lang="en-IE" sz="2000" dirty="0"/>
                    </a:p>
                  </a:txBody>
                  <a:tcPr/>
                </a:tc>
                <a:tc>
                  <a:txBody>
                    <a:bodyPr/>
                    <a:lstStyle/>
                    <a:p>
                      <a:pPr algn="ctr"/>
                      <a:r>
                        <a:rPr lang="en-IE" sz="2000" dirty="0" smtClean="0"/>
                        <a:t>3</a:t>
                      </a:r>
                      <a:endParaRPr lang="en-IE" sz="2000" dirty="0"/>
                    </a:p>
                  </a:txBody>
                  <a:tcPr/>
                </a:tc>
                <a:extLst>
                  <a:ext uri="{0D108BD9-81ED-4DB2-BD59-A6C34878D82A}">
                    <a16:rowId xmlns:a16="http://schemas.microsoft.com/office/drawing/2014/main" val="10002"/>
                  </a:ext>
                </a:extLst>
              </a:tr>
              <a:tr h="370840">
                <a:tc>
                  <a:txBody>
                    <a:bodyPr/>
                    <a:lstStyle/>
                    <a:p>
                      <a:pPr algn="ctr"/>
                      <a:r>
                        <a:rPr lang="en-IE" sz="2000" dirty="0" smtClean="0"/>
                        <a:t>3</a:t>
                      </a:r>
                      <a:endParaRPr lang="en-IE" sz="2000" dirty="0"/>
                    </a:p>
                  </a:txBody>
                  <a:tcPr/>
                </a:tc>
                <a:tc>
                  <a:txBody>
                    <a:bodyPr/>
                    <a:lstStyle/>
                    <a:p>
                      <a:pPr algn="ctr"/>
                      <a:r>
                        <a:rPr lang="en-IE" sz="2000" dirty="0" smtClean="0"/>
                        <a:t>7</a:t>
                      </a:r>
                      <a:endParaRPr lang="en-IE" sz="2000" dirty="0"/>
                    </a:p>
                  </a:txBody>
                  <a:tcPr/>
                </a:tc>
                <a:extLst>
                  <a:ext uri="{0D108BD9-81ED-4DB2-BD59-A6C34878D82A}">
                    <a16:rowId xmlns:a16="http://schemas.microsoft.com/office/drawing/2014/main" val="10003"/>
                  </a:ext>
                </a:extLst>
              </a:tr>
              <a:tr h="370840">
                <a:tc>
                  <a:txBody>
                    <a:bodyPr/>
                    <a:lstStyle/>
                    <a:p>
                      <a:pPr algn="ctr"/>
                      <a:r>
                        <a:rPr lang="en-IE" sz="2000" dirty="0" smtClean="0"/>
                        <a:t>4</a:t>
                      </a:r>
                      <a:endParaRPr lang="en-IE" sz="2000" dirty="0"/>
                    </a:p>
                  </a:txBody>
                  <a:tcPr/>
                </a:tc>
                <a:tc>
                  <a:txBody>
                    <a:bodyPr/>
                    <a:lstStyle/>
                    <a:p>
                      <a:pPr algn="ctr"/>
                      <a:r>
                        <a:rPr lang="en-IE" sz="2000" dirty="0" smtClean="0"/>
                        <a:t>15</a:t>
                      </a:r>
                      <a:endParaRPr lang="en-IE" sz="2000" dirty="0"/>
                    </a:p>
                  </a:txBody>
                  <a:tcPr/>
                </a:tc>
                <a:extLst>
                  <a:ext uri="{0D108BD9-81ED-4DB2-BD59-A6C34878D82A}">
                    <a16:rowId xmlns:a16="http://schemas.microsoft.com/office/drawing/2014/main" val="10004"/>
                  </a:ext>
                </a:extLst>
              </a:tr>
              <a:tr h="370840">
                <a:tc>
                  <a:txBody>
                    <a:bodyPr/>
                    <a:lstStyle/>
                    <a:p>
                      <a:pPr algn="ctr"/>
                      <a:r>
                        <a:rPr lang="en-IE" sz="2000" dirty="0" smtClean="0"/>
                        <a:t>5</a:t>
                      </a:r>
                      <a:endParaRPr lang="en-IE" sz="2000" dirty="0"/>
                    </a:p>
                  </a:txBody>
                  <a:tcPr/>
                </a:tc>
                <a:tc>
                  <a:txBody>
                    <a:bodyPr/>
                    <a:lstStyle/>
                    <a:p>
                      <a:pPr algn="ctr"/>
                      <a:r>
                        <a:rPr lang="en-IE" sz="2000" dirty="0" smtClean="0"/>
                        <a:t>31</a:t>
                      </a:r>
                      <a:endParaRPr lang="en-IE" sz="2000" dirty="0"/>
                    </a:p>
                  </a:txBody>
                  <a:tcPr/>
                </a:tc>
                <a:extLst>
                  <a:ext uri="{0D108BD9-81ED-4DB2-BD59-A6C34878D82A}">
                    <a16:rowId xmlns:a16="http://schemas.microsoft.com/office/drawing/2014/main" val="10005"/>
                  </a:ext>
                </a:extLst>
              </a:tr>
              <a:tr h="370840">
                <a:tc>
                  <a:txBody>
                    <a:bodyPr/>
                    <a:lstStyle/>
                    <a:p>
                      <a:pPr algn="ctr"/>
                      <a:r>
                        <a:rPr lang="en-IE" sz="2000" dirty="0" smtClean="0"/>
                        <a:t>…….</a:t>
                      </a:r>
                      <a:endParaRPr lang="en-IE" sz="2000" dirty="0"/>
                    </a:p>
                  </a:txBody>
                  <a:tcPr/>
                </a:tc>
                <a:tc>
                  <a:txBody>
                    <a:bodyPr/>
                    <a:lstStyle/>
                    <a:p>
                      <a:pPr algn="ctr"/>
                      <a:endParaRPr lang="en-IE" sz="2000" dirty="0"/>
                    </a:p>
                  </a:txBody>
                  <a:tcPr/>
                </a:tc>
                <a:extLst>
                  <a:ext uri="{0D108BD9-81ED-4DB2-BD59-A6C34878D82A}">
                    <a16:rowId xmlns:a16="http://schemas.microsoft.com/office/drawing/2014/main" val="10006"/>
                  </a:ext>
                </a:extLst>
              </a:tr>
              <a:tr h="370840">
                <a:tc>
                  <a:txBody>
                    <a:bodyPr/>
                    <a:lstStyle/>
                    <a:p>
                      <a:pPr algn="ctr"/>
                      <a:r>
                        <a:rPr lang="en-IE" sz="2000" dirty="0" smtClean="0"/>
                        <a:t>n</a:t>
                      </a:r>
                      <a:endParaRPr lang="en-IE" sz="2000" dirty="0"/>
                    </a:p>
                  </a:txBody>
                  <a:tcPr/>
                </a:tc>
                <a:tc>
                  <a:txBody>
                    <a:bodyPr/>
                    <a:lstStyle/>
                    <a:p>
                      <a:pPr algn="ctr"/>
                      <a:r>
                        <a:rPr lang="en-IE" sz="2000" dirty="0" smtClean="0"/>
                        <a:t>?</a:t>
                      </a:r>
                      <a:endParaRPr lang="en-IE" sz="2000" dirty="0"/>
                    </a:p>
                  </a:txBody>
                  <a:tcPr/>
                </a:tc>
                <a:extLst>
                  <a:ext uri="{0D108BD9-81ED-4DB2-BD59-A6C34878D82A}">
                    <a16:rowId xmlns:a16="http://schemas.microsoft.com/office/drawing/2014/main" val="10007"/>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8229600" y="3152894"/>
                <a:ext cx="162230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i="1">
                          <a:latin typeface="Cambria Math" panose="02040503050406030204" pitchFamily="18" charset="0"/>
                        </a:rPr>
                        <m:t>𝑀</m:t>
                      </m:r>
                      <m:r>
                        <a:rPr lang="en-IE" sz="2400" i="1">
                          <a:latin typeface="Cambria Math" panose="02040503050406030204" pitchFamily="18" charset="0"/>
                        </a:rPr>
                        <m:t>=</m:t>
                      </m:r>
                      <m:sSup>
                        <m:sSupPr>
                          <m:ctrlPr>
                            <a:rPr lang="en-IE" sz="2400" i="1">
                              <a:latin typeface="Cambria Math" panose="02040503050406030204" pitchFamily="18" charset="0"/>
                            </a:rPr>
                          </m:ctrlPr>
                        </m:sSupPr>
                        <m:e>
                          <m:r>
                            <a:rPr lang="en-GB" sz="2400" i="1">
                              <a:latin typeface="Cambria Math" panose="02040503050406030204" pitchFamily="18" charset="0"/>
                            </a:rPr>
                            <m:t>2</m:t>
                          </m:r>
                        </m:e>
                        <m:sup>
                          <m:r>
                            <a:rPr lang="en-GB" sz="2400" i="1">
                              <a:latin typeface="Cambria Math" panose="02040503050406030204" pitchFamily="18" charset="0"/>
                            </a:rPr>
                            <m:t>𝑛</m:t>
                          </m:r>
                        </m:sup>
                      </m:sSup>
                      <m:r>
                        <a:rPr lang="en-GB" sz="2400" i="1">
                          <a:latin typeface="Cambria Math" panose="02040503050406030204" pitchFamily="18" charset="0"/>
                        </a:rPr>
                        <m:t>−1</m:t>
                      </m:r>
                    </m:oMath>
                  </m:oMathPara>
                </a14:m>
                <a:endParaRPr lang="en-IE" dirty="0"/>
              </a:p>
            </p:txBody>
          </p:sp>
        </mc:Choice>
        <mc:Fallback xmlns="">
          <p:sp>
            <p:nvSpPr>
              <p:cNvPr id="11" name="TextBox 10"/>
              <p:cNvSpPr txBox="1">
                <a:spLocks noRot="1" noChangeAspect="1" noMove="1" noResize="1" noEditPoints="1" noAdjustHandles="1" noChangeArrowheads="1" noChangeShapeType="1" noTextEdit="1"/>
              </p:cNvSpPr>
              <p:nvPr/>
            </p:nvSpPr>
            <p:spPr>
              <a:xfrm>
                <a:off x="8229600" y="3152894"/>
                <a:ext cx="1622304" cy="369332"/>
              </a:xfrm>
              <a:prstGeom prst="rect">
                <a:avLst/>
              </a:prstGeom>
              <a:blipFill rotWithShape="0">
                <a:blip r:embed="rId2"/>
                <a:stretch>
                  <a:fillRect l="-3383" r="-3383" b="-9836"/>
                </a:stretch>
              </a:blipFill>
            </p:spPr>
            <p:txBody>
              <a:bodyPr/>
              <a:lstStyle/>
              <a:p>
                <a:r>
                  <a:rPr lang="en-GB">
                    <a:noFill/>
                  </a:rPr>
                  <a:t> </a:t>
                </a:r>
              </a:p>
            </p:txBody>
          </p:sp>
        </mc:Fallback>
      </mc:AlternateContent>
    </p:spTree>
    <p:extLst>
      <p:ext uri="{BB962C8B-B14F-4D97-AF65-F5344CB8AC3E}">
        <p14:creationId xmlns:p14="http://schemas.microsoft.com/office/powerpoint/2010/main" val="39239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76200"/>
            <a:ext cx="6934200" cy="777871"/>
          </a:xfrm>
        </p:spPr>
        <p:txBody>
          <a:bodyPr/>
          <a:lstStyle/>
          <a:p>
            <a:r>
              <a:rPr lang="en-IE" dirty="0" smtClean="0"/>
              <a:t>Extra…problem 14</a:t>
            </a:r>
            <a:endParaRPr lang="en-IE" dirty="0"/>
          </a:p>
        </p:txBody>
      </p:sp>
      <p:sp>
        <p:nvSpPr>
          <p:cNvPr id="3" name="Content Placeholder 2"/>
          <p:cNvSpPr>
            <a:spLocks noGrp="1"/>
          </p:cNvSpPr>
          <p:nvPr>
            <p:ph idx="4294967295"/>
          </p:nvPr>
        </p:nvSpPr>
        <p:spPr>
          <a:xfrm>
            <a:off x="304800" y="990600"/>
            <a:ext cx="11582400" cy="4525963"/>
          </a:xfrm>
        </p:spPr>
        <p:txBody>
          <a:bodyPr>
            <a:noAutofit/>
          </a:bodyPr>
          <a:lstStyle/>
          <a:p>
            <a:pPr marL="0" indent="0">
              <a:buNone/>
            </a:pPr>
            <a:r>
              <a:rPr lang="en-IE" sz="2400" dirty="0">
                <a:solidFill>
                  <a:srgbClr val="7030A0"/>
                </a:solidFill>
              </a:rPr>
              <a:t>Albert and Bernard just became friends with Cheryl, and they want to know when her birthday is. Cheryl gives them a list of 10 possible dates: May 15, May 16, May 19, June 17, June 18, July 14, July 16, August 14, August 15, August 17.</a:t>
            </a:r>
          </a:p>
          <a:p>
            <a:pPr marL="0" indent="0">
              <a:buNone/>
            </a:pPr>
            <a:endParaRPr lang="en-IE" sz="2400" dirty="0">
              <a:solidFill>
                <a:srgbClr val="7030A0"/>
              </a:solidFill>
            </a:endParaRPr>
          </a:p>
          <a:p>
            <a:pPr marL="0" indent="0">
              <a:buNone/>
            </a:pPr>
            <a:r>
              <a:rPr lang="en-IE" sz="2400" dirty="0">
                <a:solidFill>
                  <a:srgbClr val="7030A0"/>
                </a:solidFill>
              </a:rPr>
              <a:t>Cheryl then tells Albert and Bernard separately the month and the day of her birthday, respectively.</a:t>
            </a:r>
          </a:p>
          <a:p>
            <a:pPr marL="0" indent="0">
              <a:buNone/>
            </a:pPr>
            <a:endParaRPr lang="en-IE" sz="2400" b="1" dirty="0">
              <a:solidFill>
                <a:srgbClr val="7030A0"/>
              </a:solidFill>
            </a:endParaRPr>
          </a:p>
          <a:p>
            <a:pPr marL="0" indent="0">
              <a:buNone/>
            </a:pPr>
            <a:r>
              <a:rPr lang="en-IE" sz="2400" b="1" dirty="0">
                <a:solidFill>
                  <a:srgbClr val="7030A0"/>
                </a:solidFill>
              </a:rPr>
              <a:t>Albert:</a:t>
            </a:r>
            <a:r>
              <a:rPr lang="en-IE" sz="2400" dirty="0">
                <a:solidFill>
                  <a:srgbClr val="7030A0"/>
                </a:solidFill>
              </a:rPr>
              <a:t> I don’t know when Cheryl’s birthday is, but I know that Bernard does not know too.</a:t>
            </a:r>
          </a:p>
          <a:p>
            <a:pPr marL="0" indent="0">
              <a:buNone/>
            </a:pPr>
            <a:r>
              <a:rPr lang="en-IE" sz="2400" b="1" dirty="0">
                <a:solidFill>
                  <a:srgbClr val="7030A0"/>
                </a:solidFill>
              </a:rPr>
              <a:t>Bernard:</a:t>
            </a:r>
            <a:r>
              <a:rPr lang="en-IE" sz="2400" dirty="0">
                <a:solidFill>
                  <a:srgbClr val="7030A0"/>
                </a:solidFill>
              </a:rPr>
              <a:t> At first I didn’t know when Cheryl’s birthday is, but I know now.</a:t>
            </a:r>
          </a:p>
          <a:p>
            <a:pPr marL="0" indent="0">
              <a:buNone/>
            </a:pPr>
            <a:r>
              <a:rPr lang="en-IE" sz="2400" b="1" dirty="0">
                <a:solidFill>
                  <a:srgbClr val="7030A0"/>
                </a:solidFill>
              </a:rPr>
              <a:t>Albert:</a:t>
            </a:r>
            <a:r>
              <a:rPr lang="en-IE" sz="2400" dirty="0">
                <a:solidFill>
                  <a:srgbClr val="7030A0"/>
                </a:solidFill>
              </a:rPr>
              <a:t> Then I also know when Cheryl’s birthday is.</a:t>
            </a:r>
          </a:p>
          <a:p>
            <a:pPr marL="0" indent="0">
              <a:buNone/>
            </a:pPr>
            <a:endParaRPr lang="en-IE" sz="2400" dirty="0">
              <a:solidFill>
                <a:srgbClr val="7030A0"/>
              </a:solidFill>
            </a:endParaRPr>
          </a:p>
          <a:p>
            <a:pPr marL="0" indent="0">
              <a:buNone/>
            </a:pPr>
            <a:r>
              <a:rPr lang="en-IE" sz="2400" dirty="0">
                <a:solidFill>
                  <a:srgbClr val="7030A0"/>
                </a:solidFill>
              </a:rPr>
              <a:t>So when is Cheryl’s birthday? 	</a:t>
            </a:r>
            <a:br>
              <a:rPr lang="en-IE" sz="2400" dirty="0">
                <a:solidFill>
                  <a:srgbClr val="7030A0"/>
                </a:solidFill>
              </a:rPr>
            </a:br>
            <a:r>
              <a:rPr lang="en-IE" sz="2400" dirty="0">
                <a:solidFill>
                  <a:srgbClr val="7030A0"/>
                </a:solidFill>
              </a:rPr>
              <a:t/>
            </a:r>
            <a:br>
              <a:rPr lang="en-IE" sz="2400" dirty="0">
                <a:solidFill>
                  <a:srgbClr val="7030A0"/>
                </a:solidFill>
              </a:rPr>
            </a:br>
            <a:endParaRPr lang="en-IE" sz="2400" dirty="0">
              <a:solidFill>
                <a:srgbClr val="7030A0"/>
              </a:solidFill>
            </a:endParaRPr>
          </a:p>
        </p:txBody>
      </p:sp>
    </p:spTree>
    <p:extLst>
      <p:ext uri="{BB962C8B-B14F-4D97-AF65-F5344CB8AC3E}">
        <p14:creationId xmlns:p14="http://schemas.microsoft.com/office/powerpoint/2010/main" val="122119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60846"/>
            <a:ext cx="6934200" cy="777871"/>
          </a:xfrm>
        </p:spPr>
        <p:txBody>
          <a:bodyPr/>
          <a:lstStyle/>
          <a:p>
            <a:r>
              <a:rPr lang="en-IE" dirty="0" smtClean="0"/>
              <a:t>Possible solution</a:t>
            </a:r>
            <a:endParaRPr lang="en-IE"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47171228"/>
              </p:ext>
            </p:extLst>
          </p:nvPr>
        </p:nvGraphicFramePr>
        <p:xfrm>
          <a:off x="838800" y="1321877"/>
          <a:ext cx="8229599" cy="2286000"/>
        </p:xfrm>
        <a:graphic>
          <a:graphicData uri="http://schemas.openxmlformats.org/drawingml/2006/table">
            <a:tbl>
              <a:tblPr firstRow="1" bandRow="1">
                <a:tableStyleId>{5940675A-B579-460E-94D1-54222C63F5DA}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IE" sz="2400" dirty="0" smtClean="0">
                          <a:solidFill>
                            <a:srgbClr val="C00000"/>
                          </a:solidFill>
                        </a:rPr>
                        <a:t>Months</a:t>
                      </a:r>
                      <a:endParaRPr lang="en-IE" sz="2400" dirty="0">
                        <a:solidFill>
                          <a:srgbClr val="C00000"/>
                        </a:solidFill>
                      </a:endParaRPr>
                    </a:p>
                  </a:txBody>
                  <a:tcPr/>
                </a:tc>
                <a:tc gridSpan="6">
                  <a:txBody>
                    <a:bodyPr/>
                    <a:lstStyle/>
                    <a:p>
                      <a:pPr algn="ctr"/>
                      <a:r>
                        <a:rPr lang="en-IE" sz="2400" dirty="0" smtClean="0">
                          <a:solidFill>
                            <a:srgbClr val="C00000"/>
                          </a:solidFill>
                        </a:rPr>
                        <a:t>Dates</a:t>
                      </a:r>
                      <a:endParaRPr lang="en-IE" sz="2400" dirty="0">
                        <a:solidFill>
                          <a:srgbClr val="C00000"/>
                        </a:solidFill>
                      </a:endParaRPr>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extLst>
                  <a:ext uri="{0D108BD9-81ED-4DB2-BD59-A6C34878D82A}">
                    <a16:rowId xmlns:a16="http://schemas.microsoft.com/office/drawing/2014/main" val="10000"/>
                  </a:ext>
                </a:extLst>
              </a:tr>
              <a:tr h="370840">
                <a:tc>
                  <a:txBody>
                    <a:bodyPr/>
                    <a:lstStyle/>
                    <a:p>
                      <a:r>
                        <a:rPr lang="en-IE" sz="2400" dirty="0" smtClean="0"/>
                        <a:t>May</a:t>
                      </a:r>
                      <a:endParaRPr lang="en-IE" sz="2400" dirty="0"/>
                    </a:p>
                  </a:txBody>
                  <a:tcPr/>
                </a:tc>
                <a:tc>
                  <a:txBody>
                    <a:bodyPr/>
                    <a:lstStyle/>
                    <a:p>
                      <a:pPr algn="ctr"/>
                      <a:endParaRPr lang="en-IE" sz="2400" dirty="0"/>
                    </a:p>
                  </a:txBody>
                  <a:tcPr/>
                </a:tc>
                <a:tc>
                  <a:txBody>
                    <a:bodyPr/>
                    <a:lstStyle/>
                    <a:p>
                      <a:pPr algn="ctr"/>
                      <a:r>
                        <a:rPr lang="en-IE" sz="2400" dirty="0" smtClean="0"/>
                        <a:t>15</a:t>
                      </a:r>
                      <a:endParaRPr lang="en-IE" sz="2400" dirty="0"/>
                    </a:p>
                  </a:txBody>
                  <a:tcPr/>
                </a:tc>
                <a:tc>
                  <a:txBody>
                    <a:bodyPr/>
                    <a:lstStyle/>
                    <a:p>
                      <a:pPr algn="ctr"/>
                      <a:r>
                        <a:rPr lang="en-IE" sz="2400" dirty="0" smtClean="0"/>
                        <a:t>16</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r>
                        <a:rPr lang="en-IE" sz="2400" dirty="0" smtClean="0"/>
                        <a:t>19</a:t>
                      </a:r>
                      <a:endParaRPr lang="en-IE" sz="2400" dirty="0"/>
                    </a:p>
                  </a:txBody>
                  <a:tcPr/>
                </a:tc>
                <a:extLst>
                  <a:ext uri="{0D108BD9-81ED-4DB2-BD59-A6C34878D82A}">
                    <a16:rowId xmlns:a16="http://schemas.microsoft.com/office/drawing/2014/main" val="10001"/>
                  </a:ext>
                </a:extLst>
              </a:tr>
              <a:tr h="370840">
                <a:tc>
                  <a:txBody>
                    <a:bodyPr/>
                    <a:lstStyle/>
                    <a:p>
                      <a:r>
                        <a:rPr lang="en-IE" sz="2400" dirty="0" smtClean="0"/>
                        <a:t>June</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r>
                        <a:rPr lang="en-IE" sz="2400" dirty="0" smtClean="0"/>
                        <a:t>17</a:t>
                      </a:r>
                      <a:endParaRPr lang="en-IE" sz="2400" dirty="0"/>
                    </a:p>
                  </a:txBody>
                  <a:tcPr/>
                </a:tc>
                <a:tc>
                  <a:txBody>
                    <a:bodyPr/>
                    <a:lstStyle/>
                    <a:p>
                      <a:pPr algn="ctr"/>
                      <a:r>
                        <a:rPr lang="en-IE" sz="2400" dirty="0" smtClean="0"/>
                        <a:t>18</a:t>
                      </a:r>
                      <a:endParaRPr lang="en-IE" sz="2400" dirty="0"/>
                    </a:p>
                  </a:txBody>
                  <a:tcPr/>
                </a:tc>
                <a:tc>
                  <a:txBody>
                    <a:bodyPr/>
                    <a:lstStyle/>
                    <a:p>
                      <a:pPr algn="ctr"/>
                      <a:endParaRPr lang="en-IE" sz="2400" dirty="0"/>
                    </a:p>
                  </a:txBody>
                  <a:tcPr/>
                </a:tc>
                <a:extLst>
                  <a:ext uri="{0D108BD9-81ED-4DB2-BD59-A6C34878D82A}">
                    <a16:rowId xmlns:a16="http://schemas.microsoft.com/office/drawing/2014/main" val="10002"/>
                  </a:ext>
                </a:extLst>
              </a:tr>
              <a:tr h="370840">
                <a:tc>
                  <a:txBody>
                    <a:bodyPr/>
                    <a:lstStyle/>
                    <a:p>
                      <a:r>
                        <a:rPr lang="en-IE" sz="2400" dirty="0" smtClean="0"/>
                        <a:t>July</a:t>
                      </a:r>
                      <a:endParaRPr lang="en-IE" sz="2400" dirty="0"/>
                    </a:p>
                  </a:txBody>
                  <a:tcPr/>
                </a:tc>
                <a:tc>
                  <a:txBody>
                    <a:bodyPr/>
                    <a:lstStyle/>
                    <a:p>
                      <a:pPr algn="ctr"/>
                      <a:r>
                        <a:rPr lang="en-IE" sz="2400" dirty="0" smtClean="0"/>
                        <a:t>14</a:t>
                      </a:r>
                      <a:endParaRPr lang="en-IE" sz="2400" dirty="0"/>
                    </a:p>
                  </a:txBody>
                  <a:tcPr/>
                </a:tc>
                <a:tc>
                  <a:txBody>
                    <a:bodyPr/>
                    <a:lstStyle/>
                    <a:p>
                      <a:pPr algn="ctr"/>
                      <a:endParaRPr lang="en-IE" sz="2400" dirty="0"/>
                    </a:p>
                  </a:txBody>
                  <a:tcPr/>
                </a:tc>
                <a:tc>
                  <a:txBody>
                    <a:bodyPr/>
                    <a:lstStyle/>
                    <a:p>
                      <a:pPr algn="ctr"/>
                      <a:r>
                        <a:rPr lang="en-IE" sz="2400" dirty="0" smtClean="0"/>
                        <a:t>16</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3"/>
                  </a:ext>
                </a:extLst>
              </a:tr>
              <a:tr h="370840">
                <a:tc>
                  <a:txBody>
                    <a:bodyPr/>
                    <a:lstStyle/>
                    <a:p>
                      <a:r>
                        <a:rPr lang="en-IE" sz="2400" dirty="0" smtClean="0"/>
                        <a:t>August</a:t>
                      </a:r>
                      <a:endParaRPr lang="en-IE" sz="2400" dirty="0"/>
                    </a:p>
                  </a:txBody>
                  <a:tcPr/>
                </a:tc>
                <a:tc>
                  <a:txBody>
                    <a:bodyPr/>
                    <a:lstStyle/>
                    <a:p>
                      <a:pPr algn="ctr"/>
                      <a:r>
                        <a:rPr lang="en-IE" sz="2400" dirty="0" smtClean="0"/>
                        <a:t>14</a:t>
                      </a:r>
                      <a:endParaRPr lang="en-IE" sz="2400" dirty="0"/>
                    </a:p>
                  </a:txBody>
                  <a:tcPr/>
                </a:tc>
                <a:tc>
                  <a:txBody>
                    <a:bodyPr/>
                    <a:lstStyle/>
                    <a:p>
                      <a:pPr algn="ctr"/>
                      <a:r>
                        <a:rPr lang="en-IE" sz="2400" dirty="0" smtClean="0"/>
                        <a:t>15</a:t>
                      </a:r>
                      <a:endParaRPr lang="en-IE" sz="2400" dirty="0"/>
                    </a:p>
                  </a:txBody>
                  <a:tcPr/>
                </a:tc>
                <a:tc>
                  <a:txBody>
                    <a:bodyPr/>
                    <a:lstStyle/>
                    <a:p>
                      <a:pPr algn="ctr"/>
                      <a:endParaRPr lang="en-IE" sz="2400" dirty="0"/>
                    </a:p>
                  </a:txBody>
                  <a:tcPr/>
                </a:tc>
                <a:tc>
                  <a:txBody>
                    <a:bodyPr/>
                    <a:lstStyle/>
                    <a:p>
                      <a:pPr algn="ctr"/>
                      <a:r>
                        <a:rPr lang="en-IE" sz="2400" dirty="0" smtClean="0"/>
                        <a:t>17</a:t>
                      </a: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838800" y="703602"/>
            <a:ext cx="6809556" cy="461665"/>
          </a:xfrm>
          <a:prstGeom prst="rect">
            <a:avLst/>
          </a:prstGeom>
          <a:noFill/>
        </p:spPr>
        <p:txBody>
          <a:bodyPr wrap="none" rtlCol="0">
            <a:noAutofit/>
          </a:bodyPr>
          <a:lstStyle/>
          <a:p>
            <a:r>
              <a:rPr lang="en-IE" sz="2400" dirty="0">
                <a:solidFill>
                  <a:srgbClr val="7030A0"/>
                </a:solidFill>
                <a:latin typeface="+mn-lt"/>
              </a:rPr>
              <a:t>Albert knows the month and Bernard knows the </a:t>
            </a:r>
            <a:r>
              <a:rPr lang="en-IE" sz="2400" dirty="0" smtClean="0">
                <a:solidFill>
                  <a:srgbClr val="7030A0"/>
                </a:solidFill>
                <a:latin typeface="+mn-lt"/>
              </a:rPr>
              <a:t>date.</a:t>
            </a:r>
            <a:endParaRPr lang="en-IE" sz="2400" dirty="0">
              <a:solidFill>
                <a:srgbClr val="7030A0"/>
              </a:solidFill>
              <a:latin typeface="+mn-lt"/>
            </a:endParaRPr>
          </a:p>
        </p:txBody>
      </p:sp>
      <p:sp>
        <p:nvSpPr>
          <p:cNvPr id="7" name="Rectangle 6"/>
          <p:cNvSpPr/>
          <p:nvPr/>
        </p:nvSpPr>
        <p:spPr>
          <a:xfrm>
            <a:off x="838800" y="3702933"/>
            <a:ext cx="10896600" cy="2308324"/>
          </a:xfrm>
          <a:prstGeom prst="rect">
            <a:avLst/>
          </a:prstGeom>
        </p:spPr>
        <p:txBody>
          <a:bodyPr wrap="square">
            <a:spAutoFit/>
          </a:bodyPr>
          <a:lstStyle/>
          <a:p>
            <a:r>
              <a:rPr lang="en-IE" sz="2400" b="1" dirty="0">
                <a:solidFill>
                  <a:srgbClr val="7030A0"/>
                </a:solidFill>
                <a:latin typeface="+mn-lt"/>
              </a:rPr>
              <a:t>Albert:</a:t>
            </a:r>
            <a:r>
              <a:rPr lang="en-IE" sz="2400" dirty="0">
                <a:solidFill>
                  <a:srgbClr val="7030A0"/>
                </a:solidFill>
                <a:latin typeface="+mn-lt"/>
              </a:rPr>
              <a:t> I don’t know when Cheryl’s birthday is, but I know that Bernard does not know too.</a:t>
            </a:r>
          </a:p>
          <a:p>
            <a:endParaRPr lang="en-IE" sz="2400" dirty="0">
              <a:solidFill>
                <a:srgbClr val="7030A0"/>
              </a:solidFill>
              <a:latin typeface="+mn-lt"/>
            </a:endParaRPr>
          </a:p>
          <a:p>
            <a:pPr algn="just"/>
            <a:r>
              <a:rPr lang="en-IE" sz="2400" dirty="0">
                <a:solidFill>
                  <a:srgbClr val="7030A0"/>
                </a:solidFill>
                <a:latin typeface="+mn-lt"/>
              </a:rPr>
              <a:t>If the birthday is in May or June, Bernard could know because the two dates that occur once are in these months. The fact that Albert states he knows Bernard does not know, means that the months have to be either July or August.</a:t>
            </a:r>
          </a:p>
        </p:txBody>
      </p:sp>
      <p:sp>
        <p:nvSpPr>
          <p:cNvPr id="8" name="Oval 7"/>
          <p:cNvSpPr/>
          <p:nvPr/>
        </p:nvSpPr>
        <p:spPr>
          <a:xfrm>
            <a:off x="8229600" y="1764899"/>
            <a:ext cx="559558" cy="4918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Oval 8"/>
          <p:cNvSpPr/>
          <p:nvPr/>
        </p:nvSpPr>
        <p:spPr>
          <a:xfrm>
            <a:off x="7034369" y="2256726"/>
            <a:ext cx="559558" cy="4918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644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00102"/>
            <a:ext cx="6934200" cy="777871"/>
          </a:xfrm>
        </p:spPr>
        <p:txBody>
          <a:bodyPr/>
          <a:lstStyle/>
          <a:p>
            <a:r>
              <a:rPr lang="en-IE" dirty="0" smtClean="0"/>
              <a:t>Possible solution</a:t>
            </a:r>
            <a:endParaRPr lang="en-IE"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02385184"/>
              </p:ext>
            </p:extLst>
          </p:nvPr>
        </p:nvGraphicFramePr>
        <p:xfrm>
          <a:off x="838800" y="1661886"/>
          <a:ext cx="8229599" cy="1371600"/>
        </p:xfrm>
        <a:graphic>
          <a:graphicData uri="http://schemas.openxmlformats.org/drawingml/2006/table">
            <a:tbl>
              <a:tblPr firstRow="1" bandRow="1">
                <a:tableStyleId>{5940675A-B579-460E-94D1-54222C63F5DA}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IE" sz="2400" dirty="0" smtClean="0">
                          <a:solidFill>
                            <a:srgbClr val="C00000"/>
                          </a:solidFill>
                        </a:rPr>
                        <a:t>Months</a:t>
                      </a:r>
                      <a:endParaRPr lang="en-IE" sz="2400" dirty="0">
                        <a:solidFill>
                          <a:srgbClr val="C00000"/>
                        </a:solidFill>
                      </a:endParaRPr>
                    </a:p>
                  </a:txBody>
                  <a:tcPr/>
                </a:tc>
                <a:tc gridSpan="6">
                  <a:txBody>
                    <a:bodyPr/>
                    <a:lstStyle/>
                    <a:p>
                      <a:pPr algn="ctr"/>
                      <a:r>
                        <a:rPr lang="en-IE" sz="2400" dirty="0" smtClean="0">
                          <a:solidFill>
                            <a:srgbClr val="C00000"/>
                          </a:solidFill>
                        </a:rPr>
                        <a:t>Dates</a:t>
                      </a:r>
                      <a:endParaRPr lang="en-IE" sz="2400" dirty="0">
                        <a:solidFill>
                          <a:srgbClr val="C00000"/>
                        </a:solidFill>
                      </a:endParaRPr>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extLst>
                  <a:ext uri="{0D108BD9-81ED-4DB2-BD59-A6C34878D82A}">
                    <a16:rowId xmlns:a16="http://schemas.microsoft.com/office/drawing/2014/main" val="10000"/>
                  </a:ext>
                </a:extLst>
              </a:tr>
              <a:tr h="370840">
                <a:tc>
                  <a:txBody>
                    <a:bodyPr/>
                    <a:lstStyle/>
                    <a:p>
                      <a:r>
                        <a:rPr lang="en-IE" sz="2400" dirty="0" smtClean="0"/>
                        <a:t>July</a:t>
                      </a:r>
                      <a:endParaRPr lang="en-IE" sz="2400" dirty="0"/>
                    </a:p>
                  </a:txBody>
                  <a:tcPr/>
                </a:tc>
                <a:tc>
                  <a:txBody>
                    <a:bodyPr/>
                    <a:lstStyle/>
                    <a:p>
                      <a:pPr algn="ctr"/>
                      <a:r>
                        <a:rPr lang="en-IE" sz="2400" dirty="0" smtClean="0"/>
                        <a:t>14</a:t>
                      </a:r>
                      <a:endParaRPr lang="en-IE" sz="2400" dirty="0"/>
                    </a:p>
                  </a:txBody>
                  <a:tcPr/>
                </a:tc>
                <a:tc>
                  <a:txBody>
                    <a:bodyPr/>
                    <a:lstStyle/>
                    <a:p>
                      <a:pPr algn="ctr"/>
                      <a:endParaRPr lang="en-IE" sz="2400" dirty="0"/>
                    </a:p>
                  </a:txBody>
                  <a:tcPr/>
                </a:tc>
                <a:tc>
                  <a:txBody>
                    <a:bodyPr/>
                    <a:lstStyle/>
                    <a:p>
                      <a:pPr algn="ctr"/>
                      <a:r>
                        <a:rPr lang="en-IE" sz="2400" dirty="0" smtClean="0"/>
                        <a:t>16</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1"/>
                  </a:ext>
                </a:extLst>
              </a:tr>
              <a:tr h="370840">
                <a:tc>
                  <a:txBody>
                    <a:bodyPr/>
                    <a:lstStyle/>
                    <a:p>
                      <a:r>
                        <a:rPr lang="en-IE" sz="2400" dirty="0" smtClean="0"/>
                        <a:t>August</a:t>
                      </a:r>
                      <a:endParaRPr lang="en-IE" sz="2400" dirty="0"/>
                    </a:p>
                  </a:txBody>
                  <a:tcPr/>
                </a:tc>
                <a:tc>
                  <a:txBody>
                    <a:bodyPr/>
                    <a:lstStyle/>
                    <a:p>
                      <a:pPr algn="ctr"/>
                      <a:r>
                        <a:rPr lang="en-IE" sz="2400" dirty="0" smtClean="0"/>
                        <a:t>14</a:t>
                      </a:r>
                      <a:endParaRPr lang="en-IE" sz="2400" dirty="0"/>
                    </a:p>
                  </a:txBody>
                  <a:tcPr/>
                </a:tc>
                <a:tc>
                  <a:txBody>
                    <a:bodyPr/>
                    <a:lstStyle/>
                    <a:p>
                      <a:pPr algn="ctr"/>
                      <a:r>
                        <a:rPr lang="en-IE" sz="2400" dirty="0" smtClean="0"/>
                        <a:t>15</a:t>
                      </a:r>
                      <a:endParaRPr lang="en-IE" sz="2400" dirty="0"/>
                    </a:p>
                  </a:txBody>
                  <a:tcPr/>
                </a:tc>
                <a:tc>
                  <a:txBody>
                    <a:bodyPr/>
                    <a:lstStyle/>
                    <a:p>
                      <a:pPr algn="ctr"/>
                      <a:endParaRPr lang="en-IE" sz="2400" dirty="0"/>
                    </a:p>
                  </a:txBody>
                  <a:tcPr/>
                </a:tc>
                <a:tc>
                  <a:txBody>
                    <a:bodyPr/>
                    <a:lstStyle/>
                    <a:p>
                      <a:pPr algn="ctr"/>
                      <a:r>
                        <a:rPr lang="en-IE" sz="2400" dirty="0" smtClean="0"/>
                        <a:t>17</a:t>
                      </a: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793114" y="852420"/>
            <a:ext cx="8018029" cy="523220"/>
          </a:xfrm>
          <a:prstGeom prst="rect">
            <a:avLst/>
          </a:prstGeom>
          <a:noFill/>
        </p:spPr>
        <p:txBody>
          <a:bodyPr wrap="none" rtlCol="0">
            <a:spAutoFit/>
          </a:bodyPr>
          <a:lstStyle/>
          <a:p>
            <a:pPr algn="ctr"/>
            <a:r>
              <a:rPr lang="en-IE" sz="2800" dirty="0">
                <a:solidFill>
                  <a:srgbClr val="7030A0"/>
                </a:solidFill>
                <a:latin typeface="+mn-lt"/>
              </a:rPr>
              <a:t>Albert knows the month and Bernard knows the </a:t>
            </a:r>
            <a:r>
              <a:rPr lang="en-IE" sz="2800" dirty="0" smtClean="0">
                <a:solidFill>
                  <a:srgbClr val="7030A0"/>
                </a:solidFill>
                <a:latin typeface="+mn-lt"/>
              </a:rPr>
              <a:t>date.</a:t>
            </a:r>
            <a:endParaRPr lang="en-IE" sz="2800" dirty="0">
              <a:solidFill>
                <a:srgbClr val="7030A0"/>
              </a:solidFill>
              <a:latin typeface="+mn-lt"/>
            </a:endParaRPr>
          </a:p>
        </p:txBody>
      </p:sp>
      <p:sp>
        <p:nvSpPr>
          <p:cNvPr id="7" name="Rectangle 6"/>
          <p:cNvSpPr/>
          <p:nvPr/>
        </p:nvSpPr>
        <p:spPr>
          <a:xfrm>
            <a:off x="838800" y="3613370"/>
            <a:ext cx="10591200" cy="2246769"/>
          </a:xfrm>
          <a:prstGeom prst="rect">
            <a:avLst/>
          </a:prstGeom>
        </p:spPr>
        <p:txBody>
          <a:bodyPr wrap="square">
            <a:spAutoFit/>
          </a:bodyPr>
          <a:lstStyle/>
          <a:p>
            <a:pPr lvl="0" eaLnBrk="0" hangingPunct="0">
              <a:spcBef>
                <a:spcPct val="20000"/>
              </a:spcBef>
            </a:pPr>
            <a:r>
              <a:rPr lang="en-IE" sz="2800" b="1" dirty="0">
                <a:solidFill>
                  <a:srgbClr val="7030A0"/>
                </a:solidFill>
                <a:latin typeface="Calibri"/>
              </a:rPr>
              <a:t>Bernard:</a:t>
            </a:r>
            <a:r>
              <a:rPr lang="en-IE" sz="2800" dirty="0">
                <a:solidFill>
                  <a:srgbClr val="7030A0"/>
                </a:solidFill>
                <a:latin typeface="Calibri"/>
              </a:rPr>
              <a:t> At first I didn’t know when Cheryl’s birthday is, but I know now.</a:t>
            </a:r>
          </a:p>
          <a:p>
            <a:endParaRPr lang="en-IE" sz="2800" dirty="0">
              <a:solidFill>
                <a:srgbClr val="7030A0"/>
              </a:solidFill>
              <a:latin typeface="+mn-lt"/>
            </a:endParaRPr>
          </a:p>
          <a:p>
            <a:r>
              <a:rPr lang="en-IE" sz="2800" dirty="0">
                <a:solidFill>
                  <a:srgbClr val="7030A0"/>
                </a:solidFill>
                <a:latin typeface="+mn-lt"/>
              </a:rPr>
              <a:t>The fact that Bernard now knows means that the 14</a:t>
            </a:r>
            <a:r>
              <a:rPr lang="en-IE" sz="2800" baseline="30000" dirty="0">
                <a:solidFill>
                  <a:srgbClr val="7030A0"/>
                </a:solidFill>
                <a:latin typeface="+mn-lt"/>
              </a:rPr>
              <a:t>th</a:t>
            </a:r>
            <a:r>
              <a:rPr lang="en-IE" sz="2800" dirty="0">
                <a:solidFill>
                  <a:srgbClr val="7030A0"/>
                </a:solidFill>
                <a:latin typeface="+mn-lt"/>
              </a:rPr>
              <a:t> is eliminated as it is the only date which appears twice</a:t>
            </a:r>
            <a:r>
              <a:rPr lang="en-IE" sz="2800" dirty="0" smtClean="0">
                <a:solidFill>
                  <a:srgbClr val="7030A0"/>
                </a:solidFill>
                <a:latin typeface="+mn-lt"/>
              </a:rPr>
              <a:t>.</a:t>
            </a:r>
            <a:endParaRPr lang="en-IE" sz="2400" dirty="0">
              <a:solidFill>
                <a:srgbClr val="7030A0"/>
              </a:solidFill>
              <a:latin typeface="+mn-lt"/>
            </a:endParaRPr>
          </a:p>
        </p:txBody>
      </p:sp>
      <p:cxnSp>
        <p:nvCxnSpPr>
          <p:cNvPr id="6" name="Straight Connector 5"/>
          <p:cNvCxnSpPr/>
          <p:nvPr/>
        </p:nvCxnSpPr>
        <p:spPr>
          <a:xfrm flipV="1">
            <a:off x="2362200" y="2661467"/>
            <a:ext cx="45720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2362200" y="2192210"/>
            <a:ext cx="457200" cy="381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994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28026"/>
            <a:ext cx="6934200" cy="777871"/>
          </a:xfrm>
        </p:spPr>
        <p:txBody>
          <a:bodyPr/>
          <a:lstStyle/>
          <a:p>
            <a:r>
              <a:rPr lang="en-IE" dirty="0" smtClean="0"/>
              <a:t>Possible solution</a:t>
            </a:r>
            <a:endParaRPr lang="en-IE"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32027548"/>
              </p:ext>
            </p:extLst>
          </p:nvPr>
        </p:nvGraphicFramePr>
        <p:xfrm>
          <a:off x="838800" y="1588126"/>
          <a:ext cx="8229599" cy="1371600"/>
        </p:xfrm>
        <a:graphic>
          <a:graphicData uri="http://schemas.openxmlformats.org/drawingml/2006/table">
            <a:tbl>
              <a:tblPr firstRow="1" bandRow="1">
                <a:tableStyleId>{5940675A-B579-460E-94D1-54222C63F5DA}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IE" sz="2400" dirty="0" smtClean="0">
                          <a:solidFill>
                            <a:srgbClr val="C00000"/>
                          </a:solidFill>
                        </a:rPr>
                        <a:t>Months</a:t>
                      </a:r>
                      <a:endParaRPr lang="en-IE" sz="2400" dirty="0">
                        <a:solidFill>
                          <a:srgbClr val="C00000"/>
                        </a:solidFill>
                      </a:endParaRPr>
                    </a:p>
                  </a:txBody>
                  <a:tcPr/>
                </a:tc>
                <a:tc gridSpan="6">
                  <a:txBody>
                    <a:bodyPr/>
                    <a:lstStyle/>
                    <a:p>
                      <a:pPr algn="ctr"/>
                      <a:r>
                        <a:rPr lang="en-IE" sz="2400" dirty="0" smtClean="0">
                          <a:solidFill>
                            <a:srgbClr val="C00000"/>
                          </a:solidFill>
                        </a:rPr>
                        <a:t>Dates</a:t>
                      </a:r>
                      <a:endParaRPr lang="en-IE" sz="2400" dirty="0">
                        <a:solidFill>
                          <a:srgbClr val="C00000"/>
                        </a:solidFill>
                      </a:endParaRPr>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tc hMerge="1">
                  <a:txBody>
                    <a:bodyPr/>
                    <a:lstStyle/>
                    <a:p>
                      <a:endParaRPr lang="en-IE" sz="2400" dirty="0"/>
                    </a:p>
                  </a:txBody>
                  <a:tcPr/>
                </a:tc>
                <a:extLst>
                  <a:ext uri="{0D108BD9-81ED-4DB2-BD59-A6C34878D82A}">
                    <a16:rowId xmlns:a16="http://schemas.microsoft.com/office/drawing/2014/main" val="10000"/>
                  </a:ext>
                </a:extLst>
              </a:tr>
              <a:tr h="370840">
                <a:tc>
                  <a:txBody>
                    <a:bodyPr/>
                    <a:lstStyle/>
                    <a:p>
                      <a:r>
                        <a:rPr lang="en-IE" sz="2400" dirty="0" smtClean="0"/>
                        <a:t>July</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r>
                        <a:rPr lang="en-IE" sz="2400" dirty="0" smtClean="0"/>
                        <a:t>16</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1"/>
                  </a:ext>
                </a:extLst>
              </a:tr>
              <a:tr h="370840">
                <a:tc>
                  <a:txBody>
                    <a:bodyPr/>
                    <a:lstStyle/>
                    <a:p>
                      <a:r>
                        <a:rPr lang="en-IE" sz="2400" dirty="0" smtClean="0"/>
                        <a:t>August</a:t>
                      </a:r>
                      <a:endParaRPr lang="en-IE" sz="2400" dirty="0"/>
                    </a:p>
                  </a:txBody>
                  <a:tcPr/>
                </a:tc>
                <a:tc>
                  <a:txBody>
                    <a:bodyPr/>
                    <a:lstStyle/>
                    <a:p>
                      <a:pPr algn="ctr"/>
                      <a:endParaRPr lang="en-IE" sz="2400" dirty="0"/>
                    </a:p>
                  </a:txBody>
                  <a:tcPr/>
                </a:tc>
                <a:tc>
                  <a:txBody>
                    <a:bodyPr/>
                    <a:lstStyle/>
                    <a:p>
                      <a:pPr algn="ctr"/>
                      <a:r>
                        <a:rPr lang="en-IE" sz="2400" dirty="0" smtClean="0"/>
                        <a:t>15</a:t>
                      </a:r>
                      <a:endParaRPr lang="en-IE" sz="2400" dirty="0"/>
                    </a:p>
                  </a:txBody>
                  <a:tcPr/>
                </a:tc>
                <a:tc>
                  <a:txBody>
                    <a:bodyPr/>
                    <a:lstStyle/>
                    <a:p>
                      <a:pPr algn="ctr"/>
                      <a:endParaRPr lang="en-IE" sz="2400" dirty="0"/>
                    </a:p>
                  </a:txBody>
                  <a:tcPr/>
                </a:tc>
                <a:tc>
                  <a:txBody>
                    <a:bodyPr/>
                    <a:lstStyle/>
                    <a:p>
                      <a:pPr algn="ctr"/>
                      <a:r>
                        <a:rPr lang="en-IE" sz="2400" dirty="0" smtClean="0"/>
                        <a:t>17</a:t>
                      </a:r>
                      <a:endParaRPr lang="en-IE" sz="2400" dirty="0"/>
                    </a:p>
                  </a:txBody>
                  <a:tcPr/>
                </a:tc>
                <a:tc>
                  <a:txBody>
                    <a:bodyPr/>
                    <a:lstStyle/>
                    <a:p>
                      <a:pPr algn="ctr"/>
                      <a:endParaRPr lang="en-IE" sz="2400" dirty="0"/>
                    </a:p>
                  </a:txBody>
                  <a:tcPr/>
                </a:tc>
                <a:tc>
                  <a:txBody>
                    <a:bodyPr/>
                    <a:lstStyle/>
                    <a:p>
                      <a:pPr algn="ctr"/>
                      <a:endParaRPr lang="en-IE" sz="24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838800" y="905897"/>
            <a:ext cx="6809556" cy="461665"/>
          </a:xfrm>
          <a:prstGeom prst="rect">
            <a:avLst/>
          </a:prstGeom>
          <a:noFill/>
        </p:spPr>
        <p:txBody>
          <a:bodyPr wrap="none" rtlCol="0">
            <a:spAutoFit/>
          </a:bodyPr>
          <a:lstStyle/>
          <a:p>
            <a:pPr algn="ctr"/>
            <a:r>
              <a:rPr lang="en-IE" sz="2400" dirty="0">
                <a:solidFill>
                  <a:srgbClr val="7030A0"/>
                </a:solidFill>
                <a:latin typeface="+mn-lt"/>
              </a:rPr>
              <a:t>Albert knows the month and Bernard knows the date</a:t>
            </a:r>
          </a:p>
        </p:txBody>
      </p:sp>
      <p:sp>
        <p:nvSpPr>
          <p:cNvPr id="7" name="Rectangle 6"/>
          <p:cNvSpPr/>
          <p:nvPr/>
        </p:nvSpPr>
        <p:spPr>
          <a:xfrm>
            <a:off x="838800" y="3200400"/>
            <a:ext cx="8389828" cy="2308324"/>
          </a:xfrm>
          <a:prstGeom prst="rect">
            <a:avLst/>
          </a:prstGeom>
        </p:spPr>
        <p:txBody>
          <a:bodyPr wrap="square">
            <a:spAutoFit/>
          </a:bodyPr>
          <a:lstStyle/>
          <a:p>
            <a:pPr lvl="0" eaLnBrk="0" hangingPunct="0">
              <a:spcBef>
                <a:spcPct val="20000"/>
              </a:spcBef>
            </a:pPr>
            <a:r>
              <a:rPr lang="en-IE" sz="2400" b="1" dirty="0">
                <a:solidFill>
                  <a:srgbClr val="7030A0"/>
                </a:solidFill>
                <a:latin typeface="+mn-lt"/>
              </a:rPr>
              <a:t>Albert:</a:t>
            </a:r>
            <a:r>
              <a:rPr lang="en-IE" sz="2400" dirty="0">
                <a:solidFill>
                  <a:srgbClr val="7030A0"/>
                </a:solidFill>
                <a:latin typeface="+mn-lt"/>
              </a:rPr>
              <a:t> Then I also know when Cheryl’s birthday is.</a:t>
            </a:r>
          </a:p>
          <a:p>
            <a:endParaRPr lang="en-IE" sz="2400" dirty="0">
              <a:solidFill>
                <a:srgbClr val="7030A0"/>
              </a:solidFill>
              <a:latin typeface="+mn-lt"/>
            </a:endParaRPr>
          </a:p>
          <a:p>
            <a:r>
              <a:rPr lang="en-IE" sz="2400" dirty="0">
                <a:solidFill>
                  <a:srgbClr val="7030A0"/>
                </a:solidFill>
                <a:latin typeface="+mn-lt"/>
              </a:rPr>
              <a:t>The fact that Albert now knows means that the birthday must be in July because if it was August, Albert would still not know.</a:t>
            </a:r>
          </a:p>
          <a:p>
            <a:endParaRPr lang="en-IE" sz="2400" dirty="0">
              <a:solidFill>
                <a:srgbClr val="7030A0"/>
              </a:solidFill>
              <a:latin typeface="+mn-lt"/>
            </a:endParaRPr>
          </a:p>
          <a:p>
            <a:r>
              <a:rPr lang="en-IE" sz="2400" dirty="0">
                <a:solidFill>
                  <a:srgbClr val="7030A0"/>
                </a:solidFill>
                <a:latin typeface="+mn-lt"/>
              </a:rPr>
              <a:t>Therefore Cheryl's birthday has to be July 16</a:t>
            </a:r>
            <a:r>
              <a:rPr lang="en-IE" sz="2400" baseline="30000" dirty="0">
                <a:solidFill>
                  <a:srgbClr val="7030A0"/>
                </a:solidFill>
                <a:latin typeface="+mn-lt"/>
              </a:rPr>
              <a:t>th</a:t>
            </a:r>
            <a:r>
              <a:rPr lang="en-IE" sz="2400" dirty="0" smtClean="0">
                <a:solidFill>
                  <a:srgbClr val="7030A0"/>
                </a:solidFill>
                <a:latin typeface="+mn-lt"/>
              </a:rPr>
              <a:t>!!</a:t>
            </a:r>
            <a:endParaRPr lang="en-IE" sz="2400" dirty="0">
              <a:solidFill>
                <a:srgbClr val="7030A0"/>
              </a:solidFill>
              <a:latin typeface="+mn-lt"/>
            </a:endParaRPr>
          </a:p>
        </p:txBody>
      </p:sp>
      <p:cxnSp>
        <p:nvCxnSpPr>
          <p:cNvPr id="6" name="Straight Connector 5"/>
          <p:cNvCxnSpPr/>
          <p:nvPr/>
        </p:nvCxnSpPr>
        <p:spPr>
          <a:xfrm flipV="1">
            <a:off x="3581400" y="2531029"/>
            <a:ext cx="45720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5932714" y="2508563"/>
            <a:ext cx="457200" cy="3810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800101" y="5660925"/>
            <a:ext cx="10591799" cy="369332"/>
          </a:xfrm>
          <a:prstGeom prst="rect">
            <a:avLst/>
          </a:prstGeom>
        </p:spPr>
        <p:txBody>
          <a:bodyPr wrap="square">
            <a:spAutoFit/>
          </a:bodyPr>
          <a:lstStyle/>
          <a:p>
            <a:r>
              <a:rPr lang="en-GB" dirty="0">
                <a:latin typeface="+mn-lt"/>
                <a:hlinkClick r:id="rId2"/>
              </a:rPr>
              <a:t>https</a:t>
            </a:r>
            <a:r>
              <a:rPr lang="en-GB" dirty="0">
                <a:hlinkClick r:id="rId2"/>
              </a:rPr>
              <a:t>://www.khanacademy.org/math/math-for-fun-and-glory/puzzles/brain-teasers/v/cheryls-birthday</a:t>
            </a:r>
            <a:r>
              <a:rPr lang="en-GB" dirty="0"/>
              <a:t> </a:t>
            </a:r>
          </a:p>
        </p:txBody>
      </p:sp>
    </p:spTree>
    <p:extLst>
      <p:ext uri="{BB962C8B-B14F-4D97-AF65-F5344CB8AC3E}">
        <p14:creationId xmlns:p14="http://schemas.microsoft.com/office/powerpoint/2010/main" val="22546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152400"/>
            <a:ext cx="6934200" cy="777871"/>
          </a:xfrm>
        </p:spPr>
        <p:txBody>
          <a:bodyPr/>
          <a:lstStyle/>
          <a:p>
            <a:r>
              <a:rPr lang="en-IE" dirty="0" smtClean="0"/>
              <a:t>Extra…problem 15</a:t>
            </a:r>
            <a:endParaRPr lang="en-IE" dirty="0"/>
          </a:p>
        </p:txBody>
      </p:sp>
      <p:sp>
        <p:nvSpPr>
          <p:cNvPr id="3" name="Content Placeholder 2"/>
          <p:cNvSpPr>
            <a:spLocks noGrp="1"/>
          </p:cNvSpPr>
          <p:nvPr>
            <p:ph idx="4294967295"/>
          </p:nvPr>
        </p:nvSpPr>
        <p:spPr>
          <a:xfrm>
            <a:off x="457200" y="990600"/>
            <a:ext cx="11277600" cy="4632329"/>
          </a:xfrm>
        </p:spPr>
        <p:txBody>
          <a:bodyPr>
            <a:noAutofit/>
          </a:bodyPr>
          <a:lstStyle/>
          <a:p>
            <a:pPr marL="0" indent="0" algn="just">
              <a:buNone/>
            </a:pPr>
            <a:r>
              <a:rPr lang="en-IE" sz="2800" dirty="0">
                <a:solidFill>
                  <a:srgbClr val="7030A0"/>
                </a:solidFill>
              </a:rPr>
              <a:t>In a long hall of the Arts Block, there are 100 lockers numbered 1 to 100. In preparation for the beginning of term, the custodian cleans the lockers, resets the combinations, and closes the locker doors. When the students return from summer vacation, they decide to celebrate the beginning of the college term by working off some energy. Student 1 runs down the row of lockers and opens every door. Student 2 closes the doors of lockers 2, 4, 6, 8, and so on to the end of the line. Student 3 changes the state of the doors of lockers 3, 6, 9, 12, and so on to the end of the line. (This means the student opens the door if it is closed and closes the door if it is open.) Student 4 changes the state of the doors of lockers 4, 8, 12, 16, and so on. This continues until every student has had a turn. When all 100 students have finished, </a:t>
            </a:r>
            <a:r>
              <a:rPr lang="en-IE" sz="2800" b="1" dirty="0">
                <a:solidFill>
                  <a:srgbClr val="7030A0"/>
                </a:solidFill>
              </a:rPr>
              <a:t>which locker doors are open?</a:t>
            </a:r>
            <a:r>
              <a:rPr lang="en-IE" sz="2800" dirty="0">
                <a:solidFill>
                  <a:srgbClr val="7030A0"/>
                </a:solidFill>
              </a:rPr>
              <a:t> </a:t>
            </a:r>
          </a:p>
        </p:txBody>
      </p:sp>
    </p:spTree>
    <p:extLst>
      <p:ext uri="{BB962C8B-B14F-4D97-AF65-F5344CB8AC3E}">
        <p14:creationId xmlns:p14="http://schemas.microsoft.com/office/powerpoint/2010/main" val="2572728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304800"/>
            <a:ext cx="6934200" cy="777871"/>
          </a:xfrm>
        </p:spPr>
        <p:txBody>
          <a:bodyPr/>
          <a:lstStyle/>
          <a:p>
            <a:r>
              <a:rPr lang="en-IE" dirty="0" smtClean="0"/>
              <a:t>The locker problem</a:t>
            </a:r>
            <a:endParaRPr lang="en-IE" dirty="0"/>
          </a:p>
        </p:txBody>
      </p:sp>
      <p:pic>
        <p:nvPicPr>
          <p:cNvPr id="4" name="Picture 3"/>
          <p:cNvPicPr>
            <a:picLocks noChangeAspect="1"/>
          </p:cNvPicPr>
          <p:nvPr/>
        </p:nvPicPr>
        <p:blipFill>
          <a:blip r:embed="rId2"/>
          <a:stretch>
            <a:fillRect/>
          </a:stretch>
        </p:blipFill>
        <p:spPr>
          <a:xfrm>
            <a:off x="1524000" y="1557986"/>
            <a:ext cx="9144000" cy="4461814"/>
          </a:xfrm>
          <a:prstGeom prst="rect">
            <a:avLst/>
          </a:prstGeom>
        </p:spPr>
      </p:pic>
      <p:sp>
        <p:nvSpPr>
          <p:cNvPr id="5" name="Rectangle 4"/>
          <p:cNvSpPr/>
          <p:nvPr/>
        </p:nvSpPr>
        <p:spPr>
          <a:xfrm>
            <a:off x="2971800" y="1157876"/>
            <a:ext cx="6248400" cy="400110"/>
          </a:xfrm>
          <a:prstGeom prst="rect">
            <a:avLst/>
          </a:prstGeom>
        </p:spPr>
        <p:txBody>
          <a:bodyPr wrap="square">
            <a:spAutoFit/>
          </a:bodyPr>
          <a:lstStyle/>
          <a:p>
            <a:r>
              <a:rPr lang="en-IE" sz="2000" dirty="0">
                <a:solidFill>
                  <a:srgbClr val="7030A0"/>
                </a:solidFill>
                <a:hlinkClick r:id="rId3"/>
              </a:rPr>
              <a:t>https://</a:t>
            </a:r>
            <a:r>
              <a:rPr lang="en-IE" sz="2000" dirty="0" smtClean="0">
                <a:solidFill>
                  <a:srgbClr val="7030A0"/>
                </a:solidFill>
                <a:hlinkClick r:id="rId3"/>
              </a:rPr>
              <a:t>www.youtube.com/watch?v=WdL1EBNZvQ4</a:t>
            </a:r>
            <a:r>
              <a:rPr lang="en-IE" sz="2000" dirty="0" smtClean="0">
                <a:solidFill>
                  <a:srgbClr val="7030A0"/>
                </a:solidFill>
              </a:rPr>
              <a:t> </a:t>
            </a:r>
            <a:endParaRPr lang="en-IE" sz="2000" dirty="0">
              <a:solidFill>
                <a:srgbClr val="7030A0"/>
              </a:solidFill>
            </a:endParaRPr>
          </a:p>
        </p:txBody>
      </p:sp>
    </p:spTree>
    <p:extLst>
      <p:ext uri="{BB962C8B-B14F-4D97-AF65-F5344CB8AC3E}">
        <p14:creationId xmlns:p14="http://schemas.microsoft.com/office/powerpoint/2010/main" val="3660543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7467600" cy="1295400"/>
          </a:xfrm>
        </p:spPr>
        <p:txBody>
          <a:bodyPr/>
          <a:lstStyle/>
          <a:p>
            <a:r>
              <a:rPr lang="en-IE" dirty="0"/>
              <a:t>Before students arrived, the lockers were all closed.</a:t>
            </a:r>
          </a:p>
        </p:txBody>
      </p:sp>
      <p:pic>
        <p:nvPicPr>
          <p:cNvPr id="4" name="Picture 3"/>
          <p:cNvPicPr>
            <a:picLocks noChangeAspect="1"/>
          </p:cNvPicPr>
          <p:nvPr/>
        </p:nvPicPr>
        <p:blipFill>
          <a:blip r:embed="rId2"/>
          <a:stretch>
            <a:fillRect/>
          </a:stretch>
        </p:blipFill>
        <p:spPr>
          <a:xfrm>
            <a:off x="1506416" y="1676400"/>
            <a:ext cx="9179169" cy="4199164"/>
          </a:xfrm>
          <a:prstGeom prst="rect">
            <a:avLst/>
          </a:prstGeom>
        </p:spPr>
      </p:pic>
    </p:spTree>
    <p:extLst>
      <p:ext uri="{BB962C8B-B14F-4D97-AF65-F5344CB8AC3E}">
        <p14:creationId xmlns:p14="http://schemas.microsoft.com/office/powerpoint/2010/main" val="3497847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304800"/>
            <a:ext cx="6934200" cy="777871"/>
          </a:xfrm>
        </p:spPr>
        <p:txBody>
          <a:bodyPr/>
          <a:lstStyle/>
          <a:p>
            <a:r>
              <a:rPr lang="en-GB" dirty="0" smtClean="0"/>
              <a:t>Problem 1 – inquiry cubes</a:t>
            </a:r>
            <a:endParaRPr lang="en-GB" dirty="0"/>
          </a:p>
        </p:txBody>
      </p:sp>
      <p:pic>
        <p:nvPicPr>
          <p:cNvPr id="5124" name="Picture 4" descr="Image result for cu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5638800" cy="447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46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50" y="457200"/>
            <a:ext cx="8039100" cy="777871"/>
          </a:xfrm>
        </p:spPr>
        <p:txBody>
          <a:bodyPr/>
          <a:lstStyle/>
          <a:p>
            <a:r>
              <a:rPr lang="en-IE" dirty="0"/>
              <a:t>Student 1 opened all the lockers.</a:t>
            </a:r>
          </a:p>
        </p:txBody>
      </p:sp>
      <p:pic>
        <p:nvPicPr>
          <p:cNvPr id="4" name="Picture 3"/>
          <p:cNvPicPr>
            <a:picLocks noChangeAspect="1"/>
          </p:cNvPicPr>
          <p:nvPr/>
        </p:nvPicPr>
        <p:blipFill>
          <a:blip r:embed="rId2"/>
          <a:stretch>
            <a:fillRect/>
          </a:stretch>
        </p:blipFill>
        <p:spPr>
          <a:xfrm>
            <a:off x="1524000" y="1447800"/>
            <a:ext cx="9144000" cy="4214528"/>
          </a:xfrm>
          <a:prstGeom prst="rect">
            <a:avLst/>
          </a:prstGeom>
        </p:spPr>
      </p:pic>
    </p:spTree>
    <p:extLst>
      <p:ext uri="{BB962C8B-B14F-4D97-AF65-F5344CB8AC3E}">
        <p14:creationId xmlns:p14="http://schemas.microsoft.com/office/powerpoint/2010/main" val="2451484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150" y="152400"/>
            <a:ext cx="8267700" cy="1219200"/>
          </a:xfrm>
        </p:spPr>
        <p:txBody>
          <a:bodyPr/>
          <a:lstStyle/>
          <a:p>
            <a:r>
              <a:rPr lang="en-IE" dirty="0"/>
              <a:t>Student 2 closed every second </a:t>
            </a:r>
            <a:r>
              <a:rPr lang="en-IE" dirty="0" smtClean="0"/>
              <a:t>locker, </a:t>
            </a:r>
            <a:r>
              <a:rPr lang="en-IE" dirty="0"/>
              <a:t>starting from locker 2.</a:t>
            </a:r>
          </a:p>
        </p:txBody>
      </p:sp>
      <p:pic>
        <p:nvPicPr>
          <p:cNvPr id="4" name="Picture 3"/>
          <p:cNvPicPr>
            <a:picLocks noChangeAspect="1"/>
          </p:cNvPicPr>
          <p:nvPr/>
        </p:nvPicPr>
        <p:blipFill>
          <a:blip r:embed="rId2"/>
          <a:stretch>
            <a:fillRect/>
          </a:stretch>
        </p:blipFill>
        <p:spPr>
          <a:xfrm>
            <a:off x="1524000" y="1524000"/>
            <a:ext cx="9144000" cy="4267445"/>
          </a:xfrm>
          <a:prstGeom prst="rect">
            <a:avLst/>
          </a:prstGeom>
        </p:spPr>
      </p:pic>
    </p:spTree>
    <p:extLst>
      <p:ext uri="{BB962C8B-B14F-4D97-AF65-F5344CB8AC3E}">
        <p14:creationId xmlns:p14="http://schemas.microsoft.com/office/powerpoint/2010/main" val="4776585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52400"/>
            <a:ext cx="8572500" cy="1219200"/>
          </a:xfrm>
        </p:spPr>
        <p:txBody>
          <a:bodyPr/>
          <a:lstStyle/>
          <a:p>
            <a:r>
              <a:rPr lang="en-IE" dirty="0"/>
              <a:t>Student </a:t>
            </a:r>
            <a:r>
              <a:rPr lang="en-IE" dirty="0" smtClean="0"/>
              <a:t>5 </a:t>
            </a:r>
            <a:r>
              <a:rPr lang="en-IE" dirty="0"/>
              <a:t>changed the state of every fifth locker, </a:t>
            </a:r>
            <a:r>
              <a:rPr lang="en-IE" dirty="0" smtClean="0"/>
              <a:t>starting </a:t>
            </a:r>
            <a:r>
              <a:rPr lang="en-IE" dirty="0"/>
              <a:t>at locker 5.</a:t>
            </a:r>
          </a:p>
        </p:txBody>
      </p:sp>
      <p:pic>
        <p:nvPicPr>
          <p:cNvPr id="4" name="Picture 3"/>
          <p:cNvPicPr>
            <a:picLocks noChangeAspect="1"/>
          </p:cNvPicPr>
          <p:nvPr/>
        </p:nvPicPr>
        <p:blipFill>
          <a:blip r:embed="rId2"/>
          <a:stretch>
            <a:fillRect/>
          </a:stretch>
        </p:blipFill>
        <p:spPr>
          <a:xfrm>
            <a:off x="1490942" y="1600200"/>
            <a:ext cx="9210117" cy="4191000"/>
          </a:xfrm>
          <a:prstGeom prst="rect">
            <a:avLst/>
          </a:prstGeom>
        </p:spPr>
      </p:pic>
    </p:spTree>
    <p:extLst>
      <p:ext uri="{BB962C8B-B14F-4D97-AF65-F5344CB8AC3E}">
        <p14:creationId xmlns:p14="http://schemas.microsoft.com/office/powerpoint/2010/main" val="2362045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10287000" cy="1295400"/>
          </a:xfrm>
        </p:spPr>
        <p:txBody>
          <a:bodyPr/>
          <a:lstStyle/>
          <a:p>
            <a:r>
              <a:rPr lang="en-IE" dirty="0"/>
              <a:t>This is the state of the lockers after all twenty students opened and closed lockers.</a:t>
            </a:r>
          </a:p>
        </p:txBody>
      </p:sp>
      <p:pic>
        <p:nvPicPr>
          <p:cNvPr id="4" name="Picture 3"/>
          <p:cNvPicPr>
            <a:picLocks noChangeAspect="1"/>
          </p:cNvPicPr>
          <p:nvPr/>
        </p:nvPicPr>
        <p:blipFill>
          <a:blip r:embed="rId2"/>
          <a:stretch>
            <a:fillRect/>
          </a:stretch>
        </p:blipFill>
        <p:spPr>
          <a:xfrm>
            <a:off x="1532530" y="1600200"/>
            <a:ext cx="9126940" cy="4160972"/>
          </a:xfrm>
          <a:prstGeom prst="rect">
            <a:avLst/>
          </a:prstGeom>
        </p:spPr>
      </p:pic>
    </p:spTree>
    <p:extLst>
      <p:ext uri="{BB962C8B-B14F-4D97-AF65-F5344CB8AC3E}">
        <p14:creationId xmlns:p14="http://schemas.microsoft.com/office/powerpoint/2010/main" val="28564482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Extension questions</a:t>
            </a:r>
            <a:endParaRPr lang="en-IE" dirty="0"/>
          </a:p>
        </p:txBody>
      </p:sp>
      <p:sp>
        <p:nvSpPr>
          <p:cNvPr id="3" name="Content Placeholder 2"/>
          <p:cNvSpPr>
            <a:spLocks noGrp="1"/>
          </p:cNvSpPr>
          <p:nvPr>
            <p:ph idx="4294967295"/>
          </p:nvPr>
        </p:nvSpPr>
        <p:spPr>
          <a:xfrm>
            <a:off x="419100" y="1435100"/>
            <a:ext cx="11353800" cy="4525963"/>
          </a:xfrm>
        </p:spPr>
        <p:txBody>
          <a:bodyPr>
            <a:normAutofit/>
          </a:bodyPr>
          <a:lstStyle/>
          <a:p>
            <a:pPr marL="360000" indent="-360000">
              <a:lnSpc>
                <a:spcPct val="100000"/>
              </a:lnSpc>
              <a:spcBef>
                <a:spcPts val="1200"/>
              </a:spcBef>
            </a:pPr>
            <a:r>
              <a:rPr lang="en-IE" sz="2800" dirty="0" smtClean="0">
                <a:solidFill>
                  <a:srgbClr val="7030A0"/>
                </a:solidFill>
              </a:rPr>
              <a:t>If </a:t>
            </a:r>
            <a:r>
              <a:rPr lang="en-IE" sz="2800" dirty="0">
                <a:solidFill>
                  <a:srgbClr val="7030A0"/>
                </a:solidFill>
              </a:rPr>
              <a:t>there were 500 students and lockers, which lockers remain open after </a:t>
            </a:r>
            <a:r>
              <a:rPr lang="en-IE" sz="2800" dirty="0" smtClean="0">
                <a:solidFill>
                  <a:srgbClr val="7030A0"/>
                </a:solidFill>
              </a:rPr>
              <a:t>the </a:t>
            </a:r>
            <a:r>
              <a:rPr lang="en-IE" sz="2800" dirty="0">
                <a:solidFill>
                  <a:srgbClr val="7030A0"/>
                </a:solidFill>
              </a:rPr>
              <a:t>500th student has passed?</a:t>
            </a:r>
          </a:p>
          <a:p>
            <a:pPr marL="360000" indent="-360000">
              <a:lnSpc>
                <a:spcPct val="100000"/>
              </a:lnSpc>
              <a:spcBef>
                <a:spcPts val="1200"/>
              </a:spcBef>
            </a:pPr>
            <a:r>
              <a:rPr lang="en-IE" sz="2800" dirty="0" smtClean="0">
                <a:solidFill>
                  <a:srgbClr val="7030A0"/>
                </a:solidFill>
              </a:rPr>
              <a:t>Which </a:t>
            </a:r>
            <a:r>
              <a:rPr lang="en-IE" sz="2800" dirty="0">
                <a:solidFill>
                  <a:srgbClr val="7030A0"/>
                </a:solidFill>
              </a:rPr>
              <a:t>lockers were touched by only two students? How do you know?</a:t>
            </a:r>
          </a:p>
          <a:p>
            <a:pPr marL="360000" indent="-360000">
              <a:lnSpc>
                <a:spcPct val="100000"/>
              </a:lnSpc>
              <a:spcBef>
                <a:spcPts val="1200"/>
              </a:spcBef>
            </a:pPr>
            <a:r>
              <a:rPr lang="en-IE" sz="2800" dirty="0" smtClean="0">
                <a:solidFill>
                  <a:srgbClr val="7030A0"/>
                </a:solidFill>
              </a:rPr>
              <a:t>Which </a:t>
            </a:r>
            <a:r>
              <a:rPr lang="en-IE" sz="2800" dirty="0">
                <a:solidFill>
                  <a:srgbClr val="7030A0"/>
                </a:solidFill>
              </a:rPr>
              <a:t>students touched both lockers 36 and 48?</a:t>
            </a:r>
          </a:p>
          <a:p>
            <a:pPr marL="360000" indent="-360000">
              <a:lnSpc>
                <a:spcPct val="100000"/>
              </a:lnSpc>
              <a:spcBef>
                <a:spcPts val="1200"/>
              </a:spcBef>
            </a:pPr>
            <a:r>
              <a:rPr lang="en-IE" sz="2800" dirty="0" smtClean="0">
                <a:solidFill>
                  <a:srgbClr val="7030A0"/>
                </a:solidFill>
              </a:rPr>
              <a:t>Which </a:t>
            </a:r>
            <a:r>
              <a:rPr lang="en-IE" sz="2800" dirty="0">
                <a:solidFill>
                  <a:srgbClr val="7030A0"/>
                </a:solidFill>
              </a:rPr>
              <a:t>lockers were switched the most times?</a:t>
            </a:r>
          </a:p>
          <a:p>
            <a:endParaRPr lang="en-IE" sz="2800" dirty="0">
              <a:solidFill>
                <a:srgbClr val="7030A0"/>
              </a:solidFill>
            </a:endParaRPr>
          </a:p>
        </p:txBody>
      </p:sp>
    </p:spTree>
    <p:extLst>
      <p:ext uri="{BB962C8B-B14F-4D97-AF65-F5344CB8AC3E}">
        <p14:creationId xmlns:p14="http://schemas.microsoft.com/office/powerpoint/2010/main" val="2338547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78000" y="254000"/>
            <a:ext cx="8636000" cy="6350000"/>
          </a:xfrm>
          <a:prstGeom prst="rect">
            <a:avLst/>
          </a:prstGeom>
        </p:spPr>
      </p:pic>
    </p:spTree>
    <p:extLst>
      <p:ext uri="{BB962C8B-B14F-4D97-AF65-F5344CB8AC3E}">
        <p14:creationId xmlns:p14="http://schemas.microsoft.com/office/powerpoint/2010/main" val="2932016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650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Problem 2</a:t>
            </a:r>
          </a:p>
        </p:txBody>
      </p:sp>
      <p:pic>
        <p:nvPicPr>
          <p:cNvPr id="4" name="Picture 3"/>
          <p:cNvPicPr>
            <a:picLocks noChangeAspect="1"/>
          </p:cNvPicPr>
          <p:nvPr/>
        </p:nvPicPr>
        <p:blipFill>
          <a:blip r:embed="rId2"/>
          <a:stretch>
            <a:fillRect/>
          </a:stretch>
        </p:blipFill>
        <p:spPr>
          <a:xfrm>
            <a:off x="970036" y="1828800"/>
            <a:ext cx="10251928" cy="3637384"/>
          </a:xfrm>
          <a:prstGeom prst="rect">
            <a:avLst/>
          </a:prstGeom>
        </p:spPr>
      </p:pic>
      <p:sp>
        <p:nvSpPr>
          <p:cNvPr id="3" name="TextBox 2"/>
          <p:cNvSpPr txBox="1"/>
          <p:nvPr/>
        </p:nvSpPr>
        <p:spPr>
          <a:xfrm>
            <a:off x="8458201" y="3962401"/>
            <a:ext cx="659155" cy="646331"/>
          </a:xfrm>
          <a:prstGeom prst="rect">
            <a:avLst/>
          </a:prstGeom>
          <a:noFill/>
        </p:spPr>
        <p:txBody>
          <a:bodyPr wrap="square" rtlCol="0">
            <a:spAutoFit/>
          </a:bodyPr>
          <a:lstStyle/>
          <a:p>
            <a:r>
              <a:rPr lang="en-GB" dirty="0"/>
              <a:t>s</a:t>
            </a:r>
            <a:r>
              <a:rPr lang="en-GB" dirty="0" smtClean="0"/>
              <a:t>um</a:t>
            </a:r>
          </a:p>
          <a:p>
            <a:r>
              <a:rPr lang="en-GB" dirty="0"/>
              <a:t>^</a:t>
            </a:r>
          </a:p>
        </p:txBody>
      </p:sp>
    </p:spTree>
    <p:extLst>
      <p:ext uri="{BB962C8B-B14F-4D97-AF65-F5344CB8AC3E}">
        <p14:creationId xmlns:p14="http://schemas.microsoft.com/office/powerpoint/2010/main" val="395750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0"/>
            <a:ext cx="6934200" cy="777871"/>
          </a:xfrm>
        </p:spPr>
        <p:txBody>
          <a:bodyPr/>
          <a:lstStyle/>
          <a:p>
            <a:r>
              <a:rPr lang="en-IE" dirty="0"/>
              <a:t>Solution</a:t>
            </a:r>
            <a:r>
              <a:rPr lang="en-IE" dirty="0" smtClean="0"/>
              <a:t>…</a:t>
            </a:r>
            <a:endParaRPr lang="en-IE" dirty="0"/>
          </a:p>
        </p:txBody>
      </p:sp>
      <p:sp>
        <p:nvSpPr>
          <p:cNvPr id="3" name="Content Placeholder 2"/>
          <p:cNvSpPr>
            <a:spLocks noGrp="1"/>
          </p:cNvSpPr>
          <p:nvPr>
            <p:ph idx="4294967295"/>
          </p:nvPr>
        </p:nvSpPr>
        <p:spPr>
          <a:xfrm>
            <a:off x="1974087" y="1608221"/>
            <a:ext cx="8229600" cy="4335379"/>
          </a:xfrm>
        </p:spPr>
        <p:txBody>
          <a:bodyPr>
            <a:normAutofit/>
          </a:bodyPr>
          <a:lstStyle/>
          <a:p>
            <a:pPr marL="0" indent="0" algn="ctr">
              <a:buNone/>
            </a:pPr>
            <a:r>
              <a:rPr lang="en-IE" sz="2800" dirty="0" smtClean="0">
                <a:solidFill>
                  <a:srgbClr val="7030A0"/>
                </a:solidFill>
              </a:rPr>
              <a:t>Not possible, why?</a:t>
            </a:r>
          </a:p>
          <a:p>
            <a:pPr marL="0" indent="0" algn="ctr">
              <a:buNone/>
            </a:pPr>
            <a:r>
              <a:rPr lang="en-IE" sz="2800" dirty="0" smtClean="0">
                <a:solidFill>
                  <a:srgbClr val="7030A0"/>
                </a:solidFill>
              </a:rPr>
              <a:t>Even </a:t>
            </a:r>
            <a:r>
              <a:rPr lang="en-IE" sz="2800" dirty="0">
                <a:solidFill>
                  <a:srgbClr val="7030A0"/>
                </a:solidFill>
              </a:rPr>
              <a:t>+ Even = Even	</a:t>
            </a:r>
            <a:r>
              <a:rPr lang="en-IE" sz="2800" dirty="0" smtClean="0">
                <a:solidFill>
                  <a:srgbClr val="7030A0"/>
                </a:solidFill>
              </a:rPr>
              <a:t>/</a:t>
            </a:r>
            <a:r>
              <a:rPr lang="en-IE" sz="2800" dirty="0">
                <a:solidFill>
                  <a:srgbClr val="7030A0"/>
                </a:solidFill>
              </a:rPr>
              <a:t>	Odd + Odd  = Even</a:t>
            </a:r>
            <a:r>
              <a:rPr lang="en-IE" sz="3200" dirty="0">
                <a:solidFill>
                  <a:srgbClr val="7030A0"/>
                </a:solidFill>
              </a:rPr>
              <a:t>	</a:t>
            </a:r>
          </a:p>
          <a:p>
            <a:pPr marL="0" indent="0" algn="ctr">
              <a:buNone/>
            </a:pPr>
            <a:endParaRPr lang="en-IE" sz="3200" dirty="0">
              <a:solidFill>
                <a:srgbClr val="7030A0"/>
              </a:solidFill>
            </a:endParaRPr>
          </a:p>
          <a:p>
            <a:pPr marL="0" indent="0" algn="ctr">
              <a:buNone/>
            </a:pPr>
            <a:r>
              <a:rPr lang="en-IE" sz="3200" dirty="0" smtClean="0">
                <a:solidFill>
                  <a:srgbClr val="7030A0"/>
                </a:solidFill>
              </a:rPr>
              <a:t>O + O + </a:t>
            </a:r>
            <a:r>
              <a:rPr lang="en-IE" sz="3200" dirty="0">
                <a:solidFill>
                  <a:srgbClr val="7030A0"/>
                </a:solidFill>
              </a:rPr>
              <a:t>O + O + O + O + O + O + O + O </a:t>
            </a:r>
            <a:r>
              <a:rPr lang="en-IE" sz="3200" dirty="0" smtClean="0">
                <a:solidFill>
                  <a:srgbClr val="7030A0"/>
                </a:solidFill>
              </a:rPr>
              <a:t> </a:t>
            </a:r>
          </a:p>
          <a:p>
            <a:pPr marL="0" indent="0" algn="ctr">
              <a:buNone/>
            </a:pPr>
            <a:r>
              <a:rPr lang="en-IE" sz="3200" dirty="0" smtClean="0">
                <a:solidFill>
                  <a:srgbClr val="7030A0"/>
                </a:solidFill>
              </a:rPr>
              <a:t>  E    +    E      +     E     </a:t>
            </a:r>
            <a:r>
              <a:rPr lang="en-IE" sz="3200" dirty="0">
                <a:solidFill>
                  <a:srgbClr val="7030A0"/>
                </a:solidFill>
              </a:rPr>
              <a:t>+ </a:t>
            </a:r>
            <a:r>
              <a:rPr lang="en-IE" sz="3200" dirty="0" smtClean="0">
                <a:solidFill>
                  <a:srgbClr val="7030A0"/>
                </a:solidFill>
              </a:rPr>
              <a:t>   E      +     E</a:t>
            </a:r>
          </a:p>
          <a:p>
            <a:pPr marL="0" indent="0" algn="ctr">
              <a:buNone/>
            </a:pPr>
            <a:r>
              <a:rPr lang="en-IE" sz="3200" dirty="0" smtClean="0">
                <a:solidFill>
                  <a:srgbClr val="7030A0"/>
                </a:solidFill>
              </a:rPr>
              <a:t>          E          +            E           </a:t>
            </a:r>
            <a:r>
              <a:rPr lang="en-IE" sz="3200" dirty="0">
                <a:solidFill>
                  <a:srgbClr val="7030A0"/>
                </a:solidFill>
              </a:rPr>
              <a:t>+ </a:t>
            </a:r>
            <a:r>
              <a:rPr lang="en-IE" sz="3200" dirty="0" smtClean="0">
                <a:solidFill>
                  <a:srgbClr val="7030A0"/>
                </a:solidFill>
              </a:rPr>
              <a:t>     E</a:t>
            </a:r>
            <a:endParaRPr lang="en-IE" sz="3200" dirty="0">
              <a:solidFill>
                <a:srgbClr val="7030A0"/>
              </a:solidFill>
            </a:endParaRPr>
          </a:p>
          <a:p>
            <a:pPr marL="0" indent="0">
              <a:buNone/>
            </a:pPr>
            <a:r>
              <a:rPr lang="en-IE" sz="3200" dirty="0" smtClean="0">
                <a:solidFill>
                  <a:srgbClr val="7030A0"/>
                </a:solidFill>
              </a:rPr>
              <a:t>                                     E                +              E</a:t>
            </a:r>
            <a:endParaRPr lang="en-IE" sz="3200" dirty="0">
              <a:solidFill>
                <a:srgbClr val="7030A0"/>
              </a:solidFill>
            </a:endParaRPr>
          </a:p>
          <a:p>
            <a:pPr marL="0" indent="0">
              <a:buNone/>
            </a:pPr>
            <a:r>
              <a:rPr lang="en-IE" sz="3200" dirty="0" smtClean="0">
                <a:solidFill>
                  <a:srgbClr val="7030A0"/>
                </a:solidFill>
              </a:rPr>
              <a:t>				          =   E </a:t>
            </a:r>
            <a:endParaRPr lang="en-IE" sz="3200" dirty="0">
              <a:solidFill>
                <a:srgbClr val="7030A0"/>
              </a:solidFill>
            </a:endParaRPr>
          </a:p>
          <a:p>
            <a:pPr marL="0" indent="0">
              <a:buNone/>
            </a:pPr>
            <a:endParaRPr lang="en-IE" sz="3200" dirty="0">
              <a:solidFill>
                <a:srgbClr val="7030A0"/>
              </a:solidFill>
            </a:endParaRPr>
          </a:p>
          <a:p>
            <a:pPr marL="0" indent="0">
              <a:buNone/>
            </a:pPr>
            <a:endParaRPr lang="en-IE" sz="3200" dirty="0">
              <a:solidFill>
                <a:srgbClr val="7030A0"/>
              </a:solidFill>
            </a:endParaRPr>
          </a:p>
        </p:txBody>
      </p:sp>
      <p:cxnSp>
        <p:nvCxnSpPr>
          <p:cNvPr id="5" name="Straight Connector 4"/>
          <p:cNvCxnSpPr/>
          <p:nvPr/>
        </p:nvCxnSpPr>
        <p:spPr>
          <a:xfrm>
            <a:off x="3035660" y="3140968"/>
            <a:ext cx="8088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4348572" y="3140968"/>
            <a:ext cx="84732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5735960" y="3140968"/>
            <a:ext cx="7920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6996100" y="3140968"/>
            <a:ext cx="9084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8292244" y="3140968"/>
            <a:ext cx="9084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4187788" y="4134120"/>
            <a:ext cx="280831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096000" y="3669076"/>
            <a:ext cx="13183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440088" y="3675945"/>
            <a:ext cx="133214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461493" y="4724400"/>
            <a:ext cx="345638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0453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457200"/>
            <a:ext cx="6934200" cy="777871"/>
          </a:xfrm>
        </p:spPr>
        <p:txBody>
          <a:bodyPr/>
          <a:lstStyle/>
          <a:p>
            <a:r>
              <a:rPr lang="en-IE" dirty="0"/>
              <a:t>Problem 3</a:t>
            </a:r>
          </a:p>
        </p:txBody>
      </p:sp>
      <p:sp>
        <p:nvSpPr>
          <p:cNvPr id="3" name="Content Placeholder 2"/>
          <p:cNvSpPr>
            <a:spLocks noGrp="1"/>
          </p:cNvSpPr>
          <p:nvPr>
            <p:ph idx="4294967295"/>
          </p:nvPr>
        </p:nvSpPr>
        <p:spPr>
          <a:xfrm>
            <a:off x="1047750" y="1371600"/>
            <a:ext cx="10096500" cy="4525963"/>
          </a:xfrm>
        </p:spPr>
        <p:txBody>
          <a:bodyPr>
            <a:normAutofit lnSpcReduction="10000"/>
          </a:bodyPr>
          <a:lstStyle/>
          <a:p>
            <a:pPr marL="0" indent="0">
              <a:lnSpc>
                <a:spcPct val="100000"/>
              </a:lnSpc>
              <a:spcBef>
                <a:spcPts val="0"/>
              </a:spcBef>
              <a:buNone/>
            </a:pPr>
            <a:r>
              <a:rPr lang="en-IE" sz="2800" dirty="0">
                <a:solidFill>
                  <a:srgbClr val="7030A0"/>
                </a:solidFill>
              </a:rPr>
              <a:t>You are a prisoner sentenced to death. Your captor offers you a chance to live by playing a simple game. He gives you 20 yellow cubes, 20 red cubes and 2 empty bowls. He then says </a:t>
            </a:r>
            <a:r>
              <a:rPr lang="en-IE" sz="2800" dirty="0" smtClean="0">
                <a:solidFill>
                  <a:srgbClr val="7030A0"/>
                </a:solidFill>
              </a:rPr>
              <a:t>“Divide </a:t>
            </a:r>
            <a:r>
              <a:rPr lang="en-IE" sz="2800" dirty="0">
                <a:solidFill>
                  <a:srgbClr val="7030A0"/>
                </a:solidFill>
              </a:rPr>
              <a:t>these 40 cubes into these 2 bowls. You can divide them any way you like as long as you use all the cubes. Then I will blindfold you and mix the bowls around. You can then choose one bowl and remove one cube. If the cube is YELLOW you will live but if the cube is RED you will </a:t>
            </a:r>
            <a:r>
              <a:rPr lang="en-IE" sz="2800" dirty="0" smtClean="0">
                <a:solidFill>
                  <a:srgbClr val="7030A0"/>
                </a:solidFill>
              </a:rPr>
              <a:t>die.”</a:t>
            </a:r>
          </a:p>
          <a:p>
            <a:pPr marL="0" indent="0">
              <a:lnSpc>
                <a:spcPct val="100000"/>
              </a:lnSpc>
              <a:spcBef>
                <a:spcPts val="0"/>
              </a:spcBef>
              <a:buNone/>
            </a:pPr>
            <a:endParaRPr lang="en-IE" sz="2800" dirty="0">
              <a:solidFill>
                <a:srgbClr val="7030A0"/>
              </a:solidFill>
            </a:endParaRPr>
          </a:p>
          <a:p>
            <a:pPr marL="0" indent="0">
              <a:lnSpc>
                <a:spcPct val="100000"/>
              </a:lnSpc>
              <a:spcBef>
                <a:spcPts val="0"/>
              </a:spcBef>
              <a:buNone/>
            </a:pPr>
            <a:r>
              <a:rPr lang="en-IE" sz="2800" dirty="0">
                <a:solidFill>
                  <a:srgbClr val="7030A0"/>
                </a:solidFill>
              </a:rPr>
              <a:t>How do you divide the cubes up so that you have the greatest probability of choosing a YELLOW cube?</a:t>
            </a:r>
          </a:p>
        </p:txBody>
      </p:sp>
    </p:spTree>
    <p:extLst>
      <p:ext uri="{BB962C8B-B14F-4D97-AF65-F5344CB8AC3E}">
        <p14:creationId xmlns:p14="http://schemas.microsoft.com/office/powerpoint/2010/main" val="63468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304800"/>
            <a:ext cx="6934200" cy="777871"/>
          </a:xfrm>
        </p:spPr>
        <p:txBody>
          <a:bodyPr/>
          <a:lstStyle/>
          <a:p>
            <a:r>
              <a:rPr lang="en-IE" dirty="0" smtClean="0"/>
              <a:t>Possible solution</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981200" y="1235071"/>
                <a:ext cx="8229600" cy="4708529"/>
              </a:xfrm>
            </p:spPr>
            <p:txBody>
              <a:bodyPr>
                <a:noAutofit/>
              </a:bodyPr>
              <a:lstStyle/>
              <a:p>
                <a:pPr marL="0" indent="0">
                  <a:buNone/>
                </a:pPr>
                <a:r>
                  <a:rPr lang="en-IE" sz="2800" dirty="0">
                    <a:solidFill>
                      <a:srgbClr val="7030A0"/>
                    </a:solidFill>
                  </a:rPr>
                  <a:t>If you divide the </a:t>
                </a:r>
                <a:r>
                  <a:rPr lang="en-IE" sz="2800" dirty="0" smtClean="0">
                    <a:solidFill>
                      <a:srgbClr val="7030A0"/>
                    </a:solidFill>
                  </a:rPr>
                  <a:t>yellow/red </a:t>
                </a:r>
                <a:r>
                  <a:rPr lang="en-IE" sz="2800" dirty="0">
                    <a:solidFill>
                      <a:srgbClr val="7030A0"/>
                    </a:solidFill>
                  </a:rPr>
                  <a:t>cubes up evenly in each </a:t>
                </a:r>
                <a:r>
                  <a:rPr lang="en-IE" sz="2800" dirty="0" smtClean="0">
                    <a:solidFill>
                      <a:srgbClr val="7030A0"/>
                    </a:solidFill>
                  </a:rPr>
                  <a:t>bowl…</a:t>
                </a:r>
                <a:endParaRPr lang="en-IE" sz="2800" dirty="0">
                  <a:solidFill>
                    <a:srgbClr val="7030A0"/>
                  </a:solidFill>
                </a:endParaRPr>
              </a:p>
              <a:p>
                <a:pPr marL="0" indent="0">
                  <a:buNone/>
                </a:pPr>
                <a:endParaRPr lang="en-IE" sz="2800" dirty="0">
                  <a:solidFill>
                    <a:srgbClr val="7030A0"/>
                  </a:solidFill>
                </a:endParaRPr>
              </a:p>
              <a:p>
                <a:pPr marL="0" indent="0">
                  <a:buNone/>
                </a:pPr>
                <a:r>
                  <a:rPr lang="en-IE" sz="2800" dirty="0" smtClean="0">
                    <a:solidFill>
                      <a:srgbClr val="7030A0"/>
                    </a:solidFill>
                  </a:rPr>
                  <a:t>Probability of living = </a:t>
                </a:r>
                <a:r>
                  <a:rPr lang="en-IE" sz="2800" dirty="0">
                    <a:solidFill>
                      <a:srgbClr val="7030A0"/>
                    </a:solidFill>
                  </a:rPr>
                  <a:t>P(B1) * P(Y) + P(B2) * P(Y)</a:t>
                </a:r>
              </a:p>
              <a:p>
                <a:pPr marL="0" indent="0">
                  <a:buNone/>
                </a:pPr>
                <a:r>
                  <a:rPr lang="en-IE" sz="1200" dirty="0"/>
                  <a:t> </a:t>
                </a:r>
              </a:p>
              <a:p>
                <a:pPr marL="0" indent="0">
                  <a:buNone/>
                </a:pPr>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m:t>
                        </m:r>
                      </m:num>
                      <m:den>
                        <m:r>
                          <a:rPr lang="en-IE" sz="2800" i="1">
                            <a:latin typeface="Cambria Math" panose="02040503050406030204" pitchFamily="18" charset="0"/>
                          </a:rPr>
                          <m:t>2</m:t>
                        </m:r>
                      </m:den>
                    </m:f>
                  </m:oMath>
                </a14:m>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10</m:t>
                        </m:r>
                      </m:num>
                      <m:den>
                        <m:r>
                          <a:rPr lang="en-IE" sz="2800" i="1">
                            <a:latin typeface="Cambria Math" panose="02040503050406030204" pitchFamily="18" charset="0"/>
                          </a:rPr>
                          <m:t>20</m:t>
                        </m:r>
                      </m:den>
                    </m:f>
                  </m:oMath>
                </a14:m>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m:t>
                        </m:r>
                      </m:num>
                      <m:den>
                        <m:r>
                          <a:rPr lang="en-IE" sz="2800" i="1">
                            <a:latin typeface="Cambria Math" panose="02040503050406030204" pitchFamily="18" charset="0"/>
                          </a:rPr>
                          <m:t>2</m:t>
                        </m:r>
                      </m:den>
                    </m:f>
                  </m:oMath>
                </a14:m>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10</m:t>
                        </m:r>
                      </m:num>
                      <m:den>
                        <m:r>
                          <a:rPr lang="en-IE" sz="2800" i="1">
                            <a:latin typeface="Cambria Math" panose="02040503050406030204" pitchFamily="18" charset="0"/>
                          </a:rPr>
                          <m:t>20</m:t>
                        </m:r>
                      </m:den>
                    </m:f>
                  </m:oMath>
                </a14:m>
                <a:endParaRPr lang="en-IE" sz="2800" dirty="0"/>
              </a:p>
              <a:p>
                <a:pPr marL="0" indent="0">
                  <a:buNone/>
                </a:pPr>
                <a:endParaRPr lang="en-IE" sz="1400" dirty="0"/>
              </a:p>
              <a:p>
                <a:pPr marL="0" indent="0">
                  <a:buNone/>
                </a:pPr>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10</m:t>
                        </m:r>
                      </m:num>
                      <m:den>
                        <m:r>
                          <a:rPr lang="en-IE" sz="2800" i="1">
                            <a:latin typeface="Cambria Math" panose="02040503050406030204" pitchFamily="18" charset="0"/>
                          </a:rPr>
                          <m:t>40</m:t>
                        </m:r>
                      </m:den>
                    </m:f>
                  </m:oMath>
                </a14:m>
                <a:r>
                  <a:rPr lang="en-IE" sz="2800" dirty="0"/>
                  <a:t>       +      </a:t>
                </a:r>
                <a14:m>
                  <m:oMath xmlns:m="http://schemas.openxmlformats.org/officeDocument/2006/math">
                    <m:f>
                      <m:fPr>
                        <m:ctrlPr>
                          <a:rPr lang="en-IE" sz="2800" i="1">
                            <a:latin typeface="Cambria Math" panose="02040503050406030204" pitchFamily="18" charset="0"/>
                          </a:rPr>
                        </m:ctrlPr>
                      </m:fPr>
                      <m:num>
                        <m:r>
                          <a:rPr lang="en-IE" sz="2800" i="1">
                            <a:latin typeface="Cambria Math" panose="02040503050406030204" pitchFamily="18" charset="0"/>
                          </a:rPr>
                          <m:t>10</m:t>
                        </m:r>
                      </m:num>
                      <m:den>
                        <m:r>
                          <a:rPr lang="en-IE" sz="2800" i="1">
                            <a:latin typeface="Cambria Math" panose="02040503050406030204" pitchFamily="18" charset="0"/>
                          </a:rPr>
                          <m:t>40</m:t>
                        </m:r>
                      </m:den>
                    </m:f>
                  </m:oMath>
                </a14:m>
                <a:endParaRPr lang="en-IE" sz="2800" dirty="0"/>
              </a:p>
              <a:p>
                <a:pPr marL="0" indent="0">
                  <a:buNone/>
                </a:pPr>
                <a:endParaRPr lang="en-IE" sz="1200" dirty="0"/>
              </a:p>
              <a:p>
                <a:pPr marL="0" indent="0">
                  <a:buNone/>
                </a:pPr>
                <a:r>
                  <a:rPr lang="en-IE" sz="2800" dirty="0"/>
                  <a:t>			  =                0.25       +    0.25 </a:t>
                </a:r>
              </a:p>
              <a:p>
                <a:pPr marL="0" indent="0">
                  <a:buNone/>
                </a:pPr>
                <a:endParaRPr lang="en-IE" sz="100" dirty="0"/>
              </a:p>
              <a:p>
                <a:pPr marL="0" indent="0">
                  <a:buNone/>
                </a:pPr>
                <a:r>
                  <a:rPr lang="en-IE" sz="2800" dirty="0"/>
                  <a:t>			  =                          0.5</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981200" y="1235071"/>
                <a:ext cx="8229600" cy="4708529"/>
              </a:xfrm>
              <a:blipFill rotWithShape="0">
                <a:blip r:embed="rId2"/>
                <a:stretch>
                  <a:fillRect l="-1481" t="-2202" b="-5311"/>
                </a:stretch>
              </a:blipFill>
            </p:spPr>
            <p:txBody>
              <a:bodyPr/>
              <a:lstStyle/>
              <a:p>
                <a:r>
                  <a:rPr lang="en-GB">
                    <a:noFill/>
                  </a:rPr>
                  <a:t> </a:t>
                </a:r>
              </a:p>
            </p:txBody>
          </p:sp>
        </mc:Fallback>
      </mc:AlternateContent>
    </p:spTree>
    <p:extLst>
      <p:ext uri="{BB962C8B-B14F-4D97-AF65-F5344CB8AC3E}">
        <p14:creationId xmlns:p14="http://schemas.microsoft.com/office/powerpoint/2010/main" val="410258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b6c91f2c-1664-4f50-af3c-94ce269e16cd"/>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2027</Words>
  <Application>Microsoft Office PowerPoint</Application>
  <PresentationFormat>Widescreen</PresentationFormat>
  <Paragraphs>351</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Cambria</vt:lpstr>
      <vt:lpstr>Cambria Math</vt:lpstr>
      <vt:lpstr>Times New Roman</vt:lpstr>
      <vt:lpstr>1_Custom Design</vt:lpstr>
      <vt:lpstr>Problem solving approaches Session 2 – Problem solving</vt:lpstr>
      <vt:lpstr>Polya’s 4 stages of problem solving</vt:lpstr>
      <vt:lpstr>PowerPoint Presentation</vt:lpstr>
      <vt:lpstr>Teachers as problem solvers…</vt:lpstr>
      <vt:lpstr>Problem 1 – inquiry cubes</vt:lpstr>
      <vt:lpstr>Problem 2</vt:lpstr>
      <vt:lpstr>Solution…</vt:lpstr>
      <vt:lpstr>Problem 3</vt:lpstr>
      <vt:lpstr>Possible solution</vt:lpstr>
      <vt:lpstr>Alternative solution… </vt:lpstr>
      <vt:lpstr>Probability behind the solution</vt:lpstr>
      <vt:lpstr>Problem 4</vt:lpstr>
      <vt:lpstr>Problem 5</vt:lpstr>
      <vt:lpstr>Problem 5</vt:lpstr>
      <vt:lpstr>Lessons from problem 4 and 5</vt:lpstr>
      <vt:lpstr>Problem 6</vt:lpstr>
      <vt:lpstr>Problem 7</vt:lpstr>
      <vt:lpstr>Problem 8</vt:lpstr>
      <vt:lpstr>Possible solution</vt:lpstr>
      <vt:lpstr>Problem 9</vt:lpstr>
      <vt:lpstr>Possible solution</vt:lpstr>
      <vt:lpstr>Possible solution</vt:lpstr>
      <vt:lpstr>Possible solution</vt:lpstr>
      <vt:lpstr>Problem 10</vt:lpstr>
      <vt:lpstr>Problem 10</vt:lpstr>
      <vt:lpstr>Possible solution</vt:lpstr>
      <vt:lpstr>Possible solution</vt:lpstr>
      <vt:lpstr>Possible solution</vt:lpstr>
      <vt:lpstr>Possible solution</vt:lpstr>
      <vt:lpstr>Possible solution</vt:lpstr>
      <vt:lpstr>Possible solution</vt:lpstr>
      <vt:lpstr>Possible solution</vt:lpstr>
      <vt:lpstr>Extra problem 11 </vt:lpstr>
      <vt:lpstr>Possible solution</vt:lpstr>
      <vt:lpstr>Possible solution</vt:lpstr>
      <vt:lpstr>Possible solution</vt:lpstr>
      <vt:lpstr>Possible solution</vt:lpstr>
      <vt:lpstr>Possible solution</vt:lpstr>
      <vt:lpstr>Extra problem 11 </vt:lpstr>
      <vt:lpstr>Extra problem 12 </vt:lpstr>
      <vt:lpstr>Extra problem 13</vt:lpstr>
      <vt:lpstr>Possible solution</vt:lpstr>
      <vt:lpstr>Extra…problem 14</vt:lpstr>
      <vt:lpstr>Possible solution</vt:lpstr>
      <vt:lpstr>Possible solution</vt:lpstr>
      <vt:lpstr>Possible solution</vt:lpstr>
      <vt:lpstr>Extra…problem 15</vt:lpstr>
      <vt:lpstr>The locker problem</vt:lpstr>
      <vt:lpstr>Before students arrived, the lockers were all closed.</vt:lpstr>
      <vt:lpstr>Student 1 opened all the lockers.</vt:lpstr>
      <vt:lpstr>Student 2 closed every second locker, starting from locker 2.</vt:lpstr>
      <vt:lpstr>Student 5 changed the state of every fifth locker, starting at locker 5.</vt:lpstr>
      <vt:lpstr>This is the state of the lockers after all twenty students opened and closed lockers.</vt:lpstr>
      <vt:lpstr>Extension questions</vt:lpstr>
      <vt:lpstr>PowerPoint Presentation</vt:lpstr>
      <vt:lpstr>PowerPoint Presentation</vt:lpstr>
    </vt:vector>
  </TitlesOfParts>
  <Company>Mount Saint Mary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Modalities  and  Learning Styles</dc:title>
  <dc:creator>Catherine Paolucci</dc:creator>
  <cp:lastModifiedBy>Jill Brown</cp:lastModifiedBy>
  <cp:revision>346</cp:revision>
  <dcterms:created xsi:type="dcterms:W3CDTF">2009-02-20T12:16:33Z</dcterms:created>
  <dcterms:modified xsi:type="dcterms:W3CDTF">2019-10-29T06:05:38Z</dcterms:modified>
</cp:coreProperties>
</file>