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61"/>
  </p:notesMasterIdLst>
  <p:sldIdLst>
    <p:sldId id="719" r:id="rId2"/>
    <p:sldId id="723" r:id="rId3"/>
    <p:sldId id="722" r:id="rId4"/>
    <p:sldId id="730" r:id="rId5"/>
    <p:sldId id="661" r:id="rId6"/>
    <p:sldId id="662" r:id="rId7"/>
    <p:sldId id="663" r:id="rId8"/>
    <p:sldId id="664" r:id="rId9"/>
    <p:sldId id="476" r:id="rId10"/>
    <p:sldId id="479" r:id="rId11"/>
    <p:sldId id="547" r:id="rId12"/>
    <p:sldId id="665" r:id="rId13"/>
    <p:sldId id="480" r:id="rId14"/>
    <p:sldId id="666" r:id="rId15"/>
    <p:sldId id="667" r:id="rId16"/>
    <p:sldId id="610" r:id="rId17"/>
    <p:sldId id="622" r:id="rId18"/>
    <p:sldId id="483" r:id="rId19"/>
    <p:sldId id="485" r:id="rId20"/>
    <p:sldId id="486" r:id="rId21"/>
    <p:sldId id="488" r:id="rId22"/>
    <p:sldId id="489" r:id="rId23"/>
    <p:sldId id="492" r:id="rId24"/>
    <p:sldId id="493" r:id="rId25"/>
    <p:sldId id="494" r:id="rId26"/>
    <p:sldId id="625" r:id="rId27"/>
    <p:sldId id="496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714" r:id="rId42"/>
    <p:sldId id="715" r:id="rId43"/>
    <p:sldId id="716" r:id="rId44"/>
    <p:sldId id="717" r:id="rId45"/>
    <p:sldId id="718" r:id="rId46"/>
    <p:sldId id="731" r:id="rId47"/>
    <p:sldId id="736" r:id="rId48"/>
    <p:sldId id="732" r:id="rId49"/>
    <p:sldId id="724" r:id="rId50"/>
    <p:sldId id="725" r:id="rId51"/>
    <p:sldId id="726" r:id="rId52"/>
    <p:sldId id="728" r:id="rId53"/>
    <p:sldId id="562" r:id="rId54"/>
    <p:sldId id="563" r:id="rId55"/>
    <p:sldId id="565" r:id="rId56"/>
    <p:sldId id="566" r:id="rId57"/>
    <p:sldId id="567" r:id="rId58"/>
    <p:sldId id="656" r:id="rId59"/>
    <p:sldId id="737" r:id="rId6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FAFA"/>
    <a:srgbClr val="1306BA"/>
    <a:srgbClr val="008000"/>
    <a:srgbClr val="381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101" d="100"/>
          <a:sy n="101" d="100"/>
        </p:scale>
        <p:origin x="69" y="3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387C3-047B-4722-833E-F3032D17A596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94A8DD7-23AD-44EC-A4F6-5CB1828D99C6}">
      <dgm:prSet phldrT="[Text]"/>
      <dgm:spPr/>
      <dgm:t>
        <a:bodyPr/>
        <a:lstStyle/>
        <a:p>
          <a:r>
            <a:rPr lang="en-IE" dirty="0" smtClean="0"/>
            <a:t>Stage 1 Understanding the problem</a:t>
          </a:r>
          <a:endParaRPr lang="en-IE" dirty="0"/>
        </a:p>
      </dgm:t>
    </dgm:pt>
    <dgm:pt modelId="{DEE6DF75-5B31-4AEA-836B-CC9CBD194ECF}" type="parTrans" cxnId="{74D13DB6-9E5E-4273-B58B-4442CE296E27}">
      <dgm:prSet/>
      <dgm:spPr/>
      <dgm:t>
        <a:bodyPr/>
        <a:lstStyle/>
        <a:p>
          <a:endParaRPr lang="en-IE"/>
        </a:p>
      </dgm:t>
    </dgm:pt>
    <dgm:pt modelId="{B6E1AE2A-4163-4C1D-99CC-8DF3D463D7AF}" type="sibTrans" cxnId="{74D13DB6-9E5E-4273-B58B-4442CE296E27}">
      <dgm:prSet/>
      <dgm:spPr/>
      <dgm:t>
        <a:bodyPr/>
        <a:lstStyle/>
        <a:p>
          <a:endParaRPr lang="en-IE" dirty="0"/>
        </a:p>
      </dgm:t>
    </dgm:pt>
    <dgm:pt modelId="{403884B0-EABE-45CB-BC14-E8F97B00B09B}">
      <dgm:prSet phldrT="[Text]"/>
      <dgm:spPr/>
      <dgm:t>
        <a:bodyPr/>
        <a:lstStyle/>
        <a:p>
          <a:r>
            <a:rPr lang="en-IE" dirty="0" smtClean="0"/>
            <a:t>Stage 3 Carry out the plan</a:t>
          </a:r>
          <a:endParaRPr lang="en-IE" dirty="0"/>
        </a:p>
      </dgm:t>
    </dgm:pt>
    <dgm:pt modelId="{F9E6A338-A995-4DD0-B80A-0826279C5630}" type="parTrans" cxnId="{8B5B3F9D-4338-429E-B3C8-DFEB46116A54}">
      <dgm:prSet/>
      <dgm:spPr/>
      <dgm:t>
        <a:bodyPr/>
        <a:lstStyle/>
        <a:p>
          <a:endParaRPr lang="en-IE"/>
        </a:p>
      </dgm:t>
    </dgm:pt>
    <dgm:pt modelId="{361534E5-72EF-4132-8AD1-A12AEE5D497B}" type="sibTrans" cxnId="{8B5B3F9D-4338-429E-B3C8-DFEB46116A54}">
      <dgm:prSet/>
      <dgm:spPr/>
      <dgm:t>
        <a:bodyPr/>
        <a:lstStyle/>
        <a:p>
          <a:endParaRPr lang="en-IE" dirty="0"/>
        </a:p>
      </dgm:t>
    </dgm:pt>
    <dgm:pt modelId="{AD086068-38B7-44E5-BF50-677A7F843145}">
      <dgm:prSet phldrT="[Text]"/>
      <dgm:spPr/>
      <dgm:t>
        <a:bodyPr/>
        <a:lstStyle/>
        <a:p>
          <a:r>
            <a:rPr lang="en-IE" dirty="0" smtClean="0"/>
            <a:t>Stage 4 Look back/review</a:t>
          </a:r>
          <a:endParaRPr lang="en-IE" dirty="0"/>
        </a:p>
      </dgm:t>
    </dgm:pt>
    <dgm:pt modelId="{AEE24CFD-0008-444A-BC1E-718BD857809C}" type="parTrans" cxnId="{0F1A5BA1-BD79-4AFB-8C6A-2C910395E015}">
      <dgm:prSet/>
      <dgm:spPr/>
      <dgm:t>
        <a:bodyPr/>
        <a:lstStyle/>
        <a:p>
          <a:endParaRPr lang="en-IE"/>
        </a:p>
      </dgm:t>
    </dgm:pt>
    <dgm:pt modelId="{AFC7BBFC-629C-4416-BDAC-523B5E7D3A83}" type="sibTrans" cxnId="{0F1A5BA1-BD79-4AFB-8C6A-2C910395E015}">
      <dgm:prSet/>
      <dgm:spPr/>
      <dgm:t>
        <a:bodyPr/>
        <a:lstStyle/>
        <a:p>
          <a:endParaRPr lang="en-IE" dirty="0"/>
        </a:p>
      </dgm:t>
    </dgm:pt>
    <dgm:pt modelId="{8B328548-FD04-41DB-8CB2-7EEEBAB19312}">
      <dgm:prSet phldrT="[Text]"/>
      <dgm:spPr/>
      <dgm:t>
        <a:bodyPr/>
        <a:lstStyle/>
        <a:p>
          <a:r>
            <a:rPr lang="en-IE" dirty="0" smtClean="0"/>
            <a:t>Stage 2 Devising a plan</a:t>
          </a:r>
          <a:endParaRPr lang="en-IE" dirty="0"/>
        </a:p>
      </dgm:t>
    </dgm:pt>
    <dgm:pt modelId="{46F28A8B-0825-4EDD-BCC0-6C3AF9B7B428}" type="parTrans" cxnId="{6C58BF6A-9C21-445E-A36A-4EA8F80C024D}">
      <dgm:prSet/>
      <dgm:spPr/>
      <dgm:t>
        <a:bodyPr/>
        <a:lstStyle/>
        <a:p>
          <a:endParaRPr lang="en-IE"/>
        </a:p>
      </dgm:t>
    </dgm:pt>
    <dgm:pt modelId="{4A4ADA71-C6AA-4AB4-8ECE-23A3B05F9E5F}" type="sibTrans" cxnId="{6C58BF6A-9C21-445E-A36A-4EA8F80C024D}">
      <dgm:prSet/>
      <dgm:spPr/>
      <dgm:t>
        <a:bodyPr/>
        <a:lstStyle/>
        <a:p>
          <a:endParaRPr lang="en-IE" dirty="0"/>
        </a:p>
      </dgm:t>
    </dgm:pt>
    <dgm:pt modelId="{DFDE0602-7E61-42CD-82E7-47845CD29AF4}" type="pres">
      <dgm:prSet presAssocID="{137387C3-047B-4722-833E-F3032D17A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2644FDE-7E44-4526-9D8F-93B4A4ACD819}" type="pres">
      <dgm:prSet presAssocID="{A94A8DD7-23AD-44EC-A4F6-5CB1828D99C6}" presName="node" presStyleLbl="node1" presStyleIdx="0" presStyleCnt="4" custScaleX="141325" custScaleY="108746" custRadScaleRad="90792" custRadScaleInc="-136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1A95A25-C0C0-4CAD-989C-78646E0D1568}" type="pres">
      <dgm:prSet presAssocID="{B6E1AE2A-4163-4C1D-99CC-8DF3D463D7AF}" presName="sibTrans" presStyleLbl="sibTrans2D1" presStyleIdx="0" presStyleCnt="4" custScaleX="161486"/>
      <dgm:spPr/>
      <dgm:t>
        <a:bodyPr/>
        <a:lstStyle/>
        <a:p>
          <a:endParaRPr lang="en-IE"/>
        </a:p>
      </dgm:t>
    </dgm:pt>
    <dgm:pt modelId="{9635B5D7-AC67-4B15-A6A9-550446149587}" type="pres">
      <dgm:prSet presAssocID="{B6E1AE2A-4163-4C1D-99CC-8DF3D463D7AF}" presName="connectorText" presStyleLbl="sibTrans2D1" presStyleIdx="0" presStyleCnt="4"/>
      <dgm:spPr/>
      <dgm:t>
        <a:bodyPr/>
        <a:lstStyle/>
        <a:p>
          <a:endParaRPr lang="en-IE"/>
        </a:p>
      </dgm:t>
    </dgm:pt>
    <dgm:pt modelId="{1E8690D8-D124-4418-B1C5-4A2D3B3F8C2D}" type="pres">
      <dgm:prSet presAssocID="{8B328548-FD04-41DB-8CB2-7EEEBAB19312}" presName="node" presStyleLbl="node1" presStyleIdx="1" presStyleCnt="4" custScaleX="147218" custScaleY="104374" custRadScaleRad="151031" custRadScaleInc="131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DEADE6-7DFD-4812-95CB-F9FD7788916B}" type="pres">
      <dgm:prSet presAssocID="{4A4ADA71-C6AA-4AB4-8ECE-23A3B05F9E5F}" presName="sibTrans" presStyleLbl="sibTrans2D1" presStyleIdx="1" presStyleCnt="4" custScaleX="166924"/>
      <dgm:spPr/>
      <dgm:t>
        <a:bodyPr/>
        <a:lstStyle/>
        <a:p>
          <a:endParaRPr lang="en-IE"/>
        </a:p>
      </dgm:t>
    </dgm:pt>
    <dgm:pt modelId="{124CA67E-6DC4-43BD-9285-965B206161A2}" type="pres">
      <dgm:prSet presAssocID="{4A4ADA71-C6AA-4AB4-8ECE-23A3B05F9E5F}" presName="connectorText" presStyleLbl="sibTrans2D1" presStyleIdx="1" presStyleCnt="4"/>
      <dgm:spPr/>
      <dgm:t>
        <a:bodyPr/>
        <a:lstStyle/>
        <a:p>
          <a:endParaRPr lang="en-IE"/>
        </a:p>
      </dgm:t>
    </dgm:pt>
    <dgm:pt modelId="{E87483A1-5FB6-43EF-968B-1F847ADB60CF}" type="pres">
      <dgm:prSet presAssocID="{403884B0-EABE-45CB-BC14-E8F97B00B09B}" presName="node" presStyleLbl="node1" presStyleIdx="2" presStyleCnt="4" custScaleX="14762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8598254-0A69-46E1-A986-62A051D2E803}" type="pres">
      <dgm:prSet presAssocID="{361534E5-72EF-4132-8AD1-A12AEE5D497B}" presName="sibTrans" presStyleLbl="sibTrans2D1" presStyleIdx="2" presStyleCnt="4" custScaleX="165646"/>
      <dgm:spPr/>
      <dgm:t>
        <a:bodyPr/>
        <a:lstStyle/>
        <a:p>
          <a:endParaRPr lang="en-IE"/>
        </a:p>
      </dgm:t>
    </dgm:pt>
    <dgm:pt modelId="{3761174D-4F7C-4F8E-9495-A8565133E7D9}" type="pres">
      <dgm:prSet presAssocID="{361534E5-72EF-4132-8AD1-A12AEE5D497B}" presName="connectorText" presStyleLbl="sibTrans2D1" presStyleIdx="2" presStyleCnt="4"/>
      <dgm:spPr/>
      <dgm:t>
        <a:bodyPr/>
        <a:lstStyle/>
        <a:p>
          <a:endParaRPr lang="en-IE"/>
        </a:p>
      </dgm:t>
    </dgm:pt>
    <dgm:pt modelId="{70EA3D28-B600-49C0-9F6B-A2533895E337}" type="pres">
      <dgm:prSet presAssocID="{AD086068-38B7-44E5-BF50-677A7F843145}" presName="node" presStyleLbl="node1" presStyleIdx="3" presStyleCnt="4" custScaleX="151544" custScaleY="106994" custRadScaleRad="164572" custRadScaleInc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3B2122-8A28-4D51-83BC-AF26EB4D0436}" type="pres">
      <dgm:prSet presAssocID="{AFC7BBFC-629C-4416-BDAC-523B5E7D3A83}" presName="sibTrans" presStyleLbl="sibTrans2D1" presStyleIdx="3" presStyleCnt="4" custScaleX="157065"/>
      <dgm:spPr/>
      <dgm:t>
        <a:bodyPr/>
        <a:lstStyle/>
        <a:p>
          <a:endParaRPr lang="en-IE"/>
        </a:p>
      </dgm:t>
    </dgm:pt>
    <dgm:pt modelId="{50E25B44-30E0-435E-AA0B-E6B491C219D9}" type="pres">
      <dgm:prSet presAssocID="{AFC7BBFC-629C-4416-BDAC-523B5E7D3A83}" presName="connectorText" presStyleLbl="sibTrans2D1" presStyleIdx="3" presStyleCnt="4"/>
      <dgm:spPr/>
      <dgm:t>
        <a:bodyPr/>
        <a:lstStyle/>
        <a:p>
          <a:endParaRPr lang="en-IE"/>
        </a:p>
      </dgm:t>
    </dgm:pt>
  </dgm:ptLst>
  <dgm:cxnLst>
    <dgm:cxn modelId="{F5B0C86F-ECBD-4421-9F6D-4CB07EDAD93B}" type="presOf" srcId="{361534E5-72EF-4132-8AD1-A12AEE5D497B}" destId="{3761174D-4F7C-4F8E-9495-A8565133E7D9}" srcOrd="1" destOrd="0" presId="urn:microsoft.com/office/officeart/2005/8/layout/cycle2"/>
    <dgm:cxn modelId="{0F1A5BA1-BD79-4AFB-8C6A-2C910395E015}" srcId="{137387C3-047B-4722-833E-F3032D17A596}" destId="{AD086068-38B7-44E5-BF50-677A7F843145}" srcOrd="3" destOrd="0" parTransId="{AEE24CFD-0008-444A-BC1E-718BD857809C}" sibTransId="{AFC7BBFC-629C-4416-BDAC-523B5E7D3A83}"/>
    <dgm:cxn modelId="{B4E17155-A8D3-4337-8906-1BCCA736F876}" type="presOf" srcId="{4A4ADA71-C6AA-4AB4-8ECE-23A3B05F9E5F}" destId="{FADEADE6-7DFD-4812-95CB-F9FD7788916B}" srcOrd="0" destOrd="0" presId="urn:microsoft.com/office/officeart/2005/8/layout/cycle2"/>
    <dgm:cxn modelId="{B2E141EA-4756-4EF8-8E41-201EF9DA7C60}" type="presOf" srcId="{AFC7BBFC-629C-4416-BDAC-523B5E7D3A83}" destId="{F03B2122-8A28-4D51-83BC-AF26EB4D0436}" srcOrd="0" destOrd="0" presId="urn:microsoft.com/office/officeart/2005/8/layout/cycle2"/>
    <dgm:cxn modelId="{660909CE-C714-496C-8A89-93CE4AEB5EF1}" type="presOf" srcId="{8B328548-FD04-41DB-8CB2-7EEEBAB19312}" destId="{1E8690D8-D124-4418-B1C5-4A2D3B3F8C2D}" srcOrd="0" destOrd="0" presId="urn:microsoft.com/office/officeart/2005/8/layout/cycle2"/>
    <dgm:cxn modelId="{74D13DB6-9E5E-4273-B58B-4442CE296E27}" srcId="{137387C3-047B-4722-833E-F3032D17A596}" destId="{A94A8DD7-23AD-44EC-A4F6-5CB1828D99C6}" srcOrd="0" destOrd="0" parTransId="{DEE6DF75-5B31-4AEA-836B-CC9CBD194ECF}" sibTransId="{B6E1AE2A-4163-4C1D-99CC-8DF3D463D7AF}"/>
    <dgm:cxn modelId="{C1AE8A3D-5DDF-4D5F-9620-A3E95FBDCA86}" type="presOf" srcId="{B6E1AE2A-4163-4C1D-99CC-8DF3D463D7AF}" destId="{9635B5D7-AC67-4B15-A6A9-550446149587}" srcOrd="1" destOrd="0" presId="urn:microsoft.com/office/officeart/2005/8/layout/cycle2"/>
    <dgm:cxn modelId="{BC1969A5-3DF5-45DA-8921-C73C206D68B2}" type="presOf" srcId="{4A4ADA71-C6AA-4AB4-8ECE-23A3B05F9E5F}" destId="{124CA67E-6DC4-43BD-9285-965B206161A2}" srcOrd="1" destOrd="0" presId="urn:microsoft.com/office/officeart/2005/8/layout/cycle2"/>
    <dgm:cxn modelId="{8B5B3F9D-4338-429E-B3C8-DFEB46116A54}" srcId="{137387C3-047B-4722-833E-F3032D17A596}" destId="{403884B0-EABE-45CB-BC14-E8F97B00B09B}" srcOrd="2" destOrd="0" parTransId="{F9E6A338-A995-4DD0-B80A-0826279C5630}" sibTransId="{361534E5-72EF-4132-8AD1-A12AEE5D497B}"/>
    <dgm:cxn modelId="{3095074D-4F18-4F91-8A6F-54339CF65678}" type="presOf" srcId="{137387C3-047B-4722-833E-F3032D17A596}" destId="{DFDE0602-7E61-42CD-82E7-47845CD29AF4}" srcOrd="0" destOrd="0" presId="urn:microsoft.com/office/officeart/2005/8/layout/cycle2"/>
    <dgm:cxn modelId="{819B2AFF-983F-4C13-A99E-7E13E40B915E}" type="presOf" srcId="{B6E1AE2A-4163-4C1D-99CC-8DF3D463D7AF}" destId="{F1A95A25-C0C0-4CAD-989C-78646E0D1568}" srcOrd="0" destOrd="0" presId="urn:microsoft.com/office/officeart/2005/8/layout/cycle2"/>
    <dgm:cxn modelId="{BC2803AE-30E3-4691-B01C-8C684E1469AF}" type="presOf" srcId="{AFC7BBFC-629C-4416-BDAC-523B5E7D3A83}" destId="{50E25B44-30E0-435E-AA0B-E6B491C219D9}" srcOrd="1" destOrd="0" presId="urn:microsoft.com/office/officeart/2005/8/layout/cycle2"/>
    <dgm:cxn modelId="{6C58BF6A-9C21-445E-A36A-4EA8F80C024D}" srcId="{137387C3-047B-4722-833E-F3032D17A596}" destId="{8B328548-FD04-41DB-8CB2-7EEEBAB19312}" srcOrd="1" destOrd="0" parTransId="{46F28A8B-0825-4EDD-BCC0-6C3AF9B7B428}" sibTransId="{4A4ADA71-C6AA-4AB4-8ECE-23A3B05F9E5F}"/>
    <dgm:cxn modelId="{AD1619AC-74C1-47DE-8206-4E1210836F29}" type="presOf" srcId="{A94A8DD7-23AD-44EC-A4F6-5CB1828D99C6}" destId="{12644FDE-7E44-4526-9D8F-93B4A4ACD819}" srcOrd="0" destOrd="0" presId="urn:microsoft.com/office/officeart/2005/8/layout/cycle2"/>
    <dgm:cxn modelId="{6890F8E0-8D6C-4496-BF79-205B72C799FE}" type="presOf" srcId="{AD086068-38B7-44E5-BF50-677A7F843145}" destId="{70EA3D28-B600-49C0-9F6B-A2533895E337}" srcOrd="0" destOrd="0" presId="urn:microsoft.com/office/officeart/2005/8/layout/cycle2"/>
    <dgm:cxn modelId="{EED394BA-5FD1-4B2F-A8D7-33624F0876AE}" type="presOf" srcId="{361534E5-72EF-4132-8AD1-A12AEE5D497B}" destId="{78598254-0A69-46E1-A986-62A051D2E803}" srcOrd="0" destOrd="0" presId="urn:microsoft.com/office/officeart/2005/8/layout/cycle2"/>
    <dgm:cxn modelId="{B7C87019-749E-4C85-9F91-AEF6E72B9C36}" type="presOf" srcId="{403884B0-EABE-45CB-BC14-E8F97B00B09B}" destId="{E87483A1-5FB6-43EF-968B-1F847ADB60CF}" srcOrd="0" destOrd="0" presId="urn:microsoft.com/office/officeart/2005/8/layout/cycle2"/>
    <dgm:cxn modelId="{7E08C066-9D37-4D7E-9515-15FD02148472}" type="presParOf" srcId="{DFDE0602-7E61-42CD-82E7-47845CD29AF4}" destId="{12644FDE-7E44-4526-9D8F-93B4A4ACD819}" srcOrd="0" destOrd="0" presId="urn:microsoft.com/office/officeart/2005/8/layout/cycle2"/>
    <dgm:cxn modelId="{7122CE51-503E-44FA-B871-4033A956F8E4}" type="presParOf" srcId="{DFDE0602-7E61-42CD-82E7-47845CD29AF4}" destId="{F1A95A25-C0C0-4CAD-989C-78646E0D1568}" srcOrd="1" destOrd="0" presId="urn:microsoft.com/office/officeart/2005/8/layout/cycle2"/>
    <dgm:cxn modelId="{CBBB2B33-124D-485A-B245-8241619BEC79}" type="presParOf" srcId="{F1A95A25-C0C0-4CAD-989C-78646E0D1568}" destId="{9635B5D7-AC67-4B15-A6A9-550446149587}" srcOrd="0" destOrd="0" presId="urn:microsoft.com/office/officeart/2005/8/layout/cycle2"/>
    <dgm:cxn modelId="{28F15B3F-7C81-4F24-BA2D-C286EB090767}" type="presParOf" srcId="{DFDE0602-7E61-42CD-82E7-47845CD29AF4}" destId="{1E8690D8-D124-4418-B1C5-4A2D3B3F8C2D}" srcOrd="2" destOrd="0" presId="urn:microsoft.com/office/officeart/2005/8/layout/cycle2"/>
    <dgm:cxn modelId="{52080703-0BA3-4BB0-8198-BBB12B476B73}" type="presParOf" srcId="{DFDE0602-7E61-42CD-82E7-47845CD29AF4}" destId="{FADEADE6-7DFD-4812-95CB-F9FD7788916B}" srcOrd="3" destOrd="0" presId="urn:microsoft.com/office/officeart/2005/8/layout/cycle2"/>
    <dgm:cxn modelId="{BCAEB0FE-2CED-4FC4-9C9E-1C188CC336A2}" type="presParOf" srcId="{FADEADE6-7DFD-4812-95CB-F9FD7788916B}" destId="{124CA67E-6DC4-43BD-9285-965B206161A2}" srcOrd="0" destOrd="0" presId="urn:microsoft.com/office/officeart/2005/8/layout/cycle2"/>
    <dgm:cxn modelId="{B62D91AF-BE40-425C-A9CE-13EBA2B35FBB}" type="presParOf" srcId="{DFDE0602-7E61-42CD-82E7-47845CD29AF4}" destId="{E87483A1-5FB6-43EF-968B-1F847ADB60CF}" srcOrd="4" destOrd="0" presId="urn:microsoft.com/office/officeart/2005/8/layout/cycle2"/>
    <dgm:cxn modelId="{C4CE470F-93DE-46E1-88CA-F237EC286BD0}" type="presParOf" srcId="{DFDE0602-7E61-42CD-82E7-47845CD29AF4}" destId="{78598254-0A69-46E1-A986-62A051D2E803}" srcOrd="5" destOrd="0" presId="urn:microsoft.com/office/officeart/2005/8/layout/cycle2"/>
    <dgm:cxn modelId="{60E363EC-778B-4975-B5E2-A097DE83B306}" type="presParOf" srcId="{78598254-0A69-46E1-A986-62A051D2E803}" destId="{3761174D-4F7C-4F8E-9495-A8565133E7D9}" srcOrd="0" destOrd="0" presId="urn:microsoft.com/office/officeart/2005/8/layout/cycle2"/>
    <dgm:cxn modelId="{DDD3CA8A-3F86-41B1-80E2-9361C668B89C}" type="presParOf" srcId="{DFDE0602-7E61-42CD-82E7-47845CD29AF4}" destId="{70EA3D28-B600-49C0-9F6B-A2533895E337}" srcOrd="6" destOrd="0" presId="urn:microsoft.com/office/officeart/2005/8/layout/cycle2"/>
    <dgm:cxn modelId="{A3A1B655-910D-4E42-8BD6-42B8E5E5704B}" type="presParOf" srcId="{DFDE0602-7E61-42CD-82E7-47845CD29AF4}" destId="{F03B2122-8A28-4D51-83BC-AF26EB4D0436}" srcOrd="7" destOrd="0" presId="urn:microsoft.com/office/officeart/2005/8/layout/cycle2"/>
    <dgm:cxn modelId="{AB4E372C-FA8A-4587-B68B-AEC9C23E3C4B}" type="presParOf" srcId="{F03B2122-8A28-4D51-83BC-AF26EB4D0436}" destId="{50E25B44-30E0-435E-AA0B-E6B491C219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387C3-047B-4722-833E-F3032D17A596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94A8DD7-23AD-44EC-A4F6-5CB1828D99C6}">
      <dgm:prSet phldrT="[Text]"/>
      <dgm:spPr/>
      <dgm:t>
        <a:bodyPr/>
        <a:lstStyle/>
        <a:p>
          <a:r>
            <a:rPr lang="en-IE" dirty="0" smtClean="0"/>
            <a:t>Stage 1 Understanding the problem</a:t>
          </a:r>
          <a:endParaRPr lang="en-IE" dirty="0"/>
        </a:p>
      </dgm:t>
    </dgm:pt>
    <dgm:pt modelId="{DEE6DF75-5B31-4AEA-836B-CC9CBD194ECF}" type="parTrans" cxnId="{74D13DB6-9E5E-4273-B58B-4442CE296E27}">
      <dgm:prSet/>
      <dgm:spPr/>
      <dgm:t>
        <a:bodyPr/>
        <a:lstStyle/>
        <a:p>
          <a:endParaRPr lang="en-IE"/>
        </a:p>
      </dgm:t>
    </dgm:pt>
    <dgm:pt modelId="{B6E1AE2A-4163-4C1D-99CC-8DF3D463D7AF}" type="sibTrans" cxnId="{74D13DB6-9E5E-4273-B58B-4442CE296E27}">
      <dgm:prSet/>
      <dgm:spPr/>
      <dgm:t>
        <a:bodyPr/>
        <a:lstStyle/>
        <a:p>
          <a:endParaRPr lang="en-IE" dirty="0"/>
        </a:p>
      </dgm:t>
    </dgm:pt>
    <dgm:pt modelId="{403884B0-EABE-45CB-BC14-E8F97B00B09B}">
      <dgm:prSet phldrT="[Text]"/>
      <dgm:spPr/>
      <dgm:t>
        <a:bodyPr/>
        <a:lstStyle/>
        <a:p>
          <a:r>
            <a:rPr lang="en-IE" dirty="0" smtClean="0"/>
            <a:t>Stage 3 Carry out the Plan</a:t>
          </a:r>
          <a:endParaRPr lang="en-IE" dirty="0"/>
        </a:p>
      </dgm:t>
    </dgm:pt>
    <dgm:pt modelId="{F9E6A338-A995-4DD0-B80A-0826279C5630}" type="parTrans" cxnId="{8B5B3F9D-4338-429E-B3C8-DFEB46116A54}">
      <dgm:prSet/>
      <dgm:spPr/>
      <dgm:t>
        <a:bodyPr/>
        <a:lstStyle/>
        <a:p>
          <a:endParaRPr lang="en-IE"/>
        </a:p>
      </dgm:t>
    </dgm:pt>
    <dgm:pt modelId="{361534E5-72EF-4132-8AD1-A12AEE5D497B}" type="sibTrans" cxnId="{8B5B3F9D-4338-429E-B3C8-DFEB46116A54}">
      <dgm:prSet/>
      <dgm:spPr/>
      <dgm:t>
        <a:bodyPr/>
        <a:lstStyle/>
        <a:p>
          <a:endParaRPr lang="en-IE" dirty="0"/>
        </a:p>
      </dgm:t>
    </dgm:pt>
    <dgm:pt modelId="{AD086068-38B7-44E5-BF50-677A7F843145}">
      <dgm:prSet phldrT="[Text]"/>
      <dgm:spPr/>
      <dgm:t>
        <a:bodyPr/>
        <a:lstStyle/>
        <a:p>
          <a:r>
            <a:rPr lang="en-IE" dirty="0" smtClean="0"/>
            <a:t>Stage 4 Look back/Review</a:t>
          </a:r>
          <a:endParaRPr lang="en-IE" dirty="0"/>
        </a:p>
      </dgm:t>
    </dgm:pt>
    <dgm:pt modelId="{AEE24CFD-0008-444A-BC1E-718BD857809C}" type="parTrans" cxnId="{0F1A5BA1-BD79-4AFB-8C6A-2C910395E015}">
      <dgm:prSet/>
      <dgm:spPr/>
      <dgm:t>
        <a:bodyPr/>
        <a:lstStyle/>
        <a:p>
          <a:endParaRPr lang="en-IE"/>
        </a:p>
      </dgm:t>
    </dgm:pt>
    <dgm:pt modelId="{AFC7BBFC-629C-4416-BDAC-523B5E7D3A83}" type="sibTrans" cxnId="{0F1A5BA1-BD79-4AFB-8C6A-2C910395E015}">
      <dgm:prSet/>
      <dgm:spPr/>
      <dgm:t>
        <a:bodyPr/>
        <a:lstStyle/>
        <a:p>
          <a:endParaRPr lang="en-IE" dirty="0"/>
        </a:p>
      </dgm:t>
    </dgm:pt>
    <dgm:pt modelId="{8B328548-FD04-41DB-8CB2-7EEEBAB19312}">
      <dgm:prSet phldrT="[Text]"/>
      <dgm:spPr/>
      <dgm:t>
        <a:bodyPr/>
        <a:lstStyle/>
        <a:p>
          <a:r>
            <a:rPr lang="en-IE" dirty="0" smtClean="0"/>
            <a:t>Stage 2 Devising a Plan</a:t>
          </a:r>
          <a:endParaRPr lang="en-IE" dirty="0"/>
        </a:p>
      </dgm:t>
    </dgm:pt>
    <dgm:pt modelId="{46F28A8B-0825-4EDD-BCC0-6C3AF9B7B428}" type="parTrans" cxnId="{6C58BF6A-9C21-445E-A36A-4EA8F80C024D}">
      <dgm:prSet/>
      <dgm:spPr/>
      <dgm:t>
        <a:bodyPr/>
        <a:lstStyle/>
        <a:p>
          <a:endParaRPr lang="en-IE"/>
        </a:p>
      </dgm:t>
    </dgm:pt>
    <dgm:pt modelId="{4A4ADA71-C6AA-4AB4-8ECE-23A3B05F9E5F}" type="sibTrans" cxnId="{6C58BF6A-9C21-445E-A36A-4EA8F80C024D}">
      <dgm:prSet/>
      <dgm:spPr/>
      <dgm:t>
        <a:bodyPr/>
        <a:lstStyle/>
        <a:p>
          <a:endParaRPr lang="en-IE" dirty="0"/>
        </a:p>
      </dgm:t>
    </dgm:pt>
    <dgm:pt modelId="{DFDE0602-7E61-42CD-82E7-47845CD29AF4}" type="pres">
      <dgm:prSet presAssocID="{137387C3-047B-4722-833E-F3032D17A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2644FDE-7E44-4526-9D8F-93B4A4ACD819}" type="pres">
      <dgm:prSet presAssocID="{A94A8DD7-23AD-44EC-A4F6-5CB1828D99C6}" presName="node" presStyleLbl="node1" presStyleIdx="0" presStyleCnt="4" custScaleX="141325" custScaleY="108746" custRadScaleRad="90792" custRadScaleInc="-136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1A95A25-C0C0-4CAD-989C-78646E0D1568}" type="pres">
      <dgm:prSet presAssocID="{B6E1AE2A-4163-4C1D-99CC-8DF3D463D7AF}" presName="sibTrans" presStyleLbl="sibTrans2D1" presStyleIdx="0" presStyleCnt="4" custScaleX="161486"/>
      <dgm:spPr/>
      <dgm:t>
        <a:bodyPr/>
        <a:lstStyle/>
        <a:p>
          <a:endParaRPr lang="en-IE"/>
        </a:p>
      </dgm:t>
    </dgm:pt>
    <dgm:pt modelId="{9635B5D7-AC67-4B15-A6A9-550446149587}" type="pres">
      <dgm:prSet presAssocID="{B6E1AE2A-4163-4C1D-99CC-8DF3D463D7AF}" presName="connectorText" presStyleLbl="sibTrans2D1" presStyleIdx="0" presStyleCnt="4"/>
      <dgm:spPr/>
      <dgm:t>
        <a:bodyPr/>
        <a:lstStyle/>
        <a:p>
          <a:endParaRPr lang="en-IE"/>
        </a:p>
      </dgm:t>
    </dgm:pt>
    <dgm:pt modelId="{1E8690D8-D124-4418-B1C5-4A2D3B3F8C2D}" type="pres">
      <dgm:prSet presAssocID="{8B328548-FD04-41DB-8CB2-7EEEBAB19312}" presName="node" presStyleLbl="node1" presStyleIdx="1" presStyleCnt="4" custScaleX="147218" custScaleY="104374" custRadScaleRad="151031" custRadScaleInc="131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DEADE6-7DFD-4812-95CB-F9FD7788916B}" type="pres">
      <dgm:prSet presAssocID="{4A4ADA71-C6AA-4AB4-8ECE-23A3B05F9E5F}" presName="sibTrans" presStyleLbl="sibTrans2D1" presStyleIdx="1" presStyleCnt="4" custScaleX="166924"/>
      <dgm:spPr/>
      <dgm:t>
        <a:bodyPr/>
        <a:lstStyle/>
        <a:p>
          <a:endParaRPr lang="en-IE"/>
        </a:p>
      </dgm:t>
    </dgm:pt>
    <dgm:pt modelId="{124CA67E-6DC4-43BD-9285-965B206161A2}" type="pres">
      <dgm:prSet presAssocID="{4A4ADA71-C6AA-4AB4-8ECE-23A3B05F9E5F}" presName="connectorText" presStyleLbl="sibTrans2D1" presStyleIdx="1" presStyleCnt="4"/>
      <dgm:spPr/>
      <dgm:t>
        <a:bodyPr/>
        <a:lstStyle/>
        <a:p>
          <a:endParaRPr lang="en-IE"/>
        </a:p>
      </dgm:t>
    </dgm:pt>
    <dgm:pt modelId="{E87483A1-5FB6-43EF-968B-1F847ADB60CF}" type="pres">
      <dgm:prSet presAssocID="{403884B0-EABE-45CB-BC14-E8F97B00B09B}" presName="node" presStyleLbl="node1" presStyleIdx="2" presStyleCnt="4" custScaleX="14762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8598254-0A69-46E1-A986-62A051D2E803}" type="pres">
      <dgm:prSet presAssocID="{361534E5-72EF-4132-8AD1-A12AEE5D497B}" presName="sibTrans" presStyleLbl="sibTrans2D1" presStyleIdx="2" presStyleCnt="4" custScaleX="165646"/>
      <dgm:spPr/>
      <dgm:t>
        <a:bodyPr/>
        <a:lstStyle/>
        <a:p>
          <a:endParaRPr lang="en-IE"/>
        </a:p>
      </dgm:t>
    </dgm:pt>
    <dgm:pt modelId="{3761174D-4F7C-4F8E-9495-A8565133E7D9}" type="pres">
      <dgm:prSet presAssocID="{361534E5-72EF-4132-8AD1-A12AEE5D497B}" presName="connectorText" presStyleLbl="sibTrans2D1" presStyleIdx="2" presStyleCnt="4"/>
      <dgm:spPr/>
      <dgm:t>
        <a:bodyPr/>
        <a:lstStyle/>
        <a:p>
          <a:endParaRPr lang="en-IE"/>
        </a:p>
      </dgm:t>
    </dgm:pt>
    <dgm:pt modelId="{70EA3D28-B600-49C0-9F6B-A2533895E337}" type="pres">
      <dgm:prSet presAssocID="{AD086068-38B7-44E5-BF50-677A7F843145}" presName="node" presStyleLbl="node1" presStyleIdx="3" presStyleCnt="4" custScaleX="151544" custScaleY="106994" custRadScaleRad="164572" custRadScaleInc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3B2122-8A28-4D51-83BC-AF26EB4D0436}" type="pres">
      <dgm:prSet presAssocID="{AFC7BBFC-629C-4416-BDAC-523B5E7D3A83}" presName="sibTrans" presStyleLbl="sibTrans2D1" presStyleIdx="3" presStyleCnt="4" custScaleX="157065"/>
      <dgm:spPr/>
      <dgm:t>
        <a:bodyPr/>
        <a:lstStyle/>
        <a:p>
          <a:endParaRPr lang="en-IE"/>
        </a:p>
      </dgm:t>
    </dgm:pt>
    <dgm:pt modelId="{50E25B44-30E0-435E-AA0B-E6B491C219D9}" type="pres">
      <dgm:prSet presAssocID="{AFC7BBFC-629C-4416-BDAC-523B5E7D3A83}" presName="connectorText" presStyleLbl="sibTrans2D1" presStyleIdx="3" presStyleCnt="4"/>
      <dgm:spPr/>
      <dgm:t>
        <a:bodyPr/>
        <a:lstStyle/>
        <a:p>
          <a:endParaRPr lang="en-IE"/>
        </a:p>
      </dgm:t>
    </dgm:pt>
  </dgm:ptLst>
  <dgm:cxnLst>
    <dgm:cxn modelId="{E1A79D1C-DDB8-4CC2-B460-2A38A6A54A13}" type="presOf" srcId="{361534E5-72EF-4132-8AD1-A12AEE5D497B}" destId="{3761174D-4F7C-4F8E-9495-A8565133E7D9}" srcOrd="1" destOrd="0" presId="urn:microsoft.com/office/officeart/2005/8/layout/cycle2"/>
    <dgm:cxn modelId="{18FB23F8-4F97-405F-9B0B-EF628378D176}" type="presOf" srcId="{AD086068-38B7-44E5-BF50-677A7F843145}" destId="{70EA3D28-B600-49C0-9F6B-A2533895E337}" srcOrd="0" destOrd="0" presId="urn:microsoft.com/office/officeart/2005/8/layout/cycle2"/>
    <dgm:cxn modelId="{92E48A12-1662-4AFD-91A0-A0C18423DBF3}" type="presOf" srcId="{403884B0-EABE-45CB-BC14-E8F97B00B09B}" destId="{E87483A1-5FB6-43EF-968B-1F847ADB60CF}" srcOrd="0" destOrd="0" presId="urn:microsoft.com/office/officeart/2005/8/layout/cycle2"/>
    <dgm:cxn modelId="{0E0BB252-EB2F-47E3-A1F1-658A2EAF8CBB}" type="presOf" srcId="{361534E5-72EF-4132-8AD1-A12AEE5D497B}" destId="{78598254-0A69-46E1-A986-62A051D2E803}" srcOrd="0" destOrd="0" presId="urn:microsoft.com/office/officeart/2005/8/layout/cycle2"/>
    <dgm:cxn modelId="{FE59D601-A8D9-4F61-85E5-4207501BB67E}" type="presOf" srcId="{137387C3-047B-4722-833E-F3032D17A596}" destId="{DFDE0602-7E61-42CD-82E7-47845CD29AF4}" srcOrd="0" destOrd="0" presId="urn:microsoft.com/office/officeart/2005/8/layout/cycle2"/>
    <dgm:cxn modelId="{0F1A5BA1-BD79-4AFB-8C6A-2C910395E015}" srcId="{137387C3-047B-4722-833E-F3032D17A596}" destId="{AD086068-38B7-44E5-BF50-677A7F843145}" srcOrd="3" destOrd="0" parTransId="{AEE24CFD-0008-444A-BC1E-718BD857809C}" sibTransId="{AFC7BBFC-629C-4416-BDAC-523B5E7D3A83}"/>
    <dgm:cxn modelId="{2BC278F5-F2E4-4C9B-918B-29CB34579B8A}" type="presOf" srcId="{B6E1AE2A-4163-4C1D-99CC-8DF3D463D7AF}" destId="{9635B5D7-AC67-4B15-A6A9-550446149587}" srcOrd="1" destOrd="0" presId="urn:microsoft.com/office/officeart/2005/8/layout/cycle2"/>
    <dgm:cxn modelId="{5518CFE8-36E5-45E3-8BA7-46825F04E873}" type="presOf" srcId="{4A4ADA71-C6AA-4AB4-8ECE-23A3B05F9E5F}" destId="{124CA67E-6DC4-43BD-9285-965B206161A2}" srcOrd="1" destOrd="0" presId="urn:microsoft.com/office/officeart/2005/8/layout/cycle2"/>
    <dgm:cxn modelId="{DAA27FC8-B155-4B36-8758-D25D1829E941}" type="presOf" srcId="{AFC7BBFC-629C-4416-BDAC-523B5E7D3A83}" destId="{50E25B44-30E0-435E-AA0B-E6B491C219D9}" srcOrd="1" destOrd="0" presId="urn:microsoft.com/office/officeart/2005/8/layout/cycle2"/>
    <dgm:cxn modelId="{74D13DB6-9E5E-4273-B58B-4442CE296E27}" srcId="{137387C3-047B-4722-833E-F3032D17A596}" destId="{A94A8DD7-23AD-44EC-A4F6-5CB1828D99C6}" srcOrd="0" destOrd="0" parTransId="{DEE6DF75-5B31-4AEA-836B-CC9CBD194ECF}" sibTransId="{B6E1AE2A-4163-4C1D-99CC-8DF3D463D7AF}"/>
    <dgm:cxn modelId="{637BFE59-CCE4-4832-8178-8F60FA601771}" type="presOf" srcId="{4A4ADA71-C6AA-4AB4-8ECE-23A3B05F9E5F}" destId="{FADEADE6-7DFD-4812-95CB-F9FD7788916B}" srcOrd="0" destOrd="0" presId="urn:microsoft.com/office/officeart/2005/8/layout/cycle2"/>
    <dgm:cxn modelId="{8B5B3F9D-4338-429E-B3C8-DFEB46116A54}" srcId="{137387C3-047B-4722-833E-F3032D17A596}" destId="{403884B0-EABE-45CB-BC14-E8F97B00B09B}" srcOrd="2" destOrd="0" parTransId="{F9E6A338-A995-4DD0-B80A-0826279C5630}" sibTransId="{361534E5-72EF-4132-8AD1-A12AEE5D497B}"/>
    <dgm:cxn modelId="{F19555E4-FD82-4CE4-97CF-F9EB39EBE3C3}" type="presOf" srcId="{8B328548-FD04-41DB-8CB2-7EEEBAB19312}" destId="{1E8690D8-D124-4418-B1C5-4A2D3B3F8C2D}" srcOrd="0" destOrd="0" presId="urn:microsoft.com/office/officeart/2005/8/layout/cycle2"/>
    <dgm:cxn modelId="{6C58BF6A-9C21-445E-A36A-4EA8F80C024D}" srcId="{137387C3-047B-4722-833E-F3032D17A596}" destId="{8B328548-FD04-41DB-8CB2-7EEEBAB19312}" srcOrd="1" destOrd="0" parTransId="{46F28A8B-0825-4EDD-BCC0-6C3AF9B7B428}" sibTransId="{4A4ADA71-C6AA-4AB4-8ECE-23A3B05F9E5F}"/>
    <dgm:cxn modelId="{88757CFD-99BE-47AD-87A1-2185401D8D42}" type="presOf" srcId="{A94A8DD7-23AD-44EC-A4F6-5CB1828D99C6}" destId="{12644FDE-7E44-4526-9D8F-93B4A4ACD819}" srcOrd="0" destOrd="0" presId="urn:microsoft.com/office/officeart/2005/8/layout/cycle2"/>
    <dgm:cxn modelId="{243BF848-9299-429A-9783-431BE3734917}" type="presOf" srcId="{B6E1AE2A-4163-4C1D-99CC-8DF3D463D7AF}" destId="{F1A95A25-C0C0-4CAD-989C-78646E0D1568}" srcOrd="0" destOrd="0" presId="urn:microsoft.com/office/officeart/2005/8/layout/cycle2"/>
    <dgm:cxn modelId="{14A8C8BA-84D5-4451-BC19-773B9B7B86B6}" type="presOf" srcId="{AFC7BBFC-629C-4416-BDAC-523B5E7D3A83}" destId="{F03B2122-8A28-4D51-83BC-AF26EB4D0436}" srcOrd="0" destOrd="0" presId="urn:microsoft.com/office/officeart/2005/8/layout/cycle2"/>
    <dgm:cxn modelId="{1498FF2F-89DB-4D55-B1EA-12E4E029373A}" type="presParOf" srcId="{DFDE0602-7E61-42CD-82E7-47845CD29AF4}" destId="{12644FDE-7E44-4526-9D8F-93B4A4ACD819}" srcOrd="0" destOrd="0" presId="urn:microsoft.com/office/officeart/2005/8/layout/cycle2"/>
    <dgm:cxn modelId="{B0629CB5-C9FA-4B4C-A4B6-7FC2D3F46E83}" type="presParOf" srcId="{DFDE0602-7E61-42CD-82E7-47845CD29AF4}" destId="{F1A95A25-C0C0-4CAD-989C-78646E0D1568}" srcOrd="1" destOrd="0" presId="urn:microsoft.com/office/officeart/2005/8/layout/cycle2"/>
    <dgm:cxn modelId="{333DB972-633D-4C52-B072-C2265A095C8B}" type="presParOf" srcId="{F1A95A25-C0C0-4CAD-989C-78646E0D1568}" destId="{9635B5D7-AC67-4B15-A6A9-550446149587}" srcOrd="0" destOrd="0" presId="urn:microsoft.com/office/officeart/2005/8/layout/cycle2"/>
    <dgm:cxn modelId="{E1A9BD97-9C18-461E-8E03-18FDCA999415}" type="presParOf" srcId="{DFDE0602-7E61-42CD-82E7-47845CD29AF4}" destId="{1E8690D8-D124-4418-B1C5-4A2D3B3F8C2D}" srcOrd="2" destOrd="0" presId="urn:microsoft.com/office/officeart/2005/8/layout/cycle2"/>
    <dgm:cxn modelId="{4A953EE0-F99B-4ACE-903D-68709BB2057D}" type="presParOf" srcId="{DFDE0602-7E61-42CD-82E7-47845CD29AF4}" destId="{FADEADE6-7DFD-4812-95CB-F9FD7788916B}" srcOrd="3" destOrd="0" presId="urn:microsoft.com/office/officeart/2005/8/layout/cycle2"/>
    <dgm:cxn modelId="{C81980DD-32A4-42DD-98AB-F15EE5AF641E}" type="presParOf" srcId="{FADEADE6-7DFD-4812-95CB-F9FD7788916B}" destId="{124CA67E-6DC4-43BD-9285-965B206161A2}" srcOrd="0" destOrd="0" presId="urn:microsoft.com/office/officeart/2005/8/layout/cycle2"/>
    <dgm:cxn modelId="{11728A50-7023-42A6-A8F3-BD2FBDCFB671}" type="presParOf" srcId="{DFDE0602-7E61-42CD-82E7-47845CD29AF4}" destId="{E87483A1-5FB6-43EF-968B-1F847ADB60CF}" srcOrd="4" destOrd="0" presId="urn:microsoft.com/office/officeart/2005/8/layout/cycle2"/>
    <dgm:cxn modelId="{BC2F5AFF-35FA-493A-BAA1-22AD154BE930}" type="presParOf" srcId="{DFDE0602-7E61-42CD-82E7-47845CD29AF4}" destId="{78598254-0A69-46E1-A986-62A051D2E803}" srcOrd="5" destOrd="0" presId="urn:microsoft.com/office/officeart/2005/8/layout/cycle2"/>
    <dgm:cxn modelId="{33350D6D-CFDB-4BDD-8798-7114BC2BAC0B}" type="presParOf" srcId="{78598254-0A69-46E1-A986-62A051D2E803}" destId="{3761174D-4F7C-4F8E-9495-A8565133E7D9}" srcOrd="0" destOrd="0" presId="urn:microsoft.com/office/officeart/2005/8/layout/cycle2"/>
    <dgm:cxn modelId="{C47BCAAC-68AA-4CF6-83B5-FDC8E720D8BF}" type="presParOf" srcId="{DFDE0602-7E61-42CD-82E7-47845CD29AF4}" destId="{70EA3D28-B600-49C0-9F6B-A2533895E337}" srcOrd="6" destOrd="0" presId="urn:microsoft.com/office/officeart/2005/8/layout/cycle2"/>
    <dgm:cxn modelId="{F89797ED-8D70-4173-92C7-50894C5E9EED}" type="presParOf" srcId="{DFDE0602-7E61-42CD-82E7-47845CD29AF4}" destId="{F03B2122-8A28-4D51-83BC-AF26EB4D0436}" srcOrd="7" destOrd="0" presId="urn:microsoft.com/office/officeart/2005/8/layout/cycle2"/>
    <dgm:cxn modelId="{94D18768-97B2-41D0-8352-2155A24481DD}" type="presParOf" srcId="{F03B2122-8A28-4D51-83BC-AF26EB4D0436}" destId="{50E25B44-30E0-435E-AA0B-E6B491C219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44FDE-7E44-4526-9D8F-93B4A4ACD819}">
      <dsp:nvSpPr>
        <dsp:cNvPr id="0" name=""/>
        <dsp:cNvSpPr/>
      </dsp:nvSpPr>
      <dsp:spPr>
        <a:xfrm>
          <a:off x="3012959" y="118186"/>
          <a:ext cx="2187345" cy="16831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1 Understanding the problem</a:t>
          </a:r>
          <a:endParaRPr lang="en-IE" sz="1900" kern="1200" dirty="0"/>
        </a:p>
      </dsp:txBody>
      <dsp:txXfrm>
        <a:off x="3333288" y="364671"/>
        <a:ext cx="1546687" cy="1190137"/>
      </dsp:txXfrm>
    </dsp:sp>
    <dsp:sp modelId="{F1A95A25-C0C0-4CAD-989C-78646E0D1568}">
      <dsp:nvSpPr>
        <dsp:cNvPr id="0" name=""/>
        <dsp:cNvSpPr/>
      </dsp:nvSpPr>
      <dsp:spPr>
        <a:xfrm rot="1876905">
          <a:off x="4952799" y="1448355"/>
          <a:ext cx="775835" cy="522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>
        <a:off x="4964190" y="1512142"/>
        <a:ext cx="619126" cy="313418"/>
      </dsp:txXfrm>
    </dsp:sp>
    <dsp:sp modelId="{1E8690D8-D124-4418-B1C5-4A2D3B3F8C2D}">
      <dsp:nvSpPr>
        <dsp:cNvPr id="0" name=""/>
        <dsp:cNvSpPr/>
      </dsp:nvSpPr>
      <dsp:spPr>
        <a:xfrm>
          <a:off x="5465487" y="1669817"/>
          <a:ext cx="2278554" cy="1615439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2 Devising a plan</a:t>
          </a:r>
          <a:endParaRPr lang="en-IE" sz="1900" kern="1200" dirty="0"/>
        </a:p>
      </dsp:txBody>
      <dsp:txXfrm>
        <a:off x="5799174" y="1906393"/>
        <a:ext cx="1611180" cy="1142287"/>
      </dsp:txXfrm>
    </dsp:sp>
    <dsp:sp modelId="{FADEADE6-7DFD-4812-95CB-F9FD7788916B}">
      <dsp:nvSpPr>
        <dsp:cNvPr id="0" name=""/>
        <dsp:cNvSpPr/>
      </dsp:nvSpPr>
      <dsp:spPr>
        <a:xfrm rot="8814223">
          <a:off x="4935219" y="3022294"/>
          <a:ext cx="866127" cy="522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 rot="10800000">
        <a:off x="5079215" y="3083981"/>
        <a:ext cx="709418" cy="313418"/>
      </dsp:txXfrm>
    </dsp:sp>
    <dsp:sp modelId="{E87483A1-5FB6-43EF-968B-1F847ADB60CF}">
      <dsp:nvSpPr>
        <dsp:cNvPr id="0" name=""/>
        <dsp:cNvSpPr/>
      </dsp:nvSpPr>
      <dsp:spPr>
        <a:xfrm>
          <a:off x="2980207" y="3321498"/>
          <a:ext cx="2284915" cy="1547741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3 Carry out the plan</a:t>
          </a:r>
          <a:endParaRPr lang="en-IE" sz="1900" kern="1200" dirty="0"/>
        </a:p>
      </dsp:txBody>
      <dsp:txXfrm>
        <a:off x="3314825" y="3548159"/>
        <a:ext cx="1615679" cy="1094419"/>
      </dsp:txXfrm>
    </dsp:sp>
    <dsp:sp modelId="{78598254-0A69-46E1-A986-62A051D2E803}">
      <dsp:nvSpPr>
        <dsp:cNvPr id="0" name=""/>
        <dsp:cNvSpPr/>
      </dsp:nvSpPr>
      <dsp:spPr>
        <a:xfrm rot="12677064">
          <a:off x="2308071" y="3032907"/>
          <a:ext cx="991820" cy="522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 rot="10800000">
        <a:off x="2453387" y="3178067"/>
        <a:ext cx="835111" cy="313418"/>
      </dsp:txXfrm>
    </dsp:sp>
    <dsp:sp modelId="{70EA3D28-B600-49C0-9F6B-A2533895E337}">
      <dsp:nvSpPr>
        <dsp:cNvPr id="0" name=""/>
        <dsp:cNvSpPr/>
      </dsp:nvSpPr>
      <dsp:spPr>
        <a:xfrm>
          <a:off x="245127" y="1623848"/>
          <a:ext cx="2345509" cy="1655990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4 Look back/review</a:t>
          </a:r>
          <a:endParaRPr lang="en-IE" sz="1900" kern="1200" dirty="0"/>
        </a:p>
      </dsp:txBody>
      <dsp:txXfrm>
        <a:off x="588619" y="1866362"/>
        <a:ext cx="1658525" cy="1170962"/>
      </dsp:txXfrm>
    </dsp:sp>
    <dsp:sp modelId="{F03B2122-8A28-4D51-83BC-AF26EB4D0436}">
      <dsp:nvSpPr>
        <dsp:cNvPr id="0" name=""/>
        <dsp:cNvSpPr/>
      </dsp:nvSpPr>
      <dsp:spPr>
        <a:xfrm rot="19858333">
          <a:off x="2347810" y="1442227"/>
          <a:ext cx="837481" cy="522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>
        <a:off x="2357653" y="1584719"/>
        <a:ext cx="680772" cy="313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44FDE-7E44-4526-9D8F-93B4A4ACD819}">
      <dsp:nvSpPr>
        <dsp:cNvPr id="0" name=""/>
        <dsp:cNvSpPr/>
      </dsp:nvSpPr>
      <dsp:spPr>
        <a:xfrm>
          <a:off x="2999860" y="118203"/>
          <a:ext cx="2181694" cy="16787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1 Understanding the problem</a:t>
          </a:r>
          <a:endParaRPr lang="en-IE" sz="1900" kern="1200" dirty="0"/>
        </a:p>
      </dsp:txBody>
      <dsp:txXfrm>
        <a:off x="3319362" y="364051"/>
        <a:ext cx="1542690" cy="1187062"/>
      </dsp:txXfrm>
    </dsp:sp>
    <dsp:sp modelId="{F1A95A25-C0C0-4CAD-989C-78646E0D1568}">
      <dsp:nvSpPr>
        <dsp:cNvPr id="0" name=""/>
        <dsp:cNvSpPr/>
      </dsp:nvSpPr>
      <dsp:spPr>
        <a:xfrm rot="1876905">
          <a:off x="4934648" y="1445696"/>
          <a:ext cx="776417" cy="5210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>
        <a:off x="4946009" y="1509319"/>
        <a:ext cx="620113" cy="312607"/>
      </dsp:txXfrm>
    </dsp:sp>
    <dsp:sp modelId="{1E8690D8-D124-4418-B1C5-4A2D3B3F8C2D}">
      <dsp:nvSpPr>
        <dsp:cNvPr id="0" name=""/>
        <dsp:cNvSpPr/>
      </dsp:nvSpPr>
      <dsp:spPr>
        <a:xfrm>
          <a:off x="5448635" y="1667395"/>
          <a:ext cx="2272667" cy="1611266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2 Devising a Plan</a:t>
          </a:r>
          <a:endParaRPr lang="en-IE" sz="1900" kern="1200" dirty="0"/>
        </a:p>
      </dsp:txBody>
      <dsp:txXfrm>
        <a:off x="5781459" y="1903359"/>
        <a:ext cx="1607019" cy="1139338"/>
      </dsp:txXfrm>
    </dsp:sp>
    <dsp:sp modelId="{FADEADE6-7DFD-4812-95CB-F9FD7788916B}">
      <dsp:nvSpPr>
        <dsp:cNvPr id="0" name=""/>
        <dsp:cNvSpPr/>
      </dsp:nvSpPr>
      <dsp:spPr>
        <a:xfrm rot="8814223">
          <a:off x="4917137" y="3017188"/>
          <a:ext cx="866599" cy="5210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 rot="10800000">
        <a:off x="5060761" y="3078716"/>
        <a:ext cx="710295" cy="312607"/>
      </dsp:txXfrm>
    </dsp:sp>
    <dsp:sp modelId="{E87483A1-5FB6-43EF-968B-1F847ADB60CF}">
      <dsp:nvSpPr>
        <dsp:cNvPr id="0" name=""/>
        <dsp:cNvSpPr/>
      </dsp:nvSpPr>
      <dsp:spPr>
        <a:xfrm>
          <a:off x="2967209" y="3316480"/>
          <a:ext cx="2279012" cy="1543742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3 Carry out the Plan</a:t>
          </a:r>
          <a:endParaRPr lang="en-IE" sz="1900" kern="1200" dirty="0"/>
        </a:p>
      </dsp:txBody>
      <dsp:txXfrm>
        <a:off x="3300963" y="3542556"/>
        <a:ext cx="1611504" cy="1091590"/>
      </dsp:txXfrm>
    </dsp:sp>
    <dsp:sp modelId="{78598254-0A69-46E1-A986-62A051D2E803}">
      <dsp:nvSpPr>
        <dsp:cNvPr id="0" name=""/>
        <dsp:cNvSpPr/>
      </dsp:nvSpPr>
      <dsp:spPr>
        <a:xfrm rot="12677064">
          <a:off x="2294018" y="3027811"/>
          <a:ext cx="992130" cy="5210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 rot="10800000">
        <a:off x="2438959" y="3172597"/>
        <a:ext cx="835826" cy="312607"/>
      </dsp:txXfrm>
    </dsp:sp>
    <dsp:sp modelId="{70EA3D28-B600-49C0-9F6B-A2533895E337}">
      <dsp:nvSpPr>
        <dsp:cNvPr id="0" name=""/>
        <dsp:cNvSpPr/>
      </dsp:nvSpPr>
      <dsp:spPr>
        <a:xfrm>
          <a:off x="236399" y="1621517"/>
          <a:ext cx="2339449" cy="1651712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Stage 4 Look back/Review</a:t>
          </a:r>
          <a:endParaRPr lang="en-IE" sz="1900" kern="1200" dirty="0"/>
        </a:p>
      </dsp:txBody>
      <dsp:txXfrm>
        <a:off x="579003" y="1863405"/>
        <a:ext cx="1654241" cy="1167936"/>
      </dsp:txXfrm>
    </dsp:sp>
    <dsp:sp modelId="{F03B2122-8A28-4D51-83BC-AF26EB4D0436}">
      <dsp:nvSpPr>
        <dsp:cNvPr id="0" name=""/>
        <dsp:cNvSpPr/>
      </dsp:nvSpPr>
      <dsp:spPr>
        <a:xfrm rot="19858333">
          <a:off x="2333675" y="1439618"/>
          <a:ext cx="837963" cy="5210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>
        <a:off x="2343492" y="1581743"/>
        <a:ext cx="681659" cy="31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0122FA-E917-451E-874B-B65905337EE9}" type="datetimeFigureOut">
              <a:rPr lang="en-IE"/>
              <a:pPr>
                <a:defRPr/>
              </a:pPr>
              <a:t>29/10/2019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350DD0-749E-4D01-A374-B5AE1DF1C49E}" type="slidenum">
              <a:rPr lang="en-IE" altLang="en-US"/>
              <a:pPr/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8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Mirror/line</a:t>
            </a:r>
            <a:r>
              <a:rPr lang="en-GB" baseline="0" dirty="0" smtClean="0"/>
              <a:t> symmetry – reflected image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0DD0-749E-4D01-A374-B5AE1DF1C49E}" type="slidenum">
              <a:rPr lang="en-IE" altLang="en-US" smtClean="0"/>
              <a:pPr/>
              <a:t>2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39957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Turkey, England, Scotland and Singapore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0DD0-749E-4D01-A374-B5AE1DF1C49E}" type="slidenum">
              <a:rPr lang="en-IE" altLang="en-US" smtClean="0"/>
              <a:pPr/>
              <a:t>3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953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
Poll Title: What words do you associate with problem solving in mathematics?
https://www.polleverywhere.com/free_text_polls/70xxuHcGFL75KXl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0DD0-749E-4D01-A374-B5AE1DF1C49E}" type="slidenum">
              <a:rPr lang="en-IE" altLang="en-US" smtClean="0"/>
              <a:pPr/>
              <a:t>4</a:t>
            </a:fld>
            <a:endParaRPr lang="en-IE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1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0DD0-749E-4D01-A374-B5AE1DF1C49E}" type="slidenum">
              <a:rPr lang="en-IE" altLang="en-US" smtClean="0"/>
              <a:pPr/>
              <a:t>14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31370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5880" indent="-236898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676" indent="-236898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473" indent="-236898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269" indent="-236898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47BE76-B89A-4521-9CAC-3F1E9E39216D}" type="slidenum">
              <a:rPr lang="he-IL" altLang="en-US"/>
              <a:pPr eaLnBrk="1" hangingPunct="1"/>
              <a:t>41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09444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cni.org.uk/erasmu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hyperlink" Target="https://www.csscni.org.uk/erasmus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48008"/>
            <a:ext cx="9144000" cy="994761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457426"/>
                </a:solidFill>
              </a:defRPr>
            </a:lvl1pPr>
          </a:lstStyle>
          <a:p>
            <a:r>
              <a:rPr lang="en-US" dirty="0" smtClean="0"/>
              <a:t>Title of session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702" y="2424688"/>
            <a:ext cx="3212599" cy="26182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010400" y="5683471"/>
            <a:ext cx="4613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  <a:cs typeface="+mn-cs"/>
                <a:hlinkClick r:id="rId3"/>
              </a:rPr>
              <a:t>https://www.csscni.org.uk/erasmus</a:t>
            </a:r>
            <a:endParaRPr lang="en-GB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2" name="Group 2"/>
          <p:cNvGrpSpPr>
            <a:grpSpLocks noChangeAspect="1"/>
          </p:cNvGrpSpPr>
          <p:nvPr userDrawn="1"/>
        </p:nvGrpSpPr>
        <p:grpSpPr bwMode="auto">
          <a:xfrm>
            <a:off x="838200" y="5562601"/>
            <a:ext cx="5477479" cy="1232924"/>
            <a:chOff x="1789" y="2077"/>
            <a:chExt cx="3750" cy="844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2077"/>
              <a:ext cx="947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736" y="2326"/>
              <a:ext cx="2803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600"/>
                </a:spcAft>
              </a:pPr>
              <a:r>
                <a:rPr lang="en-GB" alt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With the support of the Erasmus+ programme of the European Union</a:t>
              </a:r>
              <a:endParaRPr lang="en-US" altLang="en-US" sz="3600" dirty="0" smtClean="0">
                <a:solidFill>
                  <a:prstClr val="black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1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1071" y="609600"/>
            <a:ext cx="7010400" cy="625473"/>
          </a:xfrm>
        </p:spPr>
        <p:txBody>
          <a:bodyPr>
            <a:noAutofit/>
          </a:bodyPr>
          <a:lstStyle>
            <a:lvl1pPr algn="ctr">
              <a:defRPr sz="4400">
                <a:solidFill>
                  <a:srgbClr val="EF844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64009" y="6031940"/>
            <a:ext cx="3137006" cy="651678"/>
            <a:chOff x="8856107" y="6186462"/>
            <a:chExt cx="3137006" cy="651678"/>
          </a:xfrm>
        </p:grpSpPr>
        <p:sp>
          <p:nvSpPr>
            <p:cNvPr id="11" name="TextBox 10"/>
            <p:cNvSpPr txBox="1"/>
            <p:nvPr/>
          </p:nvSpPr>
          <p:spPr>
            <a:xfrm>
              <a:off x="8856107" y="6250691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Teaching problem solving in technology rich environments</a:t>
              </a:r>
              <a:endParaRPr lang="en-GB" sz="14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93498" y="6186462"/>
              <a:ext cx="799615" cy="651678"/>
            </a:xfrm>
            <a:prstGeom prst="rect">
              <a:avLst/>
            </a:prstGeom>
          </p:spPr>
        </p:pic>
      </p:grpSp>
      <p:grpSp>
        <p:nvGrpSpPr>
          <p:cNvPr id="10" name="Group 2"/>
          <p:cNvGrpSpPr>
            <a:grpSpLocks noChangeAspect="1"/>
          </p:cNvGrpSpPr>
          <p:nvPr userDrawn="1"/>
        </p:nvGrpSpPr>
        <p:grpSpPr bwMode="auto">
          <a:xfrm>
            <a:off x="152400" y="6119642"/>
            <a:ext cx="3942947" cy="599841"/>
            <a:chOff x="1789" y="2077"/>
            <a:chExt cx="4398" cy="66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2077"/>
              <a:ext cx="947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600"/>
                </a:spcAft>
              </a:pPr>
              <a:r>
                <a:rPr lang="en-GB" altLang="en-US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With the support of the Erasmus+ programme of the European Union</a:t>
              </a:r>
              <a:endParaRPr lang="en-US" altLang="en-US" sz="2800" dirty="0" smtClean="0">
                <a:solidFill>
                  <a:prstClr val="black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8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76701" y="651336"/>
            <a:ext cx="4038600" cy="6756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574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4400" b="1" kern="1200" dirty="0" smtClean="0">
                <a:solidFill>
                  <a:srgbClr val="457426"/>
                </a:solidFill>
                <a:latin typeface="+mj-lt"/>
                <a:ea typeface="+mj-ea"/>
                <a:cs typeface="+mj-cs"/>
              </a:rPr>
              <a:t>Project partners</a:t>
            </a:r>
            <a:endParaRPr lang="en-GB" sz="4400" b="1" kern="1200" dirty="0">
              <a:solidFill>
                <a:srgbClr val="45742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 userDrawn="1">
            <p:extLst/>
          </p:nvPr>
        </p:nvGraphicFramePr>
        <p:xfrm>
          <a:off x="325439" y="1690689"/>
          <a:ext cx="11541124" cy="37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881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9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65" y="1678497"/>
            <a:ext cx="1133736" cy="1498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" y="4169666"/>
            <a:ext cx="3535508" cy="740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71" y="3944850"/>
            <a:ext cx="3372663" cy="1163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16" y="2159877"/>
            <a:ext cx="2479827" cy="875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5439" y="2076608"/>
            <a:ext cx="2885572" cy="13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19331" y="4024162"/>
            <a:ext cx="3203367" cy="779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33887" y="2007566"/>
            <a:ext cx="2209800" cy="14287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216677" y="3176867"/>
            <a:ext cx="2684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Bangor Academy and Sixth Form College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 </a:t>
            </a:r>
          </a:p>
        </p:txBody>
      </p:sp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578923" y="5467067"/>
            <a:ext cx="5477479" cy="1232924"/>
            <a:chOff x="1789" y="2077"/>
            <a:chExt cx="3750" cy="84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2077"/>
              <a:ext cx="947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736" y="2326"/>
              <a:ext cx="2803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600"/>
                </a:spcAft>
              </a:pPr>
              <a:r>
                <a:rPr lang="en-GB" alt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With the support of the Erasmus+ programme of the European Union</a:t>
              </a:r>
              <a:endParaRPr lang="en-US" altLang="en-US" sz="3600" dirty="0" smtClean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7255146" y="5574700"/>
            <a:ext cx="4613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  <a:cs typeface="+mn-cs"/>
                <a:hlinkClick r:id="rId10"/>
              </a:rPr>
              <a:t>https://www.csscni.org.uk/erasmus</a:t>
            </a:r>
            <a:endParaRPr lang="en-GB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2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5D61D-66BC-40FE-9B8D-B326CACBBFC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29/10/2019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D0EE28-EEFC-4307-9086-CDCB7C2A8F3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lvKWEvKSi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Lf76wRTDzI" TargetMode="Externa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Jq_9ghf-j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baFBgaPx4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0"/>
            <a:ext cx="9144000" cy="994761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Problem solving approaches</a:t>
            </a: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3600" dirty="0" smtClean="0"/>
              <a:t>Session 1</a:t>
            </a:r>
            <a:r>
              <a:rPr lang="en-GB" sz="3600" b="1" dirty="0" smtClean="0"/>
              <a:t> </a:t>
            </a:r>
            <a:r>
              <a:rPr lang="en-GB" sz="3600" b="1" dirty="0" smtClean="0"/>
              <a:t>– theory and practice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234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584" y="228600"/>
            <a:ext cx="7936832" cy="593725"/>
          </a:xfrm>
        </p:spPr>
        <p:txBody>
          <a:bodyPr>
            <a:noAutofit/>
          </a:bodyPr>
          <a:lstStyle/>
          <a:p>
            <a:pPr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Why is problem solving important?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90600"/>
            <a:ext cx="8305800" cy="47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36" y="609600"/>
            <a:ext cx="8116929" cy="625473"/>
          </a:xfrm>
        </p:spPr>
        <p:txBody>
          <a:bodyPr>
            <a:noAutofit/>
          </a:bodyPr>
          <a:lstStyle/>
          <a:p>
            <a:pPr algn="ctr"/>
            <a:r>
              <a:rPr lang="en-IE" b="1" dirty="0" smtClean="0">
                <a:solidFill>
                  <a:schemeClr val="accent2"/>
                </a:solidFill>
                <a:latin typeface="+mj-lt"/>
              </a:rPr>
              <a:t>Why is problem solving important?</a:t>
            </a:r>
            <a:endParaRPr lang="en-IE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7030A0"/>
                </a:solidFill>
              </a:rPr>
              <a:t>It </a:t>
            </a:r>
            <a:r>
              <a:rPr lang="en-IE" sz="2800" dirty="0">
                <a:solidFill>
                  <a:srgbClr val="7030A0"/>
                </a:solidFill>
              </a:rPr>
              <a:t>gives students a taste for making knowledge rather than just receiving </a:t>
            </a:r>
            <a:r>
              <a:rPr lang="en-IE" sz="2800" dirty="0" smtClean="0">
                <a:solidFill>
                  <a:srgbClr val="7030A0"/>
                </a:solidFill>
              </a:rPr>
              <a:t>it </a:t>
            </a:r>
            <a:r>
              <a:rPr lang="en-IE" sz="2800" dirty="0">
                <a:solidFill>
                  <a:srgbClr val="7030A0"/>
                </a:solidFill>
              </a:rPr>
              <a:t>(Neyland, 1995</a:t>
            </a:r>
            <a:r>
              <a:rPr lang="en-IE" sz="2800" dirty="0" smtClean="0">
                <a:solidFill>
                  <a:srgbClr val="7030A0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2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7030A0"/>
                </a:solidFill>
              </a:rPr>
              <a:t>Students </a:t>
            </a:r>
            <a:r>
              <a:rPr lang="en-IE" sz="2800" dirty="0">
                <a:solidFill>
                  <a:srgbClr val="7030A0"/>
                </a:solidFill>
              </a:rPr>
              <a:t>acquire </a:t>
            </a:r>
            <a:r>
              <a:rPr lang="en-IE" sz="2800" dirty="0" smtClean="0">
                <a:solidFill>
                  <a:srgbClr val="7030A0"/>
                </a:solidFill>
              </a:rPr>
              <a:t>ways </a:t>
            </a:r>
            <a:r>
              <a:rPr lang="en-IE" sz="2800" dirty="0">
                <a:solidFill>
                  <a:srgbClr val="7030A0"/>
                </a:solidFill>
              </a:rPr>
              <a:t>of thinking and </a:t>
            </a:r>
            <a:r>
              <a:rPr lang="en-IE" sz="2800" dirty="0">
                <a:solidFill>
                  <a:srgbClr val="FF0000"/>
                </a:solidFill>
              </a:rPr>
              <a:t>habits of persistence and curiosity</a:t>
            </a:r>
            <a:r>
              <a:rPr lang="en-IE" sz="2800" dirty="0">
                <a:solidFill>
                  <a:srgbClr val="7030A0"/>
                </a:solidFill>
              </a:rPr>
              <a:t> that serve them well outside the mathematics </a:t>
            </a:r>
            <a:r>
              <a:rPr lang="en-IE" sz="2800" dirty="0" smtClean="0">
                <a:solidFill>
                  <a:srgbClr val="7030A0"/>
                </a:solidFill>
              </a:rPr>
              <a:t>classroom </a:t>
            </a:r>
            <a:r>
              <a:rPr lang="en-IE" sz="2800" dirty="0">
                <a:solidFill>
                  <a:srgbClr val="7030A0"/>
                </a:solidFill>
              </a:rPr>
              <a:t>(NCCA, 2005</a:t>
            </a:r>
            <a:r>
              <a:rPr lang="en-IE" sz="2800" dirty="0" smtClean="0">
                <a:solidFill>
                  <a:srgbClr val="7030A0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2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7030A0"/>
                </a:solidFill>
              </a:rPr>
              <a:t>Mathematical </a:t>
            </a:r>
            <a:r>
              <a:rPr lang="en-IE" sz="2800" dirty="0">
                <a:solidFill>
                  <a:srgbClr val="7030A0"/>
                </a:solidFill>
              </a:rPr>
              <a:t>knowledge and skills have little value if they cannot be applied to new or unfamiliar </a:t>
            </a:r>
            <a:r>
              <a:rPr lang="en-IE" sz="2800" dirty="0" smtClean="0">
                <a:solidFill>
                  <a:srgbClr val="7030A0"/>
                </a:solidFill>
              </a:rPr>
              <a:t>situations </a:t>
            </a:r>
            <a:r>
              <a:rPr lang="en-IE" sz="2800" dirty="0">
                <a:solidFill>
                  <a:srgbClr val="7030A0"/>
                </a:solidFill>
              </a:rPr>
              <a:t>(Ubuz, 1994: 367</a:t>
            </a:r>
            <a:r>
              <a:rPr lang="en-IE" sz="2800" dirty="0" smtClean="0">
                <a:solidFill>
                  <a:srgbClr val="7030A0"/>
                </a:solidFill>
              </a:rPr>
              <a:t>).</a:t>
            </a:r>
            <a:endParaRPr lang="en-IE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Why is problem solving important?</a:t>
            </a:r>
            <a:endParaRPr lang="en-GB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6429" y="1066800"/>
            <a:ext cx="10515600" cy="48085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1,128 </a:t>
            </a:r>
            <a:r>
              <a:rPr lang="en-GB" sz="2800" dirty="0">
                <a:solidFill>
                  <a:srgbClr val="7030A0"/>
                </a:solidFill>
              </a:rPr>
              <a:t>soldiers need to be bused to their training site. Each bus can hold 36 soldiers. How many buses are needed to transfer all of the soldiers? </a:t>
            </a:r>
            <a:r>
              <a:rPr lang="en-GB" sz="2000" dirty="0">
                <a:solidFill>
                  <a:srgbClr val="7030A0"/>
                </a:solidFill>
              </a:rPr>
              <a:t>(Carpenter, Lindquist, Matthews, &amp; Silver, 1983</a:t>
            </a:r>
            <a:r>
              <a:rPr lang="en-GB" sz="2000" dirty="0" smtClean="0">
                <a:solidFill>
                  <a:srgbClr val="7030A0"/>
                </a:solidFill>
              </a:rPr>
              <a:t>).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29</a:t>
            </a:r>
            <a:r>
              <a:rPr lang="en-GB" sz="2800" dirty="0">
                <a:solidFill>
                  <a:srgbClr val="7030A0"/>
                </a:solidFill>
              </a:rPr>
              <a:t>% answered 31 remainder 12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7030A0"/>
                </a:solidFill>
              </a:rPr>
              <a:t>23% answered 32</a:t>
            </a:r>
          </a:p>
        </p:txBody>
      </p:sp>
      <p:pic>
        <p:nvPicPr>
          <p:cNvPr id="1026" name="Picture 2" descr="Image result for army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2559428"/>
            <a:ext cx="2895600" cy="20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IE" altLang="en-US" b="1" dirty="0" smtClean="0">
                <a:solidFill>
                  <a:schemeClr val="accent2"/>
                </a:solidFill>
                <a:latin typeface="+mj-lt"/>
              </a:rPr>
              <a:t>Problems with problem solving</a:t>
            </a:r>
            <a:endParaRPr lang="en-IE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Lack of time and patience in solving problems.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IE" sz="2800" dirty="0"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“When given a novel task in maths class, students are very likely to jump into the problem with one strategy, continue the strategy without </a:t>
            </a:r>
            <a:r>
              <a:rPr lang="en-IE" sz="2800" dirty="0" smtClean="0">
                <a:solidFill>
                  <a:srgbClr val="7030A0"/>
                </a:solidFill>
              </a:rPr>
              <a:t>‘looking back’ </a:t>
            </a:r>
            <a:r>
              <a:rPr lang="en-IE" sz="2800" dirty="0">
                <a:solidFill>
                  <a:srgbClr val="7030A0"/>
                </a:solidFill>
              </a:rPr>
              <a:t>and finish without re-examining the solution…Often the result can be a misunderstood problem, or an ineffective strategy, and/or a solution that does not </a:t>
            </a:r>
            <a:r>
              <a:rPr lang="en-IE" sz="2800" dirty="0" smtClean="0">
                <a:solidFill>
                  <a:srgbClr val="7030A0"/>
                </a:solidFill>
              </a:rPr>
              <a:t>work.”</a:t>
            </a:r>
            <a:endParaRPr lang="en-IE" sz="2800" dirty="0">
              <a:solidFill>
                <a:srgbClr val="7030A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IE" sz="2000" dirty="0" smtClean="0">
                <a:solidFill>
                  <a:srgbClr val="7030A0"/>
                </a:solidFill>
              </a:rPr>
              <a:t>											(</a:t>
            </a:r>
            <a:r>
              <a:rPr lang="en-IE" sz="2000" dirty="0">
                <a:solidFill>
                  <a:srgbClr val="7030A0"/>
                </a:solidFill>
              </a:rPr>
              <a:t>Goldberg &amp; Bush, 2003)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E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429"/>
            <a:ext cx="10210800" cy="936171"/>
          </a:xfr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IE" altLang="en-US" sz="4400" b="1" dirty="0" smtClean="0">
                <a:solidFill>
                  <a:schemeClr val="accent2"/>
                </a:solidFill>
                <a:latin typeface="+mj-lt"/>
              </a:rPr>
              <a:t>Problems with problem solving</a:t>
            </a:r>
            <a:endParaRPr lang="en-GB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8945" t="25783" r="35686" b="14731"/>
          <a:stretch/>
        </p:blipFill>
        <p:spPr bwMode="auto">
          <a:xfrm>
            <a:off x="2514600" y="914401"/>
            <a:ext cx="716280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5667345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(Schoenfeld, 2017)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196" y="152400"/>
            <a:ext cx="8839200" cy="622981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IE" altLang="en-US" sz="4400" b="1" dirty="0" smtClean="0">
                <a:solidFill>
                  <a:schemeClr val="accent2"/>
                </a:solidFill>
                <a:latin typeface="+mj-lt"/>
              </a:rPr>
              <a:t>Problems with problem solving</a:t>
            </a:r>
            <a:endParaRPr lang="en-GB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8945" t="24532" r="35187" b="11625"/>
          <a:stretch/>
        </p:blipFill>
        <p:spPr bwMode="auto">
          <a:xfrm>
            <a:off x="2096394" y="838200"/>
            <a:ext cx="7898804" cy="5015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5761" y="5653964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(Schoenfeld, 2017)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-99056"/>
            <a:ext cx="6057900" cy="1052509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Patient problem solving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7" y="762000"/>
            <a:ext cx="7892216" cy="48668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503" y="5628867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>
                <a:solidFill>
                  <a:prstClr val="black"/>
                </a:solidFill>
                <a:latin typeface="+mn-lt"/>
                <a:cs typeface="Times New Roman" pitchFamily="18" charset="0"/>
                <a:hlinkClick r:id="rId3"/>
              </a:rPr>
              <a:t>http://www.youtube.com/watch?v=BlvKWEvKSi8</a:t>
            </a:r>
            <a:endParaRPr lang="en-IE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82" y="3200400"/>
            <a:ext cx="2494101" cy="24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35" y="457200"/>
            <a:ext cx="8650330" cy="1216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The linear model to problem solving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The models used in numerous textbooks do not promote an accurate picture of the true spirit of problem solving.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1800" dirty="0">
              <a:cs typeface="Times New Roman" pitchFamily="18" charset="0"/>
            </a:endParaRPr>
          </a:p>
          <a:p>
            <a:pPr marL="360000" indent="-360000"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1. They present problem solving as a series of steps.</a:t>
            </a:r>
          </a:p>
          <a:p>
            <a:pPr marL="360000" indent="-360000" eaLnBrk="1" fontAlgn="auto" hangingPunct="1">
              <a:spcAft>
                <a:spcPts val="0"/>
              </a:spcAft>
              <a:buNone/>
              <a:defRPr/>
            </a:pPr>
            <a:endParaRPr lang="en-IE" sz="1400" dirty="0">
              <a:cs typeface="Times New Roman" pitchFamily="18" charset="0"/>
            </a:endParaRPr>
          </a:p>
          <a:p>
            <a:pPr marL="360000" indent="-360000" eaLnBrk="1" fontAlgn="auto" hangingPunct="1"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2. They imply that solving mathematics problems is </a:t>
            </a:r>
            <a:r>
              <a:rPr lang="en-IE" sz="2800" dirty="0" smtClean="0">
                <a:solidFill>
                  <a:srgbClr val="7030A0"/>
                </a:solidFill>
              </a:rPr>
              <a:t>a procedure </a:t>
            </a:r>
            <a:r>
              <a:rPr lang="en-IE" sz="2800" dirty="0">
                <a:solidFill>
                  <a:srgbClr val="7030A0"/>
                </a:solidFill>
              </a:rPr>
              <a:t>to be </a:t>
            </a:r>
            <a:r>
              <a:rPr lang="en-IE" sz="2800" dirty="0" smtClean="0">
                <a:solidFill>
                  <a:srgbClr val="7030A0"/>
                </a:solidFill>
              </a:rPr>
              <a:t>memorised </a:t>
            </a:r>
            <a:r>
              <a:rPr lang="en-IE" sz="2800" dirty="0">
                <a:solidFill>
                  <a:srgbClr val="7030A0"/>
                </a:solidFill>
              </a:rPr>
              <a:t>and practiced.</a:t>
            </a:r>
          </a:p>
          <a:p>
            <a:pPr marL="360000" indent="-360000" eaLnBrk="1" fontAlgn="auto" hangingPunct="1">
              <a:spcAft>
                <a:spcPts val="0"/>
              </a:spcAft>
              <a:buNone/>
              <a:defRPr/>
            </a:pPr>
            <a:endParaRPr lang="en-IE" sz="1400" dirty="0">
              <a:cs typeface="Times New Roman" pitchFamily="18" charset="0"/>
            </a:endParaRPr>
          </a:p>
          <a:p>
            <a:pPr marL="360000" indent="-360000" eaLnBrk="1" fontAlgn="auto" hangingPunct="1">
              <a:spcAft>
                <a:spcPts val="0"/>
              </a:spcAft>
              <a:buNone/>
              <a:defRPr/>
            </a:pPr>
            <a:r>
              <a:rPr lang="en-IE" sz="2800" dirty="0">
                <a:solidFill>
                  <a:srgbClr val="7030A0"/>
                </a:solidFill>
              </a:rPr>
              <a:t>3. They lead to an emphasis on getting an answer.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37148"/>
            <a:ext cx="8458200" cy="920282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What constitutes a problem?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329"/>
          <a:stretch/>
        </p:blipFill>
        <p:spPr>
          <a:xfrm>
            <a:off x="1073704" y="1582887"/>
            <a:ext cx="9994867" cy="4331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2499" y="5638800"/>
            <a:ext cx="9350829" cy="39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1932" y="831795"/>
            <a:ext cx="1004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Ireland lower </a:t>
            </a:r>
            <a:r>
              <a:rPr lang="en-IE" sz="2800" dirty="0" smtClean="0">
                <a:solidFill>
                  <a:srgbClr val="7030A0"/>
                </a:solidFill>
                <a:latin typeface="+mn-lt"/>
                <a:cs typeface="+mn-cs"/>
              </a:rPr>
              <a:t>Secondary </a:t>
            </a:r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school ‘maths problem’ in 2008 State exam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1451" y="5560089"/>
            <a:ext cx="3608616" cy="415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3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36" y="609600"/>
            <a:ext cx="8574129" cy="762000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  <a:latin typeface="+mj-lt"/>
              </a:rPr>
              <a:t>Another example from 2008 exam</a:t>
            </a:r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…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1" y="1524001"/>
            <a:ext cx="1054155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accent2"/>
                </a:solidFill>
                <a:latin typeface="+mj-lt"/>
              </a:rPr>
              <a:t>Warm </a:t>
            </a:r>
            <a:r>
              <a:rPr lang="en-GB" sz="4400" b="1" dirty="0" smtClean="0">
                <a:solidFill>
                  <a:schemeClr val="accent2"/>
                </a:solidFill>
                <a:latin typeface="+mj-lt"/>
              </a:rPr>
              <a:t>up!</a:t>
            </a:r>
            <a:endParaRPr lang="en-GB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26" name="Picture 2" descr="Image result for lisa the simpson 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4" y="762000"/>
            <a:ext cx="7204856" cy="49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sa the simpson puz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67316"/>
            <a:ext cx="1981200" cy="49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6444196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+mn-lt"/>
                <a:hlinkClick r:id="rId5"/>
              </a:rPr>
              <a:t>https://</a:t>
            </a:r>
            <a:r>
              <a:rPr lang="en-GB" sz="2000" dirty="0">
                <a:solidFill>
                  <a:srgbClr val="7030A0"/>
                </a:solidFill>
                <a:latin typeface="+mn-lt"/>
                <a:cs typeface="+mn-cs"/>
                <a:hlinkClick r:id="rId5"/>
              </a:rPr>
              <a:t>www.youtube.com/watch?v=VLf76wRTDzI</a:t>
            </a:r>
            <a:r>
              <a:rPr lang="en-GB" sz="1400" dirty="0" smtClean="0">
                <a:solidFill>
                  <a:srgbClr val="7030A0"/>
                </a:solidFill>
                <a:latin typeface="+mn-lt"/>
              </a:rPr>
              <a:t> </a:t>
            </a:r>
            <a:endParaRPr lang="en-GB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336" y="609600"/>
            <a:ext cx="9031329" cy="762000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  <a:latin typeface="+mj-lt"/>
              </a:rPr>
              <a:t>Another example from 2008 exam</a:t>
            </a:r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…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9" y="1524001"/>
            <a:ext cx="10858462" cy="4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93" y="685800"/>
            <a:ext cx="9224013" cy="5487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9448800" cy="701673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  <a:latin typeface="+mj-lt"/>
              </a:rPr>
              <a:t>Example since reformed curriculum</a:t>
            </a:r>
          </a:p>
        </p:txBody>
      </p:sp>
    </p:spTree>
    <p:extLst>
      <p:ext uri="{BB962C8B-B14F-4D97-AF65-F5344CB8AC3E}">
        <p14:creationId xmlns:p14="http://schemas.microsoft.com/office/powerpoint/2010/main" val="10995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421301"/>
            <a:ext cx="8763000" cy="660269"/>
          </a:xfrm>
        </p:spPr>
        <p:txBody>
          <a:bodyPr>
            <a:noAutofit/>
          </a:bodyPr>
          <a:lstStyle/>
          <a:p>
            <a:pPr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Characteristics of problem solving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636"/>
          <a:stretch/>
        </p:blipFill>
        <p:spPr>
          <a:xfrm>
            <a:off x="1981200" y="1736361"/>
            <a:ext cx="8196942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49530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i="1" dirty="0">
                <a:solidFill>
                  <a:srgbClr val="7030A0"/>
                </a:solidFill>
                <a:latin typeface="+mn-lt"/>
                <a:cs typeface="+mn-cs"/>
              </a:rPr>
              <a:t>Models for problem solving should be cyclical in nature.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8773" y="3773378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i="1" dirty="0">
                <a:solidFill>
                  <a:srgbClr val="7030A0"/>
                </a:solidFill>
                <a:latin typeface="+mn-lt"/>
                <a:cs typeface="+mn-cs"/>
              </a:rPr>
              <a:t>Should not be step by step linear </a:t>
            </a:r>
            <a:r>
              <a:rPr lang="en-IE" sz="2800" i="1" dirty="0" smtClean="0">
                <a:solidFill>
                  <a:srgbClr val="7030A0"/>
                </a:solidFill>
                <a:latin typeface="+mn-lt"/>
                <a:cs typeface="+mn-cs"/>
              </a:rPr>
              <a:t>process.</a:t>
            </a:r>
            <a:endParaRPr lang="en-IE" sz="2800" i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8140" y="2576126"/>
            <a:ext cx="7852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i="1" dirty="0">
                <a:solidFill>
                  <a:srgbClr val="7030A0"/>
                </a:solidFill>
                <a:latin typeface="+mn-lt"/>
                <a:cs typeface="+mn-cs"/>
              </a:rPr>
              <a:t>May be more than one method. Justify / explain reasoning.</a:t>
            </a:r>
          </a:p>
        </p:txBody>
      </p:sp>
    </p:spTree>
    <p:extLst>
      <p:ext uri="{BB962C8B-B14F-4D97-AF65-F5344CB8AC3E}">
        <p14:creationId xmlns:p14="http://schemas.microsoft.com/office/powerpoint/2010/main" val="34674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0188" y="182563"/>
            <a:ext cx="105156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IE" altLang="en-US" sz="4400" b="1" dirty="0" smtClean="0">
                <a:solidFill>
                  <a:schemeClr val="accent2"/>
                </a:solidFill>
                <a:latin typeface="+mj-lt"/>
              </a:rPr>
              <a:t>Polya’s 4 stages of problem solving</a:t>
            </a:r>
            <a:endParaRPr lang="en-IE" altLang="en-US" sz="4400" b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28674441"/>
              </p:ext>
            </p:extLst>
          </p:nvPr>
        </p:nvGraphicFramePr>
        <p:xfrm>
          <a:off x="1882062" y="1096963"/>
          <a:ext cx="8211852" cy="483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35" y="228600"/>
            <a:ext cx="9640930" cy="1447800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Stage 1 – understanding the problem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10515600" cy="4351338"/>
          </a:xfrm>
        </p:spPr>
        <p:txBody>
          <a:bodyPr/>
          <a:lstStyle/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What are you asked to find or show?</a:t>
            </a:r>
          </a:p>
          <a:p>
            <a:pPr marL="360000" indent="-360000"/>
            <a:endParaRPr lang="en-IE" sz="1400" dirty="0">
              <a:cs typeface="Times New Roman" pitchFamily="18" charset="0"/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Can you restate the problem in your own words?</a:t>
            </a:r>
          </a:p>
          <a:p>
            <a:pPr marL="360000" indent="-360000">
              <a:buNone/>
            </a:pPr>
            <a:endParaRPr lang="en-IE" sz="1400" dirty="0">
              <a:cs typeface="Times New Roman" pitchFamily="18" charset="0"/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Visualise the problem</a:t>
            </a:r>
            <a:r>
              <a:rPr lang="en-IE" sz="2800" dirty="0" smtClean="0">
                <a:solidFill>
                  <a:srgbClr val="7030A0"/>
                </a:solidFill>
              </a:rPr>
              <a:t>? </a:t>
            </a:r>
            <a:r>
              <a:rPr lang="en-IE" sz="2400" dirty="0">
                <a:solidFill>
                  <a:srgbClr val="7030A0"/>
                </a:solidFill>
              </a:rPr>
              <a:t>(</a:t>
            </a:r>
            <a:r>
              <a:rPr lang="en-IE" sz="2400" dirty="0">
                <a:solidFill>
                  <a:srgbClr val="7030A0"/>
                </a:solidFill>
                <a:hlinkClick r:id="rId2"/>
              </a:rPr>
              <a:t>https://www.youtube.com/watch?v=6Jq_9ghf-jI</a:t>
            </a:r>
            <a:r>
              <a:rPr lang="en-IE" sz="2400" dirty="0">
                <a:solidFill>
                  <a:srgbClr val="7030A0"/>
                </a:solidFill>
              </a:rPr>
              <a:t>)  </a:t>
            </a:r>
            <a:r>
              <a:rPr lang="en-IE" sz="2800" dirty="0">
                <a:solidFill>
                  <a:srgbClr val="7030A0"/>
                </a:solidFill>
              </a:rPr>
              <a:t>Can you think of a picture or diagram that might help you understand the problem?</a:t>
            </a:r>
          </a:p>
          <a:p>
            <a:pPr marL="360000" indent="-360000">
              <a:buNone/>
            </a:pPr>
            <a:endParaRPr lang="en-IE" sz="1400" dirty="0">
              <a:cs typeface="Times New Roman" pitchFamily="18" charset="0"/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Is there enough information to enable you to find a solution? If so, what do you think is the critical information provided?</a:t>
            </a:r>
          </a:p>
          <a:p>
            <a:pPr marL="0" indent="0">
              <a:buNone/>
            </a:pPr>
            <a:endParaRPr lang="en-IE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751" y="769441"/>
            <a:ext cx="8618496" cy="52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0899" y="0"/>
            <a:ext cx="5650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Stage 2 – devising a plan</a:t>
            </a:r>
            <a:endParaRPr lang="en-IE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4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62800" cy="779459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Stage 3 – carrying out the plan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95400"/>
            <a:ext cx="10515600" cy="2959581"/>
          </a:xfrm>
        </p:spPr>
        <p:txBody>
          <a:bodyPr/>
          <a:lstStyle/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Monitor progress to make sure things go accordingly.</a:t>
            </a:r>
          </a:p>
          <a:p>
            <a:pPr marL="360000" indent="-360000">
              <a:spcBef>
                <a:spcPts val="600"/>
              </a:spcBef>
            </a:pPr>
            <a:endParaRPr lang="en-IE" sz="16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Check each step.</a:t>
            </a:r>
          </a:p>
          <a:p>
            <a:pPr marL="360000" indent="-360000">
              <a:spcBef>
                <a:spcPts val="600"/>
              </a:spcBef>
              <a:buNone/>
            </a:pPr>
            <a:endParaRPr lang="en-IE" sz="16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Record errors or special considerations for future review.</a:t>
            </a:r>
          </a:p>
          <a:p>
            <a:pPr marL="360000" indent="-360000">
              <a:spcBef>
                <a:spcPts val="600"/>
              </a:spcBef>
              <a:buNone/>
            </a:pPr>
            <a:endParaRPr lang="en-IE" sz="16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Try a new plan if this fails.</a:t>
            </a:r>
          </a:p>
        </p:txBody>
      </p:sp>
      <p:pic>
        <p:nvPicPr>
          <p:cNvPr id="1026" name="Picture 2" descr="Back to the Drawing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78" y="4113028"/>
            <a:ext cx="37837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206" y="533400"/>
            <a:ext cx="7812129" cy="838200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Stage 4 – looking back/review	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8471" y="1600200"/>
            <a:ext cx="10515600" cy="4351338"/>
          </a:xfrm>
        </p:spPr>
        <p:txBody>
          <a:bodyPr/>
          <a:lstStyle/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Is there any method you could use that would allow you to verify your answer?</a:t>
            </a:r>
          </a:p>
          <a:p>
            <a:pPr marL="360000" indent="-360000">
              <a:spcBef>
                <a:spcPts val="600"/>
              </a:spcBef>
            </a:pPr>
            <a:endParaRPr lang="en-IE" sz="11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Does your answer make sense?</a:t>
            </a:r>
          </a:p>
          <a:p>
            <a:pPr marL="360000" indent="-360000">
              <a:spcBef>
                <a:spcPts val="600"/>
              </a:spcBef>
            </a:pPr>
            <a:endParaRPr lang="en-IE" sz="11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Can you interpret your answer in the context of the question?</a:t>
            </a:r>
          </a:p>
          <a:p>
            <a:pPr marL="360000" indent="-360000">
              <a:spcBef>
                <a:spcPts val="600"/>
              </a:spcBef>
            </a:pPr>
            <a:endParaRPr lang="en-IE" sz="11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Is there another method? Which method is more efficient?</a:t>
            </a:r>
          </a:p>
          <a:p>
            <a:pPr marL="360000" indent="-360000">
              <a:spcBef>
                <a:spcPts val="600"/>
              </a:spcBef>
            </a:pPr>
            <a:endParaRPr lang="en-IE" sz="1100" dirty="0">
              <a:cs typeface="Times New Roman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What would happen if some condition/information changed?</a:t>
            </a:r>
          </a:p>
        </p:txBody>
      </p:sp>
    </p:spTree>
    <p:extLst>
      <p:ext uri="{BB962C8B-B14F-4D97-AF65-F5344CB8AC3E}">
        <p14:creationId xmlns:p14="http://schemas.microsoft.com/office/powerpoint/2010/main" val="14305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370446"/>
            <a:ext cx="1792265" cy="1690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3687" y="2138168"/>
            <a:ext cx="7404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John has 18 ten-cent coins in his wallet and Owen has 22 five-cent coins in his wallet. </a:t>
            </a:r>
          </a:p>
          <a:p>
            <a:pPr lvl="0" algn="ctr"/>
            <a:endParaRPr lang="en-IE" sz="2800" dirty="0">
              <a:latin typeface="+mn-lt"/>
            </a:endParaRPr>
          </a:p>
          <a:p>
            <a:pPr lvl="0"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Each day, they decide to take one coin from their wallets and put it into a money box, until one of them has no more coins left in their wallet.</a:t>
            </a:r>
          </a:p>
          <a:p>
            <a:pPr lvl="0" algn="ctr"/>
            <a:r>
              <a:rPr lang="en-IE" sz="2800" dirty="0">
                <a:latin typeface="+mn-lt"/>
              </a:rPr>
              <a:t> </a:t>
            </a:r>
          </a:p>
          <a:p>
            <a:pPr lvl="0"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When does Owen have more money than John in his wallet?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3675" r="14570" b="3768"/>
          <a:stretch/>
        </p:blipFill>
        <p:spPr bwMode="auto">
          <a:xfrm>
            <a:off x="1991543" y="260648"/>
            <a:ext cx="2449370" cy="1656185"/>
          </a:xfrm>
          <a:prstGeom prst="round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0658" y="507761"/>
            <a:ext cx="2850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Problem 1</a:t>
            </a:r>
          </a:p>
        </p:txBody>
      </p:sp>
    </p:spTree>
    <p:extLst>
      <p:ext uri="{BB962C8B-B14F-4D97-AF65-F5344CB8AC3E}">
        <p14:creationId xmlns:p14="http://schemas.microsoft.com/office/powerpoint/2010/main" val="111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162300" y="8860"/>
            <a:ext cx="5867400" cy="1158873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4400" b="1" dirty="0" smtClean="0">
                <a:solidFill>
                  <a:schemeClr val="accent2"/>
                </a:solidFill>
                <a:latin typeface="+mj-lt"/>
              </a:rPr>
              <a:t>Stages of problem solving</a:t>
            </a:r>
            <a:endParaRPr lang="en-IE" altLang="en-US" sz="4400" b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04079383"/>
              </p:ext>
            </p:extLst>
          </p:nvPr>
        </p:nvGraphicFramePr>
        <p:xfrm>
          <a:off x="2005980" y="1066800"/>
          <a:ext cx="8180040" cy="48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228600"/>
            <a:ext cx="10515600" cy="1325563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</a:rPr>
              <a:t>Background</a:t>
            </a:r>
            <a:r>
              <a:rPr lang="en-GB" sz="4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4400" b="1" dirty="0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en-GB" sz="4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4400" b="1" dirty="0" smtClean="0">
                <a:solidFill>
                  <a:schemeClr val="accent2"/>
                </a:solidFill>
                <a:latin typeface="+mj-lt"/>
              </a:rPr>
              <a:t>problem</a:t>
            </a:r>
            <a:r>
              <a:rPr lang="en-GB" sz="40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4400" b="1" dirty="0" smtClean="0">
                <a:solidFill>
                  <a:schemeClr val="accent2"/>
                </a:solidFill>
                <a:latin typeface="+mj-lt"/>
              </a:rPr>
              <a:t>solving</a:t>
            </a:r>
            <a:endParaRPr lang="en-GB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800" y="1440000"/>
            <a:ext cx="10515600" cy="4351338"/>
          </a:xfrm>
        </p:spPr>
        <p:txBody>
          <a:bodyPr/>
          <a:lstStyle/>
          <a:p>
            <a:pPr marL="360000" indent="-360000"/>
            <a:r>
              <a:rPr lang="en-GB" sz="2600" dirty="0">
                <a:solidFill>
                  <a:srgbClr val="7030A0"/>
                </a:solidFill>
              </a:rPr>
              <a:t>In recent years many countries have been implementing comprehensive reform and are prioritising the development of problem solving in mathematics curricula (Guven &amp; Cabakcor, 2013; OECD, 2009; QCA, 2008; Soh, 2008).</a:t>
            </a:r>
          </a:p>
          <a:p>
            <a:pPr marL="360000" indent="-360000"/>
            <a:endParaRPr lang="en-GB" sz="1600" dirty="0">
              <a:solidFill>
                <a:srgbClr val="7030A0"/>
              </a:solidFill>
            </a:endParaRPr>
          </a:p>
          <a:p>
            <a:pPr marL="360000" indent="-360000"/>
            <a:r>
              <a:rPr lang="en-GB" sz="2600" dirty="0">
                <a:solidFill>
                  <a:srgbClr val="7030A0"/>
                </a:solidFill>
              </a:rPr>
              <a:t>Lester and Lambdin (2004) believe that problem solving is one of the primary goals of mathematics learning.</a:t>
            </a:r>
          </a:p>
          <a:p>
            <a:pPr marL="360000" indent="-360000"/>
            <a:endParaRPr lang="en-GB" sz="1600" dirty="0">
              <a:solidFill>
                <a:srgbClr val="7030A0"/>
              </a:solidFill>
            </a:endParaRPr>
          </a:p>
          <a:p>
            <a:pPr marL="360000" indent="-360000"/>
            <a:r>
              <a:rPr lang="en-GB" sz="2600" dirty="0">
                <a:solidFill>
                  <a:srgbClr val="7030A0"/>
                </a:solidFill>
              </a:rPr>
              <a:t>It is the duty of all teachers and of teachers of mathematics in particular, to expose their students to problems much more than to facts (Halmos, 1980, p.523</a:t>
            </a:r>
            <a:r>
              <a:rPr lang="en-GB" sz="2600" dirty="0" smtClean="0">
                <a:solidFill>
                  <a:srgbClr val="7030A0"/>
                </a:solidFill>
              </a:rPr>
              <a:t>).</a:t>
            </a:r>
            <a:endParaRPr lang="en-GB" sz="2600" dirty="0">
              <a:solidFill>
                <a:srgbClr val="7030A0"/>
              </a:solidFill>
            </a:endParaRPr>
          </a:p>
          <a:p>
            <a:endParaRPr lang="en-GB" sz="2600" dirty="0">
              <a:solidFill>
                <a:srgbClr val="7030A0"/>
              </a:solidFill>
            </a:endParaRPr>
          </a:p>
          <a:p>
            <a:endParaRPr lang="en-GB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304800"/>
            <a:ext cx="7315199" cy="55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7526" y="356143"/>
            <a:ext cx="2896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Acting it </a:t>
            </a:r>
            <a:r>
              <a:rPr lang="en-IE" sz="4400" b="1" dirty="0">
                <a:solidFill>
                  <a:schemeClr val="accent2"/>
                </a:solidFill>
                <a:latin typeface="+mj-lt"/>
              </a:rPr>
              <a:t>out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/>
          <a:stretch/>
        </p:blipFill>
        <p:spPr bwMode="auto">
          <a:xfrm>
            <a:off x="3352799" y="1474263"/>
            <a:ext cx="5626346" cy="3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36" y="4413795"/>
            <a:ext cx="4055271" cy="19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ultiply 1"/>
          <p:cNvSpPr/>
          <p:nvPr/>
        </p:nvSpPr>
        <p:spPr>
          <a:xfrm>
            <a:off x="6781800" y="4018631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Multiply 6"/>
          <p:cNvSpPr/>
          <p:nvPr/>
        </p:nvSpPr>
        <p:spPr>
          <a:xfrm>
            <a:off x="5337043" y="3642987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Multiply 7"/>
          <p:cNvSpPr/>
          <p:nvPr/>
        </p:nvSpPr>
        <p:spPr>
          <a:xfrm>
            <a:off x="5004748" y="288482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Multiply 8"/>
          <p:cNvSpPr/>
          <p:nvPr/>
        </p:nvSpPr>
        <p:spPr>
          <a:xfrm>
            <a:off x="5349922" y="289583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Multiply 9"/>
          <p:cNvSpPr/>
          <p:nvPr/>
        </p:nvSpPr>
        <p:spPr>
          <a:xfrm>
            <a:off x="3507456" y="3267675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Multiply 10"/>
          <p:cNvSpPr/>
          <p:nvPr/>
        </p:nvSpPr>
        <p:spPr>
          <a:xfrm>
            <a:off x="4230228" y="322889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Multiply 11"/>
          <p:cNvSpPr/>
          <p:nvPr/>
        </p:nvSpPr>
        <p:spPr>
          <a:xfrm>
            <a:off x="3868842" y="322889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Multiply 12"/>
          <p:cNvSpPr/>
          <p:nvPr/>
        </p:nvSpPr>
        <p:spPr>
          <a:xfrm>
            <a:off x="4591614" y="322889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Multiply 13"/>
          <p:cNvSpPr/>
          <p:nvPr/>
        </p:nvSpPr>
        <p:spPr>
          <a:xfrm>
            <a:off x="4953000" y="3249543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Multiply 14"/>
          <p:cNvSpPr/>
          <p:nvPr/>
        </p:nvSpPr>
        <p:spPr>
          <a:xfrm>
            <a:off x="4154322" y="368148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Multiply 15"/>
          <p:cNvSpPr/>
          <p:nvPr/>
        </p:nvSpPr>
        <p:spPr>
          <a:xfrm>
            <a:off x="4953000" y="364963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Multiply 16"/>
          <p:cNvSpPr/>
          <p:nvPr/>
        </p:nvSpPr>
        <p:spPr>
          <a:xfrm>
            <a:off x="5257800" y="3249543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Multiply 17"/>
          <p:cNvSpPr/>
          <p:nvPr/>
        </p:nvSpPr>
        <p:spPr>
          <a:xfrm>
            <a:off x="3382313" y="370814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Multiply 18"/>
          <p:cNvSpPr/>
          <p:nvPr/>
        </p:nvSpPr>
        <p:spPr>
          <a:xfrm>
            <a:off x="4533900" y="3659875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Multiply 19"/>
          <p:cNvSpPr/>
          <p:nvPr/>
        </p:nvSpPr>
        <p:spPr>
          <a:xfrm>
            <a:off x="3748869" y="3675732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1" name="Multiply 20"/>
          <p:cNvSpPr/>
          <p:nvPr/>
        </p:nvSpPr>
        <p:spPr>
          <a:xfrm>
            <a:off x="8010099" y="4018631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Multiply 21"/>
          <p:cNvSpPr/>
          <p:nvPr/>
        </p:nvSpPr>
        <p:spPr>
          <a:xfrm>
            <a:off x="7616019" y="3980532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Multiply 22"/>
          <p:cNvSpPr/>
          <p:nvPr/>
        </p:nvSpPr>
        <p:spPr>
          <a:xfrm>
            <a:off x="7171899" y="4038600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Multiply 23"/>
          <p:cNvSpPr/>
          <p:nvPr/>
        </p:nvSpPr>
        <p:spPr>
          <a:xfrm>
            <a:off x="8538437" y="3236926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Multiply 24"/>
          <p:cNvSpPr/>
          <p:nvPr/>
        </p:nvSpPr>
        <p:spPr>
          <a:xfrm>
            <a:off x="6647892" y="3649639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6" name="Multiply 25"/>
          <p:cNvSpPr/>
          <p:nvPr/>
        </p:nvSpPr>
        <p:spPr>
          <a:xfrm>
            <a:off x="7095102" y="3675732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7" name="Multiply 26"/>
          <p:cNvSpPr/>
          <p:nvPr/>
        </p:nvSpPr>
        <p:spPr>
          <a:xfrm>
            <a:off x="8652737" y="3572475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8" name="Multiply 27"/>
          <p:cNvSpPr/>
          <p:nvPr/>
        </p:nvSpPr>
        <p:spPr>
          <a:xfrm>
            <a:off x="7531072" y="361057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Multiply 28"/>
          <p:cNvSpPr/>
          <p:nvPr/>
        </p:nvSpPr>
        <p:spPr>
          <a:xfrm>
            <a:off x="8233637" y="361057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0" name="Multiply 29"/>
          <p:cNvSpPr/>
          <p:nvPr/>
        </p:nvSpPr>
        <p:spPr>
          <a:xfrm>
            <a:off x="7878817" y="361057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1" name="Multiply 30"/>
          <p:cNvSpPr/>
          <p:nvPr/>
        </p:nvSpPr>
        <p:spPr>
          <a:xfrm>
            <a:off x="4678739" y="2840428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2" name="Multiply 31"/>
          <p:cNvSpPr/>
          <p:nvPr/>
        </p:nvSpPr>
        <p:spPr>
          <a:xfrm>
            <a:off x="8168522" y="3221242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4" name="Multiply 33"/>
          <p:cNvSpPr/>
          <p:nvPr/>
        </p:nvSpPr>
        <p:spPr>
          <a:xfrm>
            <a:off x="7380865" y="322362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6" name="Multiply 35"/>
          <p:cNvSpPr/>
          <p:nvPr/>
        </p:nvSpPr>
        <p:spPr>
          <a:xfrm>
            <a:off x="7821574" y="3223624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9" name="Multiply 38"/>
          <p:cNvSpPr/>
          <p:nvPr/>
        </p:nvSpPr>
        <p:spPr>
          <a:xfrm>
            <a:off x="6987037" y="3213096"/>
            <a:ext cx="228600" cy="304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21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3.mm.bing.net/th?id=H.4747086475296902&amp;pid=15.1&amp;H=160&amp;W=1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5070"/>
          <a:stretch/>
        </p:blipFill>
        <p:spPr bwMode="auto">
          <a:xfrm>
            <a:off x="5014153" y="4485829"/>
            <a:ext cx="2030695" cy="16892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4631" r="54143" b="5276"/>
          <a:stretch/>
        </p:blipFill>
        <p:spPr bwMode="auto">
          <a:xfrm>
            <a:off x="1086584" y="3291222"/>
            <a:ext cx="2637390" cy="25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9098" y="23117"/>
            <a:ext cx="3553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Making a table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45883" y="5717606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99121"/>
              </p:ext>
            </p:extLst>
          </p:nvPr>
        </p:nvGraphicFramePr>
        <p:xfrm>
          <a:off x="3563888" y="820212"/>
          <a:ext cx="5064225" cy="2185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8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Day</a:t>
                      </a:r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John</a:t>
                      </a:r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Owen</a:t>
                      </a:r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60351" y="1662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3427" y="166280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180c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8813" y="1662800"/>
            <a:ext cx="74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110c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9856" y="2139239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Day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83427" y="2139239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170c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1728" y="2139239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105c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9857" y="2541670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Day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83427" y="254167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160c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51728" y="254167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000" b="1" dirty="0">
                <a:solidFill>
                  <a:prstClr val="black"/>
                </a:solidFill>
              </a:rPr>
              <a:t>100c</a:t>
            </a:r>
          </a:p>
        </p:txBody>
      </p:sp>
      <p:pic>
        <p:nvPicPr>
          <p:cNvPr id="18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13834"/>
          <a:stretch/>
        </p:blipFill>
        <p:spPr bwMode="auto">
          <a:xfrm>
            <a:off x="8291662" y="3532472"/>
            <a:ext cx="3060820" cy="24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r="32997" b="84770"/>
          <a:stretch/>
        </p:blipFill>
        <p:spPr bwMode="auto">
          <a:xfrm>
            <a:off x="8296471" y="3120404"/>
            <a:ext cx="898358" cy="4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3748202" y="5243066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893445" y="3173451"/>
            <a:ext cx="3007856" cy="2772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Rounded Rectangle 28"/>
          <p:cNvSpPr/>
          <p:nvPr/>
        </p:nvSpPr>
        <p:spPr>
          <a:xfrm>
            <a:off x="8157700" y="3120404"/>
            <a:ext cx="3312940" cy="292961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58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4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mdt\AppData\Local\Temp\photo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r="18772" b="12047"/>
          <a:stretch/>
        </p:blipFill>
        <p:spPr bwMode="auto">
          <a:xfrm>
            <a:off x="2382253" y="457200"/>
            <a:ext cx="7427495" cy="5406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/>
          <a:stretch/>
        </p:blipFill>
        <p:spPr bwMode="auto">
          <a:xfrm>
            <a:off x="2217068" y="404664"/>
            <a:ext cx="7757864" cy="5679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5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 001.jpg"/>
          <p:cNvPicPr>
            <a:picLocks noChangeAspect="1"/>
          </p:cNvPicPr>
          <p:nvPr/>
        </p:nvPicPr>
        <p:blipFill rotWithShape="1">
          <a:blip r:embed="rId2" cstate="print"/>
          <a:srcRect t="2751" r="25511"/>
          <a:stretch/>
        </p:blipFill>
        <p:spPr>
          <a:xfrm>
            <a:off x="2977290" y="785391"/>
            <a:ext cx="6237420" cy="5392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85598" y="15950"/>
            <a:ext cx="6220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Representing on a graph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9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16" y="1143000"/>
            <a:ext cx="6087169" cy="4407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8970" y="228600"/>
            <a:ext cx="627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Constructing an equation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2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04" y="950194"/>
            <a:ext cx="6738592" cy="506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2642" y="152400"/>
            <a:ext cx="914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Constructing and solving an equation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2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8271" y="2169006"/>
                <a:ext cx="42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/>
                        </a:rPr>
                        <m:t>110 −5 </m:t>
                      </m:r>
                      <m:r>
                        <a:rPr lang="en-IE" sz="2800" i="1">
                          <a:latin typeface="Cambria Math"/>
                        </a:rPr>
                        <m:t>𝑑</m:t>
                      </m:r>
                      <m:r>
                        <a:rPr lang="en-IE" sz="2800" i="1">
                          <a:latin typeface="Cambria Math"/>
                        </a:rPr>
                        <m:t>&gt;180 −10 </m:t>
                      </m:r>
                      <m:r>
                        <a:rPr lang="en-IE" sz="28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71" y="2169006"/>
                <a:ext cx="4298806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1" y="1600200"/>
                <a:ext cx="2546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>
                          <a:latin typeface="Cambria Math"/>
                        </a:rPr>
                        <m:t>𝑶𝒘𝒆𝒏</m:t>
                      </m:r>
                      <m:r>
                        <a:rPr lang="en-IE" sz="2800" b="1" i="1">
                          <a:latin typeface="Cambria Math"/>
                        </a:rPr>
                        <m:t>&gt;</m:t>
                      </m:r>
                      <m:r>
                        <a:rPr lang="en-IE" sz="2800" b="1" i="1">
                          <a:latin typeface="Cambria Math"/>
                        </a:rPr>
                        <m:t>𝑱𝒐𝒉𝒏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600200"/>
                <a:ext cx="254665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2288" y="2817078"/>
                <a:ext cx="3054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/>
                        </a:rPr>
                        <m:t>110+5 </m:t>
                      </m:r>
                      <m:r>
                        <a:rPr lang="en-IE" sz="2800" i="1">
                          <a:latin typeface="Cambria Math"/>
                        </a:rPr>
                        <m:t>𝑑</m:t>
                      </m:r>
                      <m:r>
                        <a:rPr lang="en-IE" sz="2800" i="1">
                          <a:latin typeface="Cambria Math"/>
                        </a:rPr>
                        <m:t>&gt;180 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87" y="2817078"/>
                <a:ext cx="305404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5008" y="3543037"/>
                <a:ext cx="1785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/>
                        </a:rPr>
                        <m:t>5 </m:t>
                      </m:r>
                      <m:r>
                        <a:rPr lang="en-IE" sz="2800" i="1">
                          <a:latin typeface="Cambria Math"/>
                        </a:rPr>
                        <m:t>𝑑</m:t>
                      </m:r>
                      <m:r>
                        <a:rPr lang="en-IE" sz="2800" i="1">
                          <a:latin typeface="Cambria Math"/>
                        </a:rPr>
                        <m:t>&gt;70 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08" y="3543037"/>
                <a:ext cx="178523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12448" y="4094058"/>
                <a:ext cx="1491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/>
                        </a:rPr>
                        <m:t>𝑑</m:t>
                      </m:r>
                      <m:r>
                        <a:rPr lang="en-IE" sz="2800" i="1">
                          <a:latin typeface="Cambria Math"/>
                        </a:rPr>
                        <m:t>&gt;14 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47" y="4094058"/>
                <a:ext cx="149188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351585" y="5157193"/>
            <a:ext cx="7920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Owen has more money than </a:t>
            </a:r>
            <a:r>
              <a:rPr lang="en-IE" sz="2800" dirty="0" smtClean="0">
                <a:solidFill>
                  <a:srgbClr val="7030A0"/>
                </a:solidFill>
                <a:latin typeface="+mn-lt"/>
                <a:cs typeface="+mn-cs"/>
              </a:rPr>
              <a:t>John </a:t>
            </a:r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after the 14th day, i.e. day 15.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493" y="404956"/>
            <a:ext cx="8846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  <a:cs typeface="+mn-cs"/>
              </a:rPr>
              <a:t>Constructing and solving an inequality</a:t>
            </a:r>
            <a:endParaRPr lang="en-IE" sz="4400" b="1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32800" y="2461016"/>
              <a:ext cx="7776864" cy="33528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30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933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8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 smtClean="0">
                              <a:latin typeface="Angelina" pitchFamily="2" charset="0"/>
                            </a:rPr>
                            <a:t>180 - 10x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 smtClean="0">
                              <a:latin typeface="Angelina" pitchFamily="2" charset="0"/>
                            </a:rPr>
                            <a:t>110 - 5x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13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(13)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50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 5 (13)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14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(14)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(14)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(15)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30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(15)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35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689623"/>
                  </p:ext>
                </p:extLst>
              </p:nvPr>
            </p:nvGraphicFramePr>
            <p:xfrm>
              <a:off x="808800" y="2461016"/>
              <a:ext cx="7776864" cy="20726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3031"/>
                    <a:gridCol w="2393393"/>
                    <a:gridCol w="720080"/>
                    <a:gridCol w="324036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7" t="-11765" r="-446581" b="-3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 smtClean="0">
                              <a:latin typeface="Angelina" pitchFamily="2" charset="0"/>
                            </a:rPr>
                            <a:t>180 - 10x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dirty="0" smtClean="0">
                              <a:latin typeface="Angelina" pitchFamily="2" charset="0"/>
                            </a:rPr>
                            <a:t>110 - 5x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13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96" t="-110465" r="-165903" b="-23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226" t="-110465" r="-376" b="-238372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14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96" t="-212941" r="-165903" b="-1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226" t="-212941" r="-376" b="-14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796" t="-312941" r="-165903" b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0226" t="-312941" r="-376" b="-4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4" name="Picture 6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50000" b="20000"/>
          <a:stretch/>
        </p:blipFill>
        <p:spPr bwMode="auto">
          <a:xfrm>
            <a:off x="1828800" y="4045248"/>
            <a:ext cx="504000" cy="504000"/>
          </a:xfrm>
          <a:prstGeom prst="roundRect">
            <a:avLst>
              <a:gd name="adj" fmla="val 27263"/>
            </a:avLst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000" b="20000"/>
          <a:stretch/>
        </p:blipFill>
        <p:spPr bwMode="auto">
          <a:xfrm>
            <a:off x="1828800" y="2965072"/>
            <a:ext cx="504000" cy="504000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000" b="20000"/>
          <a:stretch/>
        </p:blipFill>
        <p:spPr bwMode="auto">
          <a:xfrm>
            <a:off x="1828800" y="3505200"/>
            <a:ext cx="504000" cy="504000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28161" y="2943964"/>
                <a:ext cx="606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I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61" y="2943963"/>
                <a:ext cx="58541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1233" y="3460418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I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32" y="3460417"/>
                <a:ext cx="58381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1232" y="3964474"/>
                <a:ext cx="606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>
                          <a:solidFill>
                            <a:srgbClr val="008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en-I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32" y="3964473"/>
                <a:ext cx="60625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331811" y="555126"/>
            <a:ext cx="952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4400" b="1" dirty="0" smtClean="0">
                <a:solidFill>
                  <a:schemeClr val="accent2"/>
                </a:solidFill>
                <a:latin typeface="+mj-lt"/>
                <a:cs typeface="+mn-cs"/>
              </a:rPr>
              <a:t>Table involving expressions &amp; inequalities</a:t>
            </a:r>
            <a:endParaRPr lang="en-IE" sz="4400" b="1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1" y="190500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latin typeface="+mn-lt"/>
              </a:rPr>
              <a:t>John</a:t>
            </a:r>
            <a:endParaRPr lang="en-IE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905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+mn-lt"/>
              </a:rPr>
              <a:t>Owen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4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57200"/>
            <a:ext cx="8636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65127"/>
            <a:ext cx="9525000" cy="854073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solidFill>
                  <a:schemeClr val="accent2"/>
                </a:solidFill>
                <a:latin typeface="+mj-lt"/>
              </a:rPr>
              <a:t>In problem solving there may always be...</a:t>
            </a:r>
          </a:p>
        </p:txBody>
      </p:sp>
      <p:pic>
        <p:nvPicPr>
          <p:cNvPr id="2050" name="Picture 2" descr="http://www.yvonnehilsz.com/wp-content/uploads/2011/04/There-is-more-than-one-way-to-solve-a-Pro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Problem 2</a:t>
            </a:r>
            <a:endParaRPr lang="he-IL" altLang="en-US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7030A0"/>
                </a:solidFill>
              </a:rPr>
              <a:t>What is the missing number?</a:t>
            </a:r>
          </a:p>
          <a:p>
            <a:pPr algn="l">
              <a:buFont typeface="Wingdings" panose="05000000000000000000" pitchFamily="2" charset="2"/>
              <a:buNone/>
            </a:pPr>
            <a:endParaRPr lang="en-GB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GB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GB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GB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GB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sz="2400" dirty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he-IL" altLang="en-US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0915" r="40508" b="42470"/>
          <a:stretch>
            <a:fillRect/>
          </a:stretch>
        </p:blipFill>
        <p:spPr bwMode="auto">
          <a:xfrm>
            <a:off x="4595813" y="2348880"/>
            <a:ext cx="32146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83224" y="174620"/>
            <a:ext cx="3025552" cy="701673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accent2"/>
                </a:solidFill>
                <a:latin typeface="+mj-lt"/>
                <a:cs typeface="Levenim MT" panose="02010502060101010101" pitchFamily="2" charset="-79"/>
              </a:rPr>
              <a:t>Solution A</a:t>
            </a:r>
            <a:endParaRPr lang="he-IL" altLang="en-U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 smtClean="0">
                <a:cs typeface="Levenim MT" panose="02010502060101010101" pitchFamily="2" charset="-79"/>
              </a:rPr>
              <a:t>                       </a:t>
            </a: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  <a:sym typeface="Wingdings" panose="05000000000000000000" pitchFamily="2" charset="2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  <a:sym typeface="Wingdings" panose="05000000000000000000" pitchFamily="2" charset="2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0915" r="40508" b="42470"/>
          <a:stretch>
            <a:fillRect/>
          </a:stretch>
        </p:blipFill>
        <p:spPr bwMode="auto">
          <a:xfrm>
            <a:off x="1888741" y="887350"/>
            <a:ext cx="30718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1768" y="1297775"/>
            <a:ext cx="5378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3 yellows and 1 red</a:t>
            </a:r>
          </a:p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Yellows could be 1 and then red is 2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962225" y="1777637"/>
            <a:ext cx="496069" cy="3109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4951898" y="2251882"/>
            <a:ext cx="496069" cy="3109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51768" y="2173569"/>
            <a:ext cx="5954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3 blues and 1 red</a:t>
            </a:r>
          </a:p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If red is 2, then blue is 12 ÷ 3 = 4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3697784" y="4111654"/>
            <a:ext cx="496069" cy="3109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54877" y="4575134"/>
            <a:ext cx="46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2 blues + 1 yellow + 1 red</a:t>
            </a:r>
          </a:p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2(4) + 1(1) + 1(2) = 11</a:t>
            </a:r>
          </a:p>
        </p:txBody>
      </p:sp>
    </p:spTree>
    <p:extLst>
      <p:ext uri="{BB962C8B-B14F-4D97-AF65-F5344CB8AC3E}">
        <p14:creationId xmlns:p14="http://schemas.microsoft.com/office/powerpoint/2010/main" val="40780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800600" y="365127"/>
            <a:ext cx="2590800" cy="928687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4400" b="1" dirty="0">
                <a:solidFill>
                  <a:schemeClr val="accent2"/>
                </a:solidFill>
                <a:latin typeface="+mj-lt"/>
                <a:cs typeface="Levenim MT" panose="02010502060101010101" pitchFamily="2" charset="-79"/>
              </a:rPr>
              <a:t>Solution B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7030A0"/>
                </a:solidFill>
              </a:rPr>
              <a:t>A set of equations, for example</a:t>
            </a:r>
            <a:r>
              <a:rPr lang="en-GB" altLang="en-US" sz="2800" dirty="0" smtClean="0">
                <a:solidFill>
                  <a:srgbClr val="7030A0"/>
                </a:solidFill>
              </a:rPr>
              <a:t>: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sz="2800" dirty="0">
              <a:solidFill>
                <a:srgbClr val="7030A0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dirty="0">
              <a:cs typeface="Levenim MT" panose="02010502060101010101" pitchFamily="2" charset="-79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he-IL" altLang="en-US" dirty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75244"/>
              </p:ext>
            </p:extLst>
          </p:nvPr>
        </p:nvGraphicFramePr>
        <p:xfrm>
          <a:off x="6781800" y="2778124"/>
          <a:ext cx="31432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3" imgW="1016000" imgH="711200" progId="Equation.3">
                  <p:embed/>
                </p:oleObj>
              </mc:Choice>
              <mc:Fallback>
                <p:oleObj name="Equation" r:id="rId3" imgW="1016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78124"/>
                        <a:ext cx="314325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0915" r="40508" b="42470"/>
          <a:stretch>
            <a:fillRect/>
          </a:stretch>
        </p:blipFill>
        <p:spPr bwMode="auto">
          <a:xfrm>
            <a:off x="3167062" y="2438400"/>
            <a:ext cx="292893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2456636" y="609600"/>
            <a:ext cx="7278729" cy="838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accent2"/>
                </a:solidFill>
                <a:latin typeface="+mj-lt"/>
                <a:cs typeface="Levenim MT" panose="02010502060101010101" pitchFamily="2" charset="-79"/>
              </a:rPr>
              <a:t>Solution C</a:t>
            </a:r>
            <a:endParaRPr lang="he-IL" altLang="en-US" sz="4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0915" r="40508" b="42470"/>
          <a:stretch>
            <a:fillRect/>
          </a:stretch>
        </p:blipFill>
        <p:spPr bwMode="auto">
          <a:xfrm>
            <a:off x="1952626" y="1643063"/>
            <a:ext cx="31035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4524376" y="1785939"/>
          <a:ext cx="2874963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6" imgW="495000" imgH="457200" progId="Equation.3">
                  <p:embed/>
                </p:oleObj>
              </mc:Choice>
              <mc:Fallback>
                <p:oleObj name="Equation" r:id="rId6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6" y="1785939"/>
                        <a:ext cx="2874963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11784" y="5072061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? = 36 – 25</a:t>
            </a:r>
          </a:p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? = 11</a:t>
            </a:r>
          </a:p>
        </p:txBody>
      </p:sp>
    </p:spTree>
    <p:extLst>
      <p:ext uri="{BB962C8B-B14F-4D97-AF65-F5344CB8AC3E}">
        <p14:creationId xmlns:p14="http://schemas.microsoft.com/office/powerpoint/2010/main" val="28791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0436" y="496464"/>
            <a:ext cx="7431129" cy="1012833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accent2"/>
                </a:solidFill>
                <a:latin typeface="+mj-lt"/>
                <a:cs typeface="Levenim MT" panose="02010502060101010101" pitchFamily="2" charset="-79"/>
              </a:rPr>
              <a:t>Solution D</a:t>
            </a:r>
            <a:endParaRPr lang="he-IL" altLang="en-US" sz="4400" b="1" dirty="0">
              <a:solidFill>
                <a:schemeClr val="accent2"/>
              </a:solidFill>
              <a:latin typeface="+mj-lt"/>
              <a:cs typeface="Levenim MT" panose="02010502060101010101" pitchFamily="2" charset="-79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en-US" altLang="en-US" dirty="0" smtClean="0">
              <a:cs typeface="Levenim MT" panose="02010502060101010101" pitchFamily="2" charset="-79"/>
            </a:endParaRPr>
          </a:p>
          <a:p>
            <a:pPr algn="l">
              <a:buFont typeface="Wingdings" panose="05000000000000000000" pitchFamily="2" charset="2"/>
              <a:buNone/>
            </a:pPr>
            <a:endParaRPr lang="he-IL" altLang="en-US" dirty="0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4" t="42470" r="36522" b="36664"/>
          <a:stretch>
            <a:fillRect/>
          </a:stretch>
        </p:blipFill>
        <p:spPr bwMode="auto">
          <a:xfrm>
            <a:off x="2166938" y="1714500"/>
            <a:ext cx="60055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7840" y="31884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011010" y="3308646"/>
            <a:ext cx="496069" cy="3109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3843225" y="4650308"/>
            <a:ext cx="496069" cy="3109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43434" y="50538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224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35" y="457200"/>
            <a:ext cx="8802730" cy="1066800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Do we stifle creativity in school maths?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The previous problem was given to groups of Israeli students from different </a:t>
            </a:r>
            <a:r>
              <a:rPr lang="en-GB" sz="2800" dirty="0" smtClean="0">
                <a:solidFill>
                  <a:srgbClr val="7030A0"/>
                </a:solidFill>
              </a:rPr>
              <a:t>grades </a:t>
            </a:r>
            <a:r>
              <a:rPr lang="en-GB" sz="2800" dirty="0">
                <a:solidFill>
                  <a:srgbClr val="7030A0"/>
                </a:solidFill>
              </a:rPr>
              <a:t>(Uziel &amp; Amit, </a:t>
            </a:r>
            <a:r>
              <a:rPr lang="en-GB" sz="2800" dirty="0" smtClean="0">
                <a:solidFill>
                  <a:srgbClr val="7030A0"/>
                </a:solidFill>
              </a:rPr>
              <a:t>2016).</a:t>
            </a:r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600" dirty="0"/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There were 24 students aged 11-12 who solved the problem. 1 of those used algebra.</a:t>
            </a:r>
          </a:p>
          <a:p>
            <a:pPr marL="360000" indent="-360000"/>
            <a:endParaRPr lang="en-GB" sz="1100" dirty="0"/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There were 31 students aged 17-18 who solved the problem. 25 of those used algebra.</a:t>
            </a:r>
          </a:p>
        </p:txBody>
      </p:sp>
    </p:spTree>
    <p:extLst>
      <p:ext uri="{BB962C8B-B14F-4D97-AF65-F5344CB8AC3E}">
        <p14:creationId xmlns:p14="http://schemas.microsoft.com/office/powerpoint/2010/main" val="6011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35" y="457200"/>
            <a:ext cx="9793330" cy="1216025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What makes a successful problem solver?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“The </a:t>
            </a:r>
            <a:r>
              <a:rPr lang="en-GB" sz="2800" dirty="0">
                <a:solidFill>
                  <a:srgbClr val="7030A0"/>
                </a:solidFill>
              </a:rPr>
              <a:t>processes involved in mathematical problem solving are affected by factors beyond simply the knowledge that a person </a:t>
            </a:r>
            <a:r>
              <a:rPr lang="en-GB" sz="2800" dirty="0" smtClean="0">
                <a:solidFill>
                  <a:srgbClr val="7030A0"/>
                </a:solidFill>
              </a:rPr>
              <a:t>holds.” </a:t>
            </a:r>
            <a:r>
              <a:rPr lang="en-GB" sz="2800" dirty="0">
                <a:solidFill>
                  <a:srgbClr val="7030A0"/>
                </a:solidFill>
              </a:rPr>
              <a:t>(Mason, 2003).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52400"/>
            <a:ext cx="11391900" cy="70167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Factors contributing to successful problem solving</a:t>
            </a:r>
            <a:endParaRPr lang="en-GB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122" name="Picture 2" descr="https://ars.els-cdn.com/content/image/1-s2.0-S0732312305000325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4073"/>
            <a:ext cx="9144000" cy="51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5055" y="1032526"/>
            <a:ext cx="222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+mn-lt"/>
                <a:cs typeface="+mn-cs"/>
              </a:rPr>
              <a:t>(Stacey, 2005)</a:t>
            </a:r>
          </a:p>
        </p:txBody>
      </p:sp>
    </p:spTree>
    <p:extLst>
      <p:ext uri="{BB962C8B-B14F-4D97-AF65-F5344CB8AC3E}">
        <p14:creationId xmlns:p14="http://schemas.microsoft.com/office/powerpoint/2010/main" val="35006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35" y="214539"/>
            <a:ext cx="9869530" cy="16002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Link between beliefs and problem solving </a:t>
            </a:r>
            <a:endParaRPr lang="en-GB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Mason and Scrivani (2004) determined that students’ beliefs affect the cognitive resources available to them.</a:t>
            </a:r>
          </a:p>
          <a:p>
            <a:pPr marL="360000" indent="-360000"/>
            <a:endParaRPr lang="en-GB" sz="2600" dirty="0"/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Schoenfeld (1983) revealed that students negative beliefs towards mathematics can render certain stored knowledge inaccessible, thereby affecting their ability to use this knowledge to solve problems. 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85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-45720"/>
            <a:ext cx="9982200" cy="6809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283737"/>
            <a:ext cx="574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alt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en-IE" alt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IE" alt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IE" alt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IE" alt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problem</a:t>
            </a:r>
            <a:r>
              <a:rPr lang="en-IE" alt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IE" altLang="en-US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solving?</a:t>
            </a:r>
            <a:endParaRPr lang="en-IE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800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“A problem is only a problem if you don’t know how to go about solving it. A problem that can be solved comfortably by routine or familiar procedures is an </a:t>
            </a:r>
            <a:r>
              <a:rPr lang="en-IE" sz="2800" dirty="0" smtClean="0">
                <a:solidFill>
                  <a:srgbClr val="7030A0"/>
                </a:solidFill>
                <a:latin typeface="+mn-lt"/>
                <a:cs typeface="+mn-cs"/>
              </a:rPr>
              <a:t>exercise.”  (</a:t>
            </a:r>
            <a:r>
              <a:rPr lang="en-IE" sz="2800" dirty="0" err="1" smtClean="0">
                <a:solidFill>
                  <a:srgbClr val="7030A0"/>
                </a:solidFill>
                <a:latin typeface="+mn-lt"/>
                <a:cs typeface="+mn-cs"/>
              </a:rPr>
              <a:t>Schoenfeld</a:t>
            </a:r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en-IE" sz="2800" dirty="0" smtClean="0">
                <a:solidFill>
                  <a:srgbClr val="7030A0"/>
                </a:solidFill>
                <a:latin typeface="+mn-lt"/>
                <a:cs typeface="+mn-cs"/>
              </a:rPr>
              <a:t>1983).</a:t>
            </a:r>
            <a:endParaRPr lang="en-IE" sz="28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1426738"/>
            <a:ext cx="4419600" cy="7068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Oval 16"/>
          <p:cNvSpPr/>
          <p:nvPr/>
        </p:nvSpPr>
        <p:spPr>
          <a:xfrm>
            <a:off x="2438400" y="2718658"/>
            <a:ext cx="4572000" cy="9634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5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12727"/>
            <a:ext cx="9829800" cy="912155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Students’ beliefs about problem solving</a:t>
            </a:r>
            <a:endParaRPr lang="en-GB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295400"/>
            <a:ext cx="10896600" cy="5105400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800" dirty="0">
                <a:solidFill>
                  <a:srgbClr val="7030A0"/>
                </a:solidFill>
              </a:rPr>
              <a:t>Those who understand the subject matter can solve assigned problems in 5 minutes or less.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rgbClr val="7030A0"/>
                </a:solidFill>
              </a:rPr>
              <a:t>Mathematics </a:t>
            </a:r>
            <a:r>
              <a:rPr lang="en-GB" sz="2800" dirty="0">
                <a:solidFill>
                  <a:srgbClr val="7030A0"/>
                </a:solidFill>
              </a:rPr>
              <a:t>problems have only one right </a:t>
            </a:r>
            <a:r>
              <a:rPr lang="en-GB" sz="2800" dirty="0" smtClean="0">
                <a:solidFill>
                  <a:srgbClr val="7030A0"/>
                </a:solidFill>
              </a:rPr>
              <a:t>answer.  </a:t>
            </a:r>
            <a:endParaRPr lang="en-GB" sz="2800" dirty="0">
              <a:solidFill>
                <a:srgbClr val="7030A0"/>
              </a:solidFill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800" dirty="0">
                <a:solidFill>
                  <a:srgbClr val="7030A0"/>
                </a:solidFill>
              </a:rPr>
              <a:t>There is only one correct way to solve a mathematics problem </a:t>
            </a:r>
            <a:r>
              <a:rPr lang="en-GB" sz="2800" dirty="0" smtClean="0">
                <a:solidFill>
                  <a:srgbClr val="7030A0"/>
                </a:solidFill>
              </a:rPr>
              <a:t>– usually </a:t>
            </a:r>
            <a:r>
              <a:rPr lang="en-GB" sz="2800" dirty="0">
                <a:solidFill>
                  <a:srgbClr val="7030A0"/>
                </a:solidFill>
              </a:rPr>
              <a:t>the rule the teacher has demonstrated most recently to the </a:t>
            </a:r>
            <a:r>
              <a:rPr lang="en-GB" sz="2800" dirty="0" smtClean="0">
                <a:solidFill>
                  <a:srgbClr val="7030A0"/>
                </a:solidFill>
              </a:rPr>
              <a:t>class (</a:t>
            </a:r>
            <a:r>
              <a:rPr lang="en-GB" sz="2800" dirty="0" err="1" smtClean="0">
                <a:solidFill>
                  <a:srgbClr val="7030A0"/>
                </a:solidFill>
              </a:rPr>
              <a:t>Schoenfeld</a:t>
            </a:r>
            <a:r>
              <a:rPr lang="en-GB" sz="2800" dirty="0">
                <a:solidFill>
                  <a:srgbClr val="7030A0"/>
                </a:solidFill>
              </a:rPr>
              <a:t>, 1992</a:t>
            </a:r>
            <a:r>
              <a:rPr lang="en-GB" sz="2800" dirty="0" smtClean="0">
                <a:solidFill>
                  <a:srgbClr val="7030A0"/>
                </a:solidFill>
              </a:rPr>
              <a:t>).</a:t>
            </a:r>
            <a:endParaRPr lang="en-GB" sz="2800" dirty="0">
              <a:solidFill>
                <a:srgbClr val="7030A0"/>
              </a:solidFill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rgbClr val="7030A0"/>
                </a:solidFill>
              </a:rPr>
              <a:t>There </a:t>
            </a:r>
            <a:r>
              <a:rPr lang="en-GB" sz="2800" dirty="0">
                <a:solidFill>
                  <a:srgbClr val="7030A0"/>
                </a:solidFill>
              </a:rPr>
              <a:t>are always numbers in formulations of math </a:t>
            </a:r>
            <a:r>
              <a:rPr lang="en-GB" sz="2800" dirty="0" smtClean="0">
                <a:solidFill>
                  <a:srgbClr val="7030A0"/>
                </a:solidFill>
              </a:rPr>
              <a:t>problems </a:t>
            </a:r>
            <a:r>
              <a:rPr lang="en-GB" sz="2800" dirty="0">
                <a:solidFill>
                  <a:srgbClr val="7030A0"/>
                </a:solidFill>
              </a:rPr>
              <a:t>(</a:t>
            </a:r>
            <a:r>
              <a:rPr lang="en-GB" sz="2800" dirty="0" err="1">
                <a:solidFill>
                  <a:srgbClr val="7030A0"/>
                </a:solidFill>
              </a:rPr>
              <a:t>Callejo</a:t>
            </a:r>
            <a:r>
              <a:rPr lang="en-GB" sz="2800" dirty="0">
                <a:solidFill>
                  <a:srgbClr val="7030A0"/>
                </a:solidFill>
              </a:rPr>
              <a:t> and Vila, 2009</a:t>
            </a:r>
            <a:r>
              <a:rPr lang="en-GB" sz="2800" dirty="0" smtClean="0">
                <a:solidFill>
                  <a:srgbClr val="7030A0"/>
                </a:solidFill>
              </a:rPr>
              <a:t>).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126"/>
            <a:ext cx="9296400" cy="85407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Students’ beliefs about problem solving</a:t>
            </a:r>
            <a:endParaRPr lang="en-GB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895085"/>
            <a:ext cx="10515600" cy="4351338"/>
          </a:xfrm>
        </p:spPr>
        <p:txBody>
          <a:bodyPr/>
          <a:lstStyle/>
          <a:p>
            <a:pPr marL="360000" indent="-360000">
              <a:spcBef>
                <a:spcPts val="600"/>
              </a:spcBef>
            </a:pPr>
            <a:r>
              <a:rPr lang="en-GB" sz="2800" dirty="0">
                <a:solidFill>
                  <a:srgbClr val="7030A0"/>
                </a:solidFill>
              </a:rPr>
              <a:t>All word problems presented in the classroom can be solved (Schoenfeld, 1989</a:t>
            </a:r>
            <a:r>
              <a:rPr lang="en-GB" sz="2800" dirty="0" smtClean="0">
                <a:solidFill>
                  <a:srgbClr val="7030A0"/>
                </a:solidFill>
              </a:rPr>
              <a:t>).</a:t>
            </a:r>
            <a:endParaRPr lang="en-GB" sz="1400" dirty="0"/>
          </a:p>
          <a:p>
            <a:pPr marL="360000" indent="-360000">
              <a:spcBef>
                <a:spcPts val="600"/>
              </a:spcBef>
            </a:pPr>
            <a:r>
              <a:rPr lang="en-GB" sz="2800" dirty="0">
                <a:solidFill>
                  <a:srgbClr val="7030A0"/>
                </a:solidFill>
              </a:rPr>
              <a:t>There are 125 sheep and five dogs in a flock. How old is the shepherd</a:t>
            </a:r>
            <a:r>
              <a:rPr lang="en-GB" sz="2800" dirty="0" smtClean="0">
                <a:solidFill>
                  <a:srgbClr val="7030A0"/>
                </a:solidFill>
              </a:rPr>
              <a:t>? </a:t>
            </a:r>
            <a:r>
              <a:rPr lang="en-GB" sz="2800" dirty="0">
                <a:solidFill>
                  <a:srgbClr val="7030A0"/>
                </a:solidFill>
              </a:rPr>
              <a:t>(Ruesser, 1988). </a:t>
            </a:r>
          </a:p>
        </p:txBody>
      </p:sp>
      <p:pic>
        <p:nvPicPr>
          <p:cNvPr id="3074" name="Picture 2" descr="Image result for There are 125 sheep and five dogs in a flock. How old is the shepherd?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21012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5845212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www.youtube.com/watch?v=kibaFBgaPx4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4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7315200" cy="77787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Challenging students’ beliefs</a:t>
            </a:r>
            <a:endParaRPr lang="en-GB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76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In a recent study Stylianides &amp; Stylianides (2014) successfully challenged four common beliefs towards problem solving:</a:t>
            </a:r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Problems can be solved in five minutes or </a:t>
            </a:r>
            <a:r>
              <a:rPr lang="en-GB" sz="2800" dirty="0" smtClean="0">
                <a:solidFill>
                  <a:srgbClr val="7030A0"/>
                </a:solidFill>
              </a:rPr>
              <a:t>less.</a:t>
            </a:r>
            <a:endParaRPr lang="en-GB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Perseverance is not </a:t>
            </a:r>
            <a:r>
              <a:rPr lang="en-GB" sz="2800" dirty="0" smtClean="0">
                <a:solidFill>
                  <a:srgbClr val="7030A0"/>
                </a:solidFill>
              </a:rPr>
              <a:t>necessary.</a:t>
            </a:r>
            <a:endParaRPr lang="en-GB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There are always formulations in math </a:t>
            </a:r>
            <a:r>
              <a:rPr lang="en-GB" sz="2800" dirty="0" smtClean="0">
                <a:solidFill>
                  <a:srgbClr val="7030A0"/>
                </a:solidFill>
              </a:rPr>
              <a:t>problems.</a:t>
            </a:r>
            <a:endParaRPr lang="en-GB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GB" sz="2800" dirty="0">
                <a:solidFill>
                  <a:srgbClr val="7030A0"/>
                </a:solidFill>
              </a:rPr>
              <a:t>It is not a satisfying or enjoyable </a:t>
            </a:r>
            <a:r>
              <a:rPr lang="en-GB" sz="2800" dirty="0" smtClean="0">
                <a:solidFill>
                  <a:srgbClr val="7030A0"/>
                </a:solidFill>
              </a:rPr>
              <a:t>activity.</a:t>
            </a:r>
            <a:endParaRPr lang="en-GB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The </a:t>
            </a:r>
            <a:r>
              <a:rPr lang="en-GB" sz="2800" dirty="0">
                <a:solidFill>
                  <a:srgbClr val="7030A0"/>
                </a:solidFill>
              </a:rPr>
              <a:t>problem they used in the study was the ‘Blond Hair’ problem.</a:t>
            </a:r>
          </a:p>
        </p:txBody>
      </p:sp>
    </p:spTree>
    <p:extLst>
      <p:ext uri="{BB962C8B-B14F-4D97-AF65-F5344CB8AC3E}">
        <p14:creationId xmlns:p14="http://schemas.microsoft.com/office/powerpoint/2010/main" val="31769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36" y="381000"/>
            <a:ext cx="7659729" cy="9906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Challenging students’ beliefs</a:t>
            </a:r>
            <a:endParaRPr lang="en-IE" sz="4400" b="1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IE" sz="2800" b="1" dirty="0" smtClean="0">
                <a:solidFill>
                  <a:srgbClr val="7030A0"/>
                </a:solidFill>
              </a:rPr>
              <a:t>The blonde hair problem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>
                <a:solidFill>
                  <a:srgbClr val="7030A0"/>
                </a:solidFill>
              </a:rPr>
              <a:t>Two friends, John and Angela, meet after having not seen each other in many years. They have the following </a:t>
            </a:r>
            <a:r>
              <a:rPr lang="en-IE" sz="2800" dirty="0" smtClean="0">
                <a:solidFill>
                  <a:srgbClr val="7030A0"/>
                </a:solidFill>
              </a:rPr>
              <a:t>conversation…</a:t>
            </a:r>
            <a:endParaRPr lang="en-IE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" y="609600"/>
            <a:ext cx="11963400" cy="6024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>
                <a:solidFill>
                  <a:srgbClr val="FF0000"/>
                </a:solidFill>
              </a:rPr>
              <a:t>John: </a:t>
            </a:r>
            <a:r>
              <a:rPr lang="en-IE" sz="2800" dirty="0">
                <a:solidFill>
                  <a:srgbClr val="7030A0"/>
                </a:solidFill>
              </a:rPr>
              <a:t>Are you married? Do you have any children? How many? How old are they?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0000FF"/>
                </a:solidFill>
              </a:rPr>
              <a:t>Angela</a:t>
            </a:r>
            <a:r>
              <a:rPr lang="en-IE" sz="2800" dirty="0">
                <a:solidFill>
                  <a:srgbClr val="0000FF"/>
                </a:solidFill>
              </a:rPr>
              <a:t>: </a:t>
            </a:r>
            <a:r>
              <a:rPr lang="en-IE" sz="2800" dirty="0">
                <a:solidFill>
                  <a:srgbClr val="7030A0"/>
                </a:solidFill>
              </a:rPr>
              <a:t>Yes, I am </a:t>
            </a:r>
            <a:r>
              <a:rPr lang="en-IE" sz="2800" dirty="0" smtClean="0">
                <a:solidFill>
                  <a:srgbClr val="7030A0"/>
                </a:solidFill>
              </a:rPr>
              <a:t>married. </a:t>
            </a:r>
            <a:r>
              <a:rPr lang="en-IE" sz="2800" dirty="0">
                <a:solidFill>
                  <a:srgbClr val="7030A0"/>
                </a:solidFill>
              </a:rPr>
              <a:t>I have three children and the product of their ages is 36.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John</a:t>
            </a:r>
            <a:r>
              <a:rPr lang="en-IE" sz="2800" dirty="0">
                <a:solidFill>
                  <a:srgbClr val="FF0000"/>
                </a:solidFill>
              </a:rPr>
              <a:t>:</a:t>
            </a:r>
            <a:r>
              <a:rPr lang="en-IE" sz="2800" dirty="0">
                <a:solidFill>
                  <a:srgbClr val="7030A0"/>
                </a:solidFill>
              </a:rPr>
              <a:t> (After doing some thinking). I cannot figure out their ages. I don’t have enough clues.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0000FF"/>
                </a:solidFill>
              </a:rPr>
              <a:t>Angela</a:t>
            </a:r>
            <a:r>
              <a:rPr lang="en-IE" sz="2800" dirty="0">
                <a:solidFill>
                  <a:srgbClr val="0000FF"/>
                </a:solidFill>
              </a:rPr>
              <a:t>:</a:t>
            </a:r>
            <a:r>
              <a:rPr lang="en-IE" sz="2800" dirty="0">
                <a:solidFill>
                  <a:srgbClr val="7030A0"/>
                </a:solidFill>
              </a:rPr>
              <a:t> Right! What if I told you that the sum of their ages is the number of your address?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John</a:t>
            </a:r>
            <a:r>
              <a:rPr lang="en-IE" sz="2800" dirty="0">
                <a:solidFill>
                  <a:srgbClr val="FF0000"/>
                </a:solidFill>
              </a:rPr>
              <a:t>:</a:t>
            </a:r>
            <a:r>
              <a:rPr lang="en-IE" sz="2800" dirty="0">
                <a:solidFill>
                  <a:srgbClr val="7030A0"/>
                </a:solidFill>
              </a:rPr>
              <a:t> (After doing some thinking again). I still can’t figure out their ages. I need one more hint.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0000FF"/>
                </a:solidFill>
              </a:rPr>
              <a:t>Angela</a:t>
            </a:r>
            <a:r>
              <a:rPr lang="en-IE" sz="2800" dirty="0">
                <a:solidFill>
                  <a:srgbClr val="0000FF"/>
                </a:solidFill>
              </a:rPr>
              <a:t>: </a:t>
            </a:r>
            <a:r>
              <a:rPr lang="en-IE" sz="2800" dirty="0">
                <a:solidFill>
                  <a:srgbClr val="7030A0"/>
                </a:solidFill>
              </a:rPr>
              <a:t>I can also tell you that the oldest has </a:t>
            </a:r>
            <a:r>
              <a:rPr lang="en-IE" sz="2800" dirty="0" smtClean="0">
                <a:solidFill>
                  <a:srgbClr val="7030A0"/>
                </a:solidFill>
              </a:rPr>
              <a:t>blonde </a:t>
            </a:r>
            <a:r>
              <a:rPr lang="en-IE" sz="2800" dirty="0">
                <a:solidFill>
                  <a:srgbClr val="7030A0"/>
                </a:solidFill>
              </a:rPr>
              <a:t>hair.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John</a:t>
            </a:r>
            <a:r>
              <a:rPr lang="en-IE" sz="2800" dirty="0">
                <a:solidFill>
                  <a:srgbClr val="FF0000"/>
                </a:solidFill>
              </a:rPr>
              <a:t>: </a:t>
            </a:r>
            <a:r>
              <a:rPr lang="en-IE" sz="2800" dirty="0">
                <a:solidFill>
                  <a:srgbClr val="7030A0"/>
                </a:solidFill>
              </a:rPr>
              <a:t>Aha! Now, I know the ages of your three children.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dirty="0" smtClean="0">
                <a:solidFill>
                  <a:srgbClr val="7030A0"/>
                </a:solidFill>
              </a:rPr>
              <a:t>What </a:t>
            </a:r>
            <a:r>
              <a:rPr lang="en-IE" sz="2800" dirty="0">
                <a:solidFill>
                  <a:srgbClr val="7030A0"/>
                </a:solidFill>
              </a:rPr>
              <a:t>are the ages of the children (ages can only be natural numbers)?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E" sz="3300" b="1" dirty="0" smtClean="0">
                    <a:solidFill>
                      <a:srgbClr val="7030A0"/>
                    </a:solidFill>
                  </a:rPr>
                  <a:t>Possible solution:</a:t>
                </a:r>
              </a:p>
              <a:p>
                <a:pPr marL="0" indent="0">
                  <a:buNone/>
                </a:pPr>
                <a:endParaRPr lang="en-IE" sz="16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IE" sz="3300" dirty="0">
                    <a:solidFill>
                      <a:srgbClr val="0000FF"/>
                    </a:solidFill>
                  </a:rPr>
                  <a:t>Angela: </a:t>
                </a:r>
                <a:r>
                  <a:rPr lang="en-IE" sz="3300" dirty="0">
                    <a:solidFill>
                      <a:srgbClr val="7030A0"/>
                    </a:solidFill>
                  </a:rPr>
                  <a:t>Yes, I am married? I have three children and the product of their ages is 36.</a:t>
                </a:r>
              </a:p>
              <a:p>
                <a:pPr marL="0" indent="0">
                  <a:buNone/>
                </a:pPr>
                <a:endParaRPr lang="en-IE" sz="1600" dirty="0"/>
              </a:p>
              <a:p>
                <a:pPr marL="0" indent="0">
                  <a:buNone/>
                </a:pPr>
                <a:r>
                  <a:rPr lang="en-IE" sz="3300" dirty="0">
                    <a:solidFill>
                      <a:srgbClr val="7030A0"/>
                    </a:solidFill>
                  </a:rPr>
                  <a:t>Possibilities:</a:t>
                </a:r>
                <a:r>
                  <a:rPr lang="en-IE" sz="2800" dirty="0">
                    <a:solidFill>
                      <a:srgbClr val="C00000"/>
                    </a:solidFill>
                  </a:rPr>
                  <a:t>		     </a:t>
                </a:r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IE" sz="28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IE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×1×36</m:t>
                    </m:r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×2×18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×3×12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×4×9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×6×6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×2×9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×3×6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×3×4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IE" sz="3000" dirty="0">
                    <a:solidFill>
                      <a:srgbClr val="0000FF"/>
                    </a:solidFill>
                  </a:rPr>
                  <a:t>Angela: </a:t>
                </a:r>
                <a:r>
                  <a:rPr lang="en-IE" sz="3000" dirty="0">
                    <a:solidFill>
                      <a:srgbClr val="7030A0"/>
                    </a:solidFill>
                  </a:rPr>
                  <a:t>Right! What if I told you that the sum of their ages is the number of your address?</a:t>
                </a:r>
              </a:p>
              <a:p>
                <a:pPr marL="0" indent="0">
                  <a:buNone/>
                </a:pPr>
                <a:endParaRPr lang="en-IE" sz="2800" dirty="0"/>
              </a:p>
              <a:p>
                <a:pPr marL="0" indent="0">
                  <a:buNone/>
                </a:pPr>
                <a:r>
                  <a:rPr lang="en-IE" sz="3000" b="1" dirty="0">
                    <a:solidFill>
                      <a:srgbClr val="7030A0"/>
                    </a:solidFill>
                  </a:rPr>
                  <a:t>Possibilities: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1+36=38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2+18=21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3+12=16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4+9=14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6+6=13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2+9=13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3+6=11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3+4=10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6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62000" y="121920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E" sz="2800" dirty="0">
                    <a:solidFill>
                      <a:srgbClr val="FF0000"/>
                    </a:solidFill>
                  </a:rPr>
                  <a:t>John: </a:t>
                </a:r>
                <a:r>
                  <a:rPr lang="en-IE" sz="2800" dirty="0">
                    <a:solidFill>
                      <a:srgbClr val="7030A0"/>
                    </a:solidFill>
                  </a:rPr>
                  <a:t>(After doing some thinking again). I still can’t figure out their ages. I need one more hint.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6+6=13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2+9=13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>
                    <a:solidFill>
                      <a:srgbClr val="0000FF"/>
                    </a:solidFill>
                  </a:rPr>
                  <a:t>Angela:</a:t>
                </a:r>
                <a:r>
                  <a:rPr lang="en-IE" sz="2800" dirty="0">
                    <a:solidFill>
                      <a:srgbClr val="7030A0"/>
                    </a:solidFill>
                  </a:rPr>
                  <a:t> I can also tell you that the oldest has </a:t>
                </a:r>
                <a:r>
                  <a:rPr lang="en-IE" sz="2800" dirty="0" smtClean="0">
                    <a:solidFill>
                      <a:srgbClr val="7030A0"/>
                    </a:solidFill>
                  </a:rPr>
                  <a:t>blonde </a:t>
                </a:r>
                <a:r>
                  <a:rPr lang="en-IE" sz="2800" dirty="0">
                    <a:solidFill>
                      <a:srgbClr val="7030A0"/>
                    </a:solidFill>
                  </a:rPr>
                  <a:t>hair.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i="1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I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2+9=13</m:t>
                      </m:r>
                    </m:oMath>
                  </m:oMathPara>
                </a14:m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IE" sz="2800" b="1" dirty="0">
                    <a:solidFill>
                      <a:srgbClr val="7030A0"/>
                    </a:solidFill>
                  </a:rPr>
                  <a:t>Therefore, the children are ages 2, 2 and 9.</a:t>
                </a:r>
              </a:p>
              <a:p>
                <a:pPr marL="0" indent="0">
                  <a:buNone/>
                </a:pPr>
                <a:endParaRPr lang="en-IE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62000" y="121920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6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36" y="457200"/>
            <a:ext cx="7354929" cy="1066800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Problem solving sessions need to be structured by the teacher.</a:t>
            </a:r>
          </a:p>
          <a:p>
            <a:pPr marL="360000" indent="-360000">
              <a:spcBef>
                <a:spcPts val="600"/>
              </a:spcBef>
            </a:pPr>
            <a:endParaRPr lang="en-IE" sz="1200" dirty="0"/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It takes time and trialling to set it up as an effective habit.</a:t>
            </a:r>
          </a:p>
          <a:p>
            <a:pPr marL="360000" indent="-360000">
              <a:spcBef>
                <a:spcPts val="600"/>
              </a:spcBef>
            </a:pPr>
            <a:endParaRPr lang="en-IE" sz="1100" dirty="0"/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Encourage perseverance and patience!</a:t>
            </a:r>
          </a:p>
          <a:p>
            <a:pPr marL="360000" indent="-360000">
              <a:spcBef>
                <a:spcPts val="600"/>
              </a:spcBef>
              <a:buNone/>
            </a:pPr>
            <a:endParaRPr lang="en-IE" sz="1200" dirty="0"/>
          </a:p>
          <a:p>
            <a:pPr marL="360000" indent="-360000">
              <a:spcBef>
                <a:spcPts val="600"/>
              </a:spcBef>
            </a:pPr>
            <a:r>
              <a:rPr lang="en-IE" sz="2800" dirty="0">
                <a:solidFill>
                  <a:srgbClr val="7030A0"/>
                </a:solidFill>
              </a:rPr>
              <a:t>Don’t tell them too </a:t>
            </a:r>
            <a:r>
              <a:rPr lang="en-IE" sz="2800" dirty="0" smtClean="0">
                <a:solidFill>
                  <a:srgbClr val="7030A0"/>
                </a:solidFill>
              </a:rPr>
              <a:t>much! </a:t>
            </a:r>
            <a:r>
              <a:rPr lang="en-IE" sz="2800" dirty="0">
                <a:solidFill>
                  <a:srgbClr val="7030A0"/>
                </a:solidFill>
              </a:rPr>
              <a:t>Can be difficult for us</a:t>
            </a:r>
            <a:r>
              <a:rPr lang="en-IE" sz="2800" dirty="0" smtClean="0">
                <a:solidFill>
                  <a:srgbClr val="7030A0"/>
                </a:solidFill>
              </a:rPr>
              <a:t>!</a:t>
            </a:r>
            <a:endParaRPr lang="en-IE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IE" sz="1100" dirty="0"/>
          </a:p>
          <a:p>
            <a:endParaRPr lang="en-IE" sz="2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35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480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  <a:ea typeface="+mn-ea"/>
                <a:cs typeface="+mn-cs"/>
              </a:rPr>
              <a:t>You are </a:t>
            </a:r>
            <a:r>
              <a:rPr lang="en-GB" sz="2600" dirty="0">
                <a:solidFill>
                  <a:srgbClr val="7030A0"/>
                </a:solidFill>
                <a:ea typeface="+mn-ea"/>
                <a:cs typeface="+mn-cs"/>
              </a:rPr>
              <a:t>engaged</a:t>
            </a:r>
            <a:r>
              <a:rPr lang="en-GB" sz="2800" dirty="0">
                <a:solidFill>
                  <a:srgbClr val="7030A0"/>
                </a:solidFill>
                <a:ea typeface="+mn-ea"/>
                <a:cs typeface="+mn-cs"/>
              </a:rPr>
              <a:t> in </a:t>
            </a:r>
            <a:r>
              <a:rPr lang="en-GB" sz="2800" i="1" dirty="0" smtClean="0">
                <a:solidFill>
                  <a:srgbClr val="7030A0"/>
                </a:solidFill>
                <a:ea typeface="+mn-ea"/>
                <a:cs typeface="+mn-cs"/>
              </a:rPr>
              <a:t>problem solving </a:t>
            </a:r>
            <a:r>
              <a:rPr lang="en-GB" sz="2800" dirty="0" smtClean="0">
                <a:solidFill>
                  <a:srgbClr val="7030A0"/>
                </a:solidFill>
                <a:ea typeface="+mn-ea"/>
                <a:cs typeface="+mn-cs"/>
              </a:rPr>
              <a:t>when </a:t>
            </a:r>
            <a:r>
              <a:rPr lang="en-GB" sz="2800" dirty="0">
                <a:solidFill>
                  <a:srgbClr val="7030A0"/>
                </a:solidFill>
                <a:ea typeface="+mn-ea"/>
                <a:cs typeface="+mn-cs"/>
              </a:rPr>
              <a:t>you are trying to achieve something, and you do not know a straightforward way to do so.</a:t>
            </a:r>
            <a:endParaRPr lang="en-IE" sz="28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p:pic>
        <p:nvPicPr>
          <p:cNvPr id="4" name="Dog with Stick - Angles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5699" y="1630363"/>
            <a:ext cx="4800600" cy="4126199"/>
          </a:xfrm>
        </p:spPr>
      </p:pic>
    </p:spTree>
    <p:extLst>
      <p:ext uri="{BB962C8B-B14F-4D97-AF65-F5344CB8AC3E}">
        <p14:creationId xmlns:p14="http://schemas.microsoft.com/office/powerpoint/2010/main" val="8523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21771"/>
            <a:ext cx="10515600" cy="1325563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chemeClr val="accent2"/>
                </a:solidFill>
                <a:latin typeface="+mj-lt"/>
              </a:rPr>
              <a:t>Opening </a:t>
            </a:r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challenge….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58621" y="2603445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3352800" y="2613112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4546979" y="2603445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3352800" y="3427156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/>
          <p:cNvSpPr/>
          <p:nvPr/>
        </p:nvSpPr>
        <p:spPr>
          <a:xfrm>
            <a:off x="2158621" y="3427156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2158621" y="4248592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Oval 9"/>
          <p:cNvSpPr/>
          <p:nvPr/>
        </p:nvSpPr>
        <p:spPr>
          <a:xfrm>
            <a:off x="3352800" y="4248592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4546979" y="4248592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4546979" y="3418626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49122" y="2793945"/>
            <a:ext cx="361495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16709" y="2811279"/>
            <a:ext cx="3647365" cy="24998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6709" y="2793945"/>
            <a:ext cx="32413" cy="25296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8800" y="1247410"/>
            <a:ext cx="7086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Connect these nine dots with only four straight lines without lifting your pencil from the paper. </a:t>
            </a:r>
          </a:p>
        </p:txBody>
      </p:sp>
      <p:pic>
        <p:nvPicPr>
          <p:cNvPr id="2050" name="Picture 2" descr="http://m.c.lnkd.licdn.com/mpr/mpr/p/3/005/05a/344/1070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91" y="2811280"/>
            <a:ext cx="2932287" cy="22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349122" y="2816965"/>
            <a:ext cx="3638333" cy="24828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529" y="79161"/>
            <a:ext cx="6582943" cy="775435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chemeClr val="accent2"/>
                </a:solidFill>
                <a:latin typeface="+mj-lt"/>
              </a:rPr>
              <a:t>Extension </a:t>
            </a:r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challenge…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82115" y="2750993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5919046" y="2750993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7162800" y="2750993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5961798" y="3865026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/>
          <p:cNvSpPr/>
          <p:nvPr/>
        </p:nvSpPr>
        <p:spPr>
          <a:xfrm>
            <a:off x="4682115" y="3861137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4752834" y="5033741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Oval 9"/>
          <p:cNvSpPr/>
          <p:nvPr/>
        </p:nvSpPr>
        <p:spPr>
          <a:xfrm>
            <a:off x="5986818" y="5034514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7274462" y="5033741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Oval 11"/>
          <p:cNvSpPr/>
          <p:nvPr/>
        </p:nvSpPr>
        <p:spPr>
          <a:xfrm>
            <a:off x="7274462" y="3861137"/>
            <a:ext cx="381000" cy="3130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362201" y="1458605"/>
            <a:ext cx="761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E" sz="2800" dirty="0"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1852" y="2341253"/>
            <a:ext cx="3314106" cy="3352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 rot="18957393">
            <a:off x="4946392" y="2839123"/>
            <a:ext cx="2385654" cy="2357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318647" y="3179454"/>
            <a:ext cx="1620673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286001" y="751388"/>
            <a:ext cx="7619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dirty="0">
                <a:solidFill>
                  <a:srgbClr val="7030A0"/>
                </a:solidFill>
                <a:latin typeface="+mn-lt"/>
                <a:cs typeface="+mn-cs"/>
              </a:rPr>
              <a:t>Divide these nine dots using three squares so that each dot is in its own section (the lines do not go through / touch the dots</a:t>
            </a:r>
            <a:r>
              <a:rPr lang="en-IE" sz="2800" dirty="0" smtClean="0">
                <a:solidFill>
                  <a:srgbClr val="7030A0"/>
                </a:solidFill>
                <a:latin typeface="+mn-lt"/>
                <a:cs typeface="+mn-cs"/>
              </a:rPr>
              <a:t>).  </a:t>
            </a:r>
            <a:endParaRPr lang="en-IE" sz="28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5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710"/>
            <a:ext cx="10515600" cy="1006473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chemeClr val="accent2"/>
                </a:solidFill>
                <a:latin typeface="+mj-lt"/>
              </a:rPr>
              <a:t>Why is problem solving important?</a:t>
            </a:r>
            <a:endParaRPr lang="en-IE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807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>
                <a:solidFill>
                  <a:srgbClr val="7030A0"/>
                </a:solidFill>
              </a:rPr>
              <a:t>For students </a:t>
            </a:r>
            <a:r>
              <a:rPr lang="en-IE" sz="2800" dirty="0" smtClean="0">
                <a:solidFill>
                  <a:srgbClr val="7030A0"/>
                </a:solidFill>
              </a:rPr>
              <a:t>it…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Is a way to learn new </a:t>
            </a:r>
            <a:r>
              <a:rPr lang="en-IE" sz="2800" dirty="0" smtClean="0">
                <a:solidFill>
                  <a:srgbClr val="7030A0"/>
                </a:solidFill>
              </a:rPr>
              <a:t>mathematics.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Is a way to practise mathematics </a:t>
            </a:r>
            <a:r>
              <a:rPr lang="en-IE" sz="2800" dirty="0" smtClean="0">
                <a:solidFill>
                  <a:srgbClr val="7030A0"/>
                </a:solidFill>
              </a:rPr>
              <a:t>skills.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Is an insight into the work of </a:t>
            </a:r>
            <a:r>
              <a:rPr lang="en-IE" sz="2800" dirty="0" smtClean="0">
                <a:solidFill>
                  <a:srgbClr val="7030A0"/>
                </a:solidFill>
              </a:rPr>
              <a:t>mathematicians.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Builds confidence and produces positive </a:t>
            </a:r>
            <a:r>
              <a:rPr lang="en-IE" sz="2800" dirty="0" smtClean="0">
                <a:solidFill>
                  <a:srgbClr val="7030A0"/>
                </a:solidFill>
              </a:rPr>
              <a:t>attitudes.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Builds enquiry and reasoning </a:t>
            </a:r>
            <a:r>
              <a:rPr lang="en-IE" sz="2800" dirty="0" smtClean="0">
                <a:solidFill>
                  <a:srgbClr val="7030A0"/>
                </a:solidFill>
              </a:rPr>
              <a:t>skills.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Encourages co-operative and </a:t>
            </a:r>
            <a:r>
              <a:rPr lang="en-IE" sz="2800" dirty="0" smtClean="0">
                <a:solidFill>
                  <a:srgbClr val="7030A0"/>
                </a:solidFill>
              </a:rPr>
              <a:t>communicative skills.</a:t>
            </a:r>
            <a:endParaRPr lang="en-IE" sz="2800" dirty="0">
              <a:solidFill>
                <a:srgbClr val="7030A0"/>
              </a:solidFill>
            </a:endParaRPr>
          </a:p>
          <a:p>
            <a:pPr marL="360000" indent="-360000"/>
            <a:r>
              <a:rPr lang="en-IE" sz="2800" dirty="0">
                <a:solidFill>
                  <a:srgbClr val="7030A0"/>
                </a:solidFill>
              </a:rPr>
              <a:t>Is enjoyable.</a:t>
            </a:r>
          </a:p>
        </p:txBody>
      </p:sp>
    </p:spTree>
    <p:extLst>
      <p:ext uri="{BB962C8B-B14F-4D97-AF65-F5344CB8AC3E}">
        <p14:creationId xmlns:p14="http://schemas.microsoft.com/office/powerpoint/2010/main" val="32632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99fe03-56c1-4d0c-b632-0af9cca7705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1865</Words>
  <Application>Microsoft Office PowerPoint</Application>
  <PresentationFormat>Widescreen</PresentationFormat>
  <Paragraphs>290</Paragraphs>
  <Slides>59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Angelina</vt:lpstr>
      <vt:lpstr>Arial</vt:lpstr>
      <vt:lpstr>Calibri</vt:lpstr>
      <vt:lpstr>Calibri Light</vt:lpstr>
      <vt:lpstr>Cambria</vt:lpstr>
      <vt:lpstr>Cambria Math</vt:lpstr>
      <vt:lpstr>Levenim MT</vt:lpstr>
      <vt:lpstr>Times New Roman</vt:lpstr>
      <vt:lpstr>Wingdings</vt:lpstr>
      <vt:lpstr>1_Custom Design</vt:lpstr>
      <vt:lpstr>Equation</vt:lpstr>
      <vt:lpstr>Problem solving approaches Session 1 – theory and practice</vt:lpstr>
      <vt:lpstr>Warm up!</vt:lpstr>
      <vt:lpstr>Background of problem solving</vt:lpstr>
      <vt:lpstr>PowerPoint Presentation</vt:lpstr>
      <vt:lpstr>PowerPoint Presentation</vt:lpstr>
      <vt:lpstr>You are engaged in problem solving when you are trying to achieve something, and you do not know a straightforward way to do so.</vt:lpstr>
      <vt:lpstr>Opening challenge….</vt:lpstr>
      <vt:lpstr>Extension challenge…</vt:lpstr>
      <vt:lpstr>Why is problem solving important?</vt:lpstr>
      <vt:lpstr>Why is problem solving important?</vt:lpstr>
      <vt:lpstr>Why is problem solving important?</vt:lpstr>
      <vt:lpstr>Why is problem solving important?</vt:lpstr>
      <vt:lpstr>Problems with problem solving</vt:lpstr>
      <vt:lpstr>Problems with problem solving</vt:lpstr>
      <vt:lpstr>Problems with problem solving</vt:lpstr>
      <vt:lpstr>Patient problem solving</vt:lpstr>
      <vt:lpstr>The linear model to problem solving</vt:lpstr>
      <vt:lpstr>What constitutes a problem?</vt:lpstr>
      <vt:lpstr>Another example from 2008 exam…</vt:lpstr>
      <vt:lpstr>Another example from 2008 exam…</vt:lpstr>
      <vt:lpstr>Example since reformed curriculum</vt:lpstr>
      <vt:lpstr>Characteristics of problem solving</vt:lpstr>
      <vt:lpstr>Polya’s 4 stages of problem solving</vt:lpstr>
      <vt:lpstr>Stage 1 – understanding the problem</vt:lpstr>
      <vt:lpstr>PowerPoint Presentation</vt:lpstr>
      <vt:lpstr>Stage 3 – carrying out the plan</vt:lpstr>
      <vt:lpstr>Stage 4 – looking back/review </vt:lpstr>
      <vt:lpstr>PowerPoint Presentation</vt:lpstr>
      <vt:lpstr>Stages of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problem solving there may always be...</vt:lpstr>
      <vt:lpstr>Problem 2</vt:lpstr>
      <vt:lpstr>Solution A</vt:lpstr>
      <vt:lpstr>Solution B</vt:lpstr>
      <vt:lpstr>Solution C</vt:lpstr>
      <vt:lpstr>Solution D</vt:lpstr>
      <vt:lpstr>Do we stifle creativity in school maths?</vt:lpstr>
      <vt:lpstr>What makes a successful problem solver?</vt:lpstr>
      <vt:lpstr>Factors contributing to successful problem solving</vt:lpstr>
      <vt:lpstr>Link between beliefs and problem solving </vt:lpstr>
      <vt:lpstr>Students’ beliefs about problem solving</vt:lpstr>
      <vt:lpstr>Students’ beliefs about problem solving</vt:lpstr>
      <vt:lpstr>Challenging students’ beliefs</vt:lpstr>
      <vt:lpstr>Challenging students’ beliefs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Mount Saint Mary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Modalities  and  Learning Styles</dc:title>
  <dc:creator>Catherine Paolucci</dc:creator>
  <cp:lastModifiedBy>Jill Brown</cp:lastModifiedBy>
  <cp:revision>373</cp:revision>
  <dcterms:created xsi:type="dcterms:W3CDTF">2009-02-20T12:16:33Z</dcterms:created>
  <dcterms:modified xsi:type="dcterms:W3CDTF">2019-10-29T06:02:26Z</dcterms:modified>
</cp:coreProperties>
</file>