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9" y="3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666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229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2736b6e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2736b6e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35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2736b6e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d2736b6e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34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268627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268627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42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30316f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30316f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895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30316f2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30316f2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865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30316f2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a30316f2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79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30316f2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a30316f2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02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30316f2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a30316f2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0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30316f2d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a30316f2d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114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30316f2d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a30316f2d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22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122752c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122752c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33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30316f2d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a30316f2d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77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a30316f2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a30316f2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839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30316f2d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a30316f2d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122752c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122752c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87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d122752c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d122752c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20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122752c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122752c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56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122752c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122752c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97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122752c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122752c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22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2736b6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2736b6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146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2736b6e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2736b6e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53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csscni.org.uk/erasmus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g"/><Relationship Id="rId4" Type="http://schemas.openxmlformats.org/officeDocument/2006/relationships/image" Target="../media/image5.jpeg"/><Relationship Id="rId9" Type="http://schemas.openxmlformats.org/officeDocument/2006/relationships/hyperlink" Target="https://www.csscni.org.uk/erasmus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61006"/>
            <a:ext cx="6858000" cy="746071"/>
          </a:xfrm>
        </p:spPr>
        <p:txBody>
          <a:bodyPr anchor="b"/>
          <a:lstStyle>
            <a:lvl1pPr algn="ctr">
              <a:defRPr sz="4500">
                <a:solidFill>
                  <a:srgbClr val="457426"/>
                </a:solidFill>
              </a:defRPr>
            </a:lvl1pPr>
          </a:lstStyle>
          <a:p>
            <a:r>
              <a:rPr lang="en-US" dirty="0" smtClean="0"/>
              <a:t>Title of session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7277" y="1818516"/>
            <a:ext cx="2409449" cy="1963678"/>
          </a:xfrm>
          <a:prstGeom prst="rect">
            <a:avLst/>
          </a:prstGeom>
        </p:spPr>
      </p:pic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52906" y="4238906"/>
            <a:ext cx="3347202" cy="709452"/>
            <a:chOff x="1209" y="1691"/>
            <a:chExt cx="4978" cy="105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691"/>
              <a:ext cx="1527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With the support of the Erasmus+ programme of the European Union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6048632" y="4420164"/>
            <a:ext cx="2897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 smtClean="0"/>
          </a:p>
          <a:p>
            <a:r>
              <a:rPr lang="en-GB" sz="1350" dirty="0" smtClean="0">
                <a:solidFill>
                  <a:srgbClr val="0070C0"/>
                </a:solidFill>
                <a:hlinkClick r:id="rId4"/>
              </a:rPr>
              <a:t>https://www.csscni.org.uk/erasmus</a:t>
            </a:r>
            <a:endParaRPr lang="en-GB" sz="13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8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844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A3C94"/>
                </a:solidFill>
              </a:defRPr>
            </a:lvl1pPr>
            <a:lvl2pPr>
              <a:defRPr>
                <a:solidFill>
                  <a:srgbClr val="5A3C94"/>
                </a:solidFill>
              </a:defRPr>
            </a:lvl2pPr>
            <a:lvl3pPr>
              <a:defRPr>
                <a:solidFill>
                  <a:srgbClr val="5A3C94"/>
                </a:solidFill>
              </a:defRPr>
            </a:lvl3pPr>
            <a:lvl4pPr>
              <a:defRPr>
                <a:solidFill>
                  <a:srgbClr val="5A3C94"/>
                </a:solidFill>
              </a:defRPr>
            </a:lvl4pPr>
            <a:lvl5pPr>
              <a:defRPr>
                <a:solidFill>
                  <a:srgbClr val="5A3C94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252889" y="4261362"/>
            <a:ext cx="3410503" cy="722869"/>
            <a:chOff x="1209" y="1691"/>
            <a:chExt cx="4978" cy="105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691"/>
              <a:ext cx="1527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With the support of the Erasmus+ programme of the European Union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708096" y="4205753"/>
            <a:ext cx="3281194" cy="831600"/>
            <a:chOff x="7668459" y="5607671"/>
            <a:chExt cx="4374925" cy="1108800"/>
          </a:xfrm>
        </p:grpSpPr>
        <p:sp>
          <p:nvSpPr>
            <p:cNvPr id="11" name="TextBox 10"/>
            <p:cNvSpPr txBox="1"/>
            <p:nvPr/>
          </p:nvSpPr>
          <p:spPr>
            <a:xfrm>
              <a:off x="7668459" y="6095238"/>
              <a:ext cx="327949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/>
                <a:t>Teaching problem solving in technology rich environments</a:t>
              </a:r>
              <a:endParaRPr lang="en-GB" sz="105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82877" y="5607671"/>
              <a:ext cx="1360507" cy="110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2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143000" y="261006"/>
            <a:ext cx="6858000" cy="74607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574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 smtClean="0"/>
              <a:t>Teaching problem solving in technology rich environments</a:t>
            </a:r>
            <a:endParaRPr lang="en-GB" sz="4500" b="1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 userDrawn="1">
            <p:extLst/>
          </p:nvPr>
        </p:nvGraphicFramePr>
        <p:xfrm>
          <a:off x="244079" y="1268017"/>
          <a:ext cx="8655844" cy="283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3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16142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142">
                <a:tc gridSpan="2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99" y="1258873"/>
            <a:ext cx="850302" cy="1123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4" y="2958637"/>
            <a:ext cx="2529497" cy="872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38" y="1619908"/>
            <a:ext cx="1859870" cy="656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079" y="1557456"/>
            <a:ext cx="2164179" cy="9806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14499" y="3018121"/>
            <a:ext cx="2402525" cy="584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25415" y="1505674"/>
            <a:ext cx="1657350" cy="107156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412508" y="2382651"/>
            <a:ext cx="201318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Bangor Academy and Sixth Form College</a:t>
            </a:r>
            <a:r>
              <a:rPr lang="en-GB" sz="1350" dirty="0"/>
              <a:t> </a:t>
            </a:r>
          </a:p>
        </p:txBody>
      </p:sp>
      <p:grpSp>
        <p:nvGrpSpPr>
          <p:cNvPr id="16" name="Group 2"/>
          <p:cNvGrpSpPr>
            <a:grpSpLocks noChangeAspect="1"/>
          </p:cNvGrpSpPr>
          <p:nvPr userDrawn="1"/>
        </p:nvGrpSpPr>
        <p:grpSpPr bwMode="auto">
          <a:xfrm>
            <a:off x="352906" y="4238906"/>
            <a:ext cx="3347202" cy="709452"/>
            <a:chOff x="1209" y="1691"/>
            <a:chExt cx="4978" cy="1055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691"/>
              <a:ext cx="1527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With the support of the Erasmus+ programme of the European Union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5986849" y="4420164"/>
            <a:ext cx="29594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 smtClean="0"/>
          </a:p>
          <a:p>
            <a:r>
              <a:rPr lang="en-GB" sz="1350" dirty="0" smtClean="0">
                <a:hlinkClick r:id="rId9"/>
              </a:rPr>
              <a:t>https://www.csscni.org.uk/erasmus</a:t>
            </a:r>
            <a:endParaRPr lang="en-GB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2" y="2643982"/>
            <a:ext cx="2202894" cy="14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rtlink.dk/ucs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bNTx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bNTx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ortlink.dk/ucf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36179" y="147100"/>
            <a:ext cx="8444285" cy="1132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600" dirty="0" smtClean="0"/>
              <a:t>Using GeoGebra to enrich problem solving </a:t>
            </a:r>
            <a:endParaRPr sz="3600"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4294967295"/>
          </p:nvPr>
        </p:nvSpPr>
        <p:spPr>
          <a:xfrm>
            <a:off x="336179" y="1189585"/>
            <a:ext cx="8221662" cy="433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lvl="0" indent="0" algn="ctr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a" dirty="0">
                <a:solidFill>
                  <a:srgbClr val="457426"/>
                </a:solidFill>
              </a:rPr>
              <a:t>An introduction </a:t>
            </a:r>
            <a:endParaRPr dirty="0">
              <a:solidFill>
                <a:srgbClr val="4574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Draw a Flag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426" y="1260552"/>
            <a:ext cx="4617148" cy="289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How to construct….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Search the internet: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825" y="410000"/>
            <a:ext cx="4252575" cy="306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6" y="1746851"/>
            <a:ext cx="3632155" cy="2377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work in pairs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kortlink.dk/ucs5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GeoGebra materials and more</a:t>
            </a:r>
            <a:endParaRPr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r="68608" b="73080"/>
          <a:stretch/>
        </p:blipFill>
        <p:spPr>
          <a:xfrm>
            <a:off x="311700" y="1229875"/>
            <a:ext cx="4707451" cy="2270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5"/>
          <p:cNvCxnSpPr/>
          <p:nvPr/>
        </p:nvCxnSpPr>
        <p:spPr>
          <a:xfrm rot="10800000">
            <a:off x="2889900" y="1623750"/>
            <a:ext cx="3313200" cy="589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Account in GeoGebra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000"/>
              <a:t>You can use a google-account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3000"/>
              <a:t>or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3000"/>
              <a:t>another email address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Groups in GeoGebra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/>
              <a:t>Write: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 sz="2400"/>
              <a:t>and you will join the group, where our materials are and new ones will arrive!</a:t>
            </a:r>
            <a:endParaRPr sz="2400"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375" y="1229875"/>
            <a:ext cx="7148375" cy="9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3506125" y="1442400"/>
            <a:ext cx="520200" cy="74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/>
              <a:t>in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Work with photos  in GeoGebra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000"/>
              <a:t>You can use photos from this folder: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3600" u="sng">
                <a:solidFill>
                  <a:schemeClr val="hlink"/>
                </a:solidFill>
                <a:hlinkClick r:id="rId3"/>
              </a:rPr>
              <a:t>https://goo.gl/bNTxDf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 sz="3000"/>
              <a:t>or you can go and grab your own outside/inside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311700" y="278432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Investigations</a:t>
            </a:r>
            <a:endParaRPr dirty="0"/>
          </a:p>
        </p:txBody>
      </p:sp>
      <p:sp>
        <p:nvSpPr>
          <p:cNvPr id="198" name="Google Shape;198;p29"/>
          <p:cNvSpPr txBox="1">
            <a:spLocks noGrp="1"/>
          </p:cNvSpPr>
          <p:nvPr>
            <p:ph idx="1"/>
          </p:nvPr>
        </p:nvSpPr>
        <p:spPr>
          <a:xfrm>
            <a:off x="311700" y="789121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 dirty="0"/>
              <a:t>Students learn more (and easier) when they get to experiment and investigate in maths - this is my opinion!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400" dirty="0"/>
              <a:t>You are going to try it out!</a:t>
            </a:r>
            <a:endParaRPr sz="2400" dirty="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da" sz="2400" dirty="0"/>
              <a:t>Bungy jump with Barbie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da" sz="2400" dirty="0"/>
              <a:t>Cars running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da" sz="2400" dirty="0"/>
              <a:t>Dart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da" sz="2400" dirty="0"/>
              <a:t>Ball jumping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Barbie  and Cars</a:t>
            </a:r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000"/>
              <a:t>Here you can find the documents: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 sz="3600" u="sng">
                <a:solidFill>
                  <a:schemeClr val="accent5"/>
                </a:solidFill>
                <a:hlinkClick r:id="rId3"/>
              </a:rPr>
              <a:t>https://goo.gl/bNTxDf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Spreadsheet in GGb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idx="1"/>
          </p:nvPr>
        </p:nvSpPr>
        <p:spPr>
          <a:xfrm>
            <a:off x="311700" y="94700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 dirty="0"/>
              <a:t>GGb 5: Click on 						GGb 6: Click on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 l="-2540" t="-4515" r="72657" b="66017"/>
          <a:stretch/>
        </p:blipFill>
        <p:spPr>
          <a:xfrm>
            <a:off x="490614" y="1643762"/>
            <a:ext cx="3393350" cy="2459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1"/>
          <p:cNvCxnSpPr/>
          <p:nvPr/>
        </p:nvCxnSpPr>
        <p:spPr>
          <a:xfrm rot="10800000">
            <a:off x="2187289" y="2530938"/>
            <a:ext cx="1714500" cy="517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3" name="Google Shape;213;p31"/>
          <p:cNvPicPr preferRelativeResize="0"/>
          <p:nvPr/>
        </p:nvPicPr>
        <p:blipFill rotWithShape="1">
          <a:blip r:embed="rId4">
            <a:alphaModFix/>
          </a:blip>
          <a:srcRect l="71966" b="37031"/>
          <a:stretch/>
        </p:blipFill>
        <p:spPr>
          <a:xfrm>
            <a:off x="5107852" y="1319908"/>
            <a:ext cx="2563373" cy="3238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31"/>
          <p:cNvCxnSpPr/>
          <p:nvPr/>
        </p:nvCxnSpPr>
        <p:spPr>
          <a:xfrm rot="10800000">
            <a:off x="6746925" y="2680345"/>
            <a:ext cx="1714500" cy="517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31"/>
          <p:cNvCxnSpPr/>
          <p:nvPr/>
        </p:nvCxnSpPr>
        <p:spPr>
          <a:xfrm flipH="1">
            <a:off x="7357212" y="3464013"/>
            <a:ext cx="1214400" cy="62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Short presentation of the program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GeoGebra contents: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Geometry - construct, draw and investigate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Spreadsheet - data analysis and visualisation of data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CAS - computer algebra system - solve equations, investigate numbers etc.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Note your observations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000"/>
              <a:t>First: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3000"/>
              <a:t>Use pen and paper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3000"/>
              <a:t>Measure the first four jumps, then guess for jump #5 and #6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311700" y="192912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Slope of a function</a:t>
            </a:r>
            <a:endParaRPr dirty="0"/>
          </a:p>
        </p:txBody>
      </p:sp>
      <p:sp>
        <p:nvSpPr>
          <p:cNvPr id="227" name="Google Shape;227;p33"/>
          <p:cNvSpPr txBox="1">
            <a:spLocks noGrp="1"/>
          </p:cNvSpPr>
          <p:nvPr>
            <p:ph idx="1"/>
          </p:nvPr>
        </p:nvSpPr>
        <p:spPr>
          <a:xfrm>
            <a:off x="311700" y="71519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 dirty="0"/>
              <a:t>GGb - geometric 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400" dirty="0"/>
              <a:t>Write</a:t>
            </a:r>
            <a:r>
              <a:rPr lang="da" sz="3000" dirty="0"/>
              <a:t> </a:t>
            </a:r>
            <a:r>
              <a:rPr lang="da" sz="3000" i="1" dirty="0"/>
              <a:t>y=ax+b</a:t>
            </a:r>
            <a:r>
              <a:rPr lang="da" sz="2400" i="1" dirty="0"/>
              <a:t> </a:t>
            </a:r>
            <a:r>
              <a:rPr lang="da" sz="2400" dirty="0"/>
              <a:t>in the input area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400" dirty="0"/>
              <a:t>Say yes to sliders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400" dirty="0"/>
              <a:t>Try to see what happens - discuss the potentials with your neighbour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 sz="2400" dirty="0"/>
              <a:t>Try with a squared function as well</a:t>
            </a:r>
            <a:endParaRPr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Screencast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000"/>
              <a:t>Screencast-o-matic - freeware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 sz="3000"/>
              <a:t>Make a screencast of one of your favourites from the three days here :-) </a:t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98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Geometry in GeoGebra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Presentation of the menu-bar and some icons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38" y="2068300"/>
            <a:ext cx="48672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t="1819" r="72547" b="57023"/>
          <a:stretch/>
        </p:blipFill>
        <p:spPr>
          <a:xfrm>
            <a:off x="5691350" y="692525"/>
            <a:ext cx="3314448" cy="2795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5"/>
          <p:cNvCxnSpPr/>
          <p:nvPr/>
        </p:nvCxnSpPr>
        <p:spPr>
          <a:xfrm rot="10800000" flipH="1">
            <a:off x="1471925" y="1287825"/>
            <a:ext cx="4614300" cy="148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Geometry in GeoGebra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Open GeoGebra - write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4800" u="sng">
                <a:solidFill>
                  <a:schemeClr val="hlink"/>
                </a:solidFill>
                <a:hlinkClick r:id="rId3"/>
              </a:rPr>
              <a:t>geogebra.org</a:t>
            </a:r>
            <a:endParaRPr sz="4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48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340" y="2681280"/>
            <a:ext cx="6228793" cy="1522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Geometry in GeoGebra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idx="1"/>
          </p:nvPr>
        </p:nvSpPr>
        <p:spPr>
          <a:xfrm>
            <a:off x="311700" y="9910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 dirty="0"/>
              <a:t>Try the tool polygon:</a:t>
            </a:r>
            <a:r>
              <a:rPr lang="da" dirty="0"/>
              <a:t>				</a:t>
            </a:r>
            <a:r>
              <a:rPr lang="da" b="1" i="1" dirty="0"/>
              <a:t>When you draw, you have to click in </a:t>
            </a:r>
            <a:endParaRPr b="1" i="1" dirty="0"/>
          </a:p>
          <a:p>
            <a:pPr marL="41148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b="1" i="1" dirty="0"/>
              <a:t>the graphics area. </a:t>
            </a:r>
            <a:r>
              <a:rPr lang="da" dirty="0"/>
              <a:t/>
            </a:r>
            <a:br>
              <a:rPr lang="da" dirty="0"/>
            </a:br>
            <a:r>
              <a:rPr lang="da" dirty="0"/>
              <a:t/>
            </a:r>
            <a:br>
              <a:rPr lang="da" dirty="0"/>
            </a:br>
            <a:r>
              <a:rPr lang="da" dirty="0"/>
              <a:t>- First click marks the starting point </a:t>
            </a:r>
            <a:br>
              <a:rPr lang="da" dirty="0"/>
            </a:br>
            <a:r>
              <a:rPr lang="da" dirty="0"/>
              <a:t>- next click draws the next point and the     line between the two points </a:t>
            </a:r>
            <a:br>
              <a:rPr lang="da" dirty="0"/>
            </a:br>
            <a:r>
              <a:rPr lang="da" dirty="0"/>
              <a:t>- click as many times as you want lines in your polygon and end clicking in your starting point.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r="72507" b="71422"/>
          <a:stretch/>
        </p:blipFill>
        <p:spPr>
          <a:xfrm>
            <a:off x="396925" y="1809394"/>
            <a:ext cx="3728352" cy="2179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7"/>
          <p:cNvCxnSpPr/>
          <p:nvPr/>
        </p:nvCxnSpPr>
        <p:spPr>
          <a:xfrm flipH="1">
            <a:off x="2100325" y="1453325"/>
            <a:ext cx="992400" cy="120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Example</a:t>
            </a:r>
            <a:endParaRPr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062" y="529251"/>
            <a:ext cx="5850314" cy="350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Go ahead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idx="1"/>
          </p:nvPr>
        </p:nvSpPr>
        <p:spPr>
          <a:xfrm>
            <a:off x="311700" y="1229875"/>
            <a:ext cx="8520600" cy="28882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/>
              <a:t>Work in pairs and try to find out what you can do in GeoGebra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400"/>
              <a:t>Write your findings in this Padlet: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 sz="3600" u="sng">
                <a:solidFill>
                  <a:srgbClr val="9900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kortlink.dk/ucfq</a:t>
            </a:r>
            <a:r>
              <a:rPr lang="da" sz="3600" u="sng">
                <a:solidFill>
                  <a:srgbClr val="9900FF"/>
                </a:solidFill>
                <a:highlight>
                  <a:srgbClr val="9FACB6"/>
                </a:highlight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 </a:t>
            </a:r>
            <a:endParaRPr sz="3600">
              <a:solidFill>
                <a:srgbClr val="99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Collection of your findings	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000"/>
              <a:t>Any questions?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3000"/>
              <a:t>Any problems?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Draw a house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 dirty="0"/>
              <a:t>Draw a tree with branches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 sz="2400" dirty="0"/>
              <a:t>A chimney with smoke coming out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 sz="2400" dirty="0"/>
              <a:t>etc….</a:t>
            </a:r>
            <a:endParaRPr sz="2400" dirty="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281" y="2381387"/>
            <a:ext cx="3667810" cy="218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339</Words>
  <Application>Microsoft Office PowerPoint</Application>
  <PresentationFormat>On-screen Show (16:9)</PresentationFormat>
  <Paragraphs>72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Trebuchet MS</vt:lpstr>
      <vt:lpstr>Calibri</vt:lpstr>
      <vt:lpstr>Roboto</vt:lpstr>
      <vt:lpstr>Arial</vt:lpstr>
      <vt:lpstr>Geometric</vt:lpstr>
      <vt:lpstr>Using GeoGebra to enrich problem solving </vt:lpstr>
      <vt:lpstr>Short presentation of the program</vt:lpstr>
      <vt:lpstr>Geometry in GeoGebra</vt:lpstr>
      <vt:lpstr>Geometry in GeoGebra</vt:lpstr>
      <vt:lpstr>Geometry in GeoGebra</vt:lpstr>
      <vt:lpstr>Example</vt:lpstr>
      <vt:lpstr>Go ahead</vt:lpstr>
      <vt:lpstr>Collection of your findings </vt:lpstr>
      <vt:lpstr>Draw a house</vt:lpstr>
      <vt:lpstr>Draw a Flag</vt:lpstr>
      <vt:lpstr>How to construct….</vt:lpstr>
      <vt:lpstr>work in pairs</vt:lpstr>
      <vt:lpstr>GeoGebra materials and more</vt:lpstr>
      <vt:lpstr>Account in GeoGebra</vt:lpstr>
      <vt:lpstr>Groups in GeoGebra</vt:lpstr>
      <vt:lpstr>Work with photos  in GeoGebra</vt:lpstr>
      <vt:lpstr>Investigations</vt:lpstr>
      <vt:lpstr>Barbie  and Cars</vt:lpstr>
      <vt:lpstr>Spreadsheet in GGb</vt:lpstr>
      <vt:lpstr>Note your observations</vt:lpstr>
      <vt:lpstr>Slope of a function</vt:lpstr>
      <vt:lpstr>Screencast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GeoGebra</dc:title>
  <dc:creator>Kirsten Søs Spahn</dc:creator>
  <cp:lastModifiedBy>Jill Brown</cp:lastModifiedBy>
  <cp:revision>8</cp:revision>
  <dcterms:modified xsi:type="dcterms:W3CDTF">2019-10-29T06:00:07Z</dcterms:modified>
</cp:coreProperties>
</file>